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7" r:id="rId2"/>
    <p:sldId id="265" r:id="rId3"/>
    <p:sldId id="320" r:id="rId4"/>
    <p:sldId id="260" r:id="rId5"/>
  </p:sldIdLst>
  <p:sldSz cx="12192000" cy="6858000"/>
  <p:notesSz cx="6784975" cy="9906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2" autoAdjust="0"/>
    <p:restoredTop sz="94660"/>
  </p:normalViewPr>
  <p:slideViewPr>
    <p:cSldViewPr snapToGrid="0">
      <p:cViewPr varScale="1">
        <p:scale>
          <a:sx n="75" d="100"/>
          <a:sy n="75" d="100"/>
        </p:scale>
        <p:origin x="-120" y="-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43249" y="0"/>
            <a:ext cx="2940156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CD49E-00D9-4855-B5D9-A1CC9213D8D0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0156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43249" y="9408981"/>
            <a:ext cx="2940156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B73F5-B5C1-4C7A-AFE3-CB460481E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8956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3249" y="0"/>
            <a:ext cx="2940156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D6FF1-36AB-4869-9020-5F25D5F66F69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8498" y="4767262"/>
            <a:ext cx="542798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0156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3249" y="9408981"/>
            <a:ext cx="2940156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50191-C857-4592-908E-80D258F0E8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777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517849-20DD-4282-A829-6C497687107B}" type="slidenum">
              <a:rPr lang="ja-JP" altLang="en-US" smtClean="0"/>
              <a:pPr>
                <a:defRPr/>
              </a:pPr>
              <a:t>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E570E9-33C2-4C39-9B4F-E154E1A0E38C}" type="slidenum">
              <a:rPr lang="ja-JP" altLang="en-US" smtClean="0"/>
              <a:pPr>
                <a:defRPr/>
              </a:pPr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93813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3FF50-F8B8-4948-B174-F1E9AE3B9909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A02-F37E-4129-802D-5B79CBB544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402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3FF50-F8B8-4948-B174-F1E9AE3B9909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A02-F37E-4129-802D-5B79CBB544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9340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3FF50-F8B8-4948-B174-F1E9AE3B9909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A02-F37E-4129-802D-5B79CBB544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464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3FF50-F8B8-4948-B174-F1E9AE3B9909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A02-F37E-4129-802D-5B79CBB544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0912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3FF50-F8B8-4948-B174-F1E9AE3B9909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A02-F37E-4129-802D-5B79CBB544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616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3FF50-F8B8-4948-B174-F1E9AE3B9909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A02-F37E-4129-802D-5B79CBB544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4074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3FF50-F8B8-4948-B174-F1E9AE3B9909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A02-F37E-4129-802D-5B79CBB544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9969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3FF50-F8B8-4948-B174-F1E9AE3B9909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A02-F37E-4129-802D-5B79CBB544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452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3FF50-F8B8-4948-B174-F1E9AE3B9909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A02-F37E-4129-802D-5B79CBB544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901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3FF50-F8B8-4948-B174-F1E9AE3B9909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A02-F37E-4129-802D-5B79CBB544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5911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3FF50-F8B8-4948-B174-F1E9AE3B9909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A02-F37E-4129-802D-5B79CBB544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816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3FF50-F8B8-4948-B174-F1E9AE3B9909}" type="datetimeFigureOut">
              <a:rPr kumimoji="1" lang="ja-JP" altLang="en-US" smtClean="0"/>
              <a:t>2020/11/17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CAA02-F37E-4129-802D-5B79CBB544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544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/>
          <p:cNvGrpSpPr/>
          <p:nvPr/>
        </p:nvGrpSpPr>
        <p:grpSpPr>
          <a:xfrm>
            <a:off x="1338467" y="34723"/>
            <a:ext cx="9188310" cy="6823277"/>
            <a:chOff x="1284038" y="48259"/>
            <a:chExt cx="9188310" cy="6823277"/>
          </a:xfrm>
        </p:grpSpPr>
        <p:sp>
          <p:nvSpPr>
            <p:cNvPr id="4" name="正方形/長方形 3"/>
            <p:cNvSpPr/>
            <p:nvPr/>
          </p:nvSpPr>
          <p:spPr>
            <a:xfrm>
              <a:off x="3412841" y="48259"/>
              <a:ext cx="5366342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Table. </a:t>
              </a:r>
              <a:r>
                <a:rPr lang="en-US" altLang="ja-JP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 Histopathological </a:t>
              </a:r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diagnosis of not OLP patients</a:t>
              </a:r>
              <a:endParaRPr lang="en-US" altLang="ja-JP" sz="16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" name="グループ化 8"/>
            <p:cNvGrpSpPr/>
            <p:nvPr/>
          </p:nvGrpSpPr>
          <p:grpSpPr>
            <a:xfrm>
              <a:off x="1284038" y="454088"/>
              <a:ext cx="9188310" cy="6417448"/>
              <a:chOff x="1284038" y="454088"/>
              <a:chExt cx="9188310" cy="6417448"/>
            </a:xfrm>
          </p:grpSpPr>
          <p:sp>
            <p:nvSpPr>
              <p:cNvPr id="11" name="正方形/長方形 34"/>
              <p:cNvSpPr>
                <a:spLocks noChangeArrowheads="1"/>
              </p:cNvSpPr>
              <p:nvPr/>
            </p:nvSpPr>
            <p:spPr bwMode="auto">
              <a:xfrm>
                <a:off x="6441047" y="807933"/>
                <a:ext cx="79861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47 (16.0)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807933"/>
                <a:ext cx="129234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Hyperkeratosis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正方形/長方形 34"/>
              <p:cNvSpPr>
                <a:spLocks noChangeArrowheads="1"/>
              </p:cNvSpPr>
              <p:nvPr/>
            </p:nvSpPr>
            <p:spPr bwMode="auto">
              <a:xfrm>
                <a:off x="6415221" y="475860"/>
                <a:ext cx="91723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Cases (%)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正方形/長方形 34"/>
              <p:cNvSpPr>
                <a:spLocks noChangeArrowheads="1"/>
              </p:cNvSpPr>
              <p:nvPr/>
            </p:nvSpPr>
            <p:spPr bwMode="auto">
              <a:xfrm>
                <a:off x="1735012" y="475860"/>
                <a:ext cx="224131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Histopathological diagnosis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" name="グループ化 1"/>
              <p:cNvGrpSpPr/>
              <p:nvPr/>
            </p:nvGrpSpPr>
            <p:grpSpPr>
              <a:xfrm>
                <a:off x="1698622" y="1136581"/>
                <a:ext cx="3445587" cy="823308"/>
                <a:chOff x="3154078" y="1126122"/>
                <a:chExt cx="3445587" cy="823308"/>
              </a:xfrm>
            </p:grpSpPr>
            <p:sp>
              <p:nvSpPr>
                <p:cNvPr id="28" name="正方形/長方形 34"/>
                <p:cNvSpPr>
                  <a:spLocks noChangeArrowheads="1"/>
                </p:cNvSpPr>
                <p:nvPr/>
              </p:nvSpPr>
              <p:spPr bwMode="auto">
                <a:xfrm>
                  <a:off x="3154078" y="1392467"/>
                  <a:ext cx="1614545" cy="2769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altLang="ja-JP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Epithelial dysplasia</a:t>
                  </a:r>
                  <a:endParaRPr lang="ja-JP" altLang="en-US" sz="12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正方形/長方形 34"/>
                <p:cNvSpPr>
                  <a:spLocks noChangeArrowheads="1"/>
                </p:cNvSpPr>
                <p:nvPr/>
              </p:nvSpPr>
              <p:spPr bwMode="auto">
                <a:xfrm>
                  <a:off x="5222365" y="1126122"/>
                  <a:ext cx="502061" cy="2769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altLang="ja-JP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mild</a:t>
                  </a:r>
                  <a:endParaRPr lang="ja-JP" altLang="en-US" sz="12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正方形/長方形 34"/>
                <p:cNvSpPr>
                  <a:spLocks noChangeArrowheads="1"/>
                </p:cNvSpPr>
                <p:nvPr/>
              </p:nvSpPr>
              <p:spPr bwMode="auto">
                <a:xfrm>
                  <a:off x="5222365" y="1399276"/>
                  <a:ext cx="1377300" cy="2769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US" altLang="ja-JP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moderate</a:t>
                  </a:r>
                  <a:endParaRPr lang="ja-JP" altLang="en-US" sz="12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" name="正方形/長方形 34"/>
                <p:cNvSpPr>
                  <a:spLocks noChangeArrowheads="1"/>
                </p:cNvSpPr>
                <p:nvPr/>
              </p:nvSpPr>
              <p:spPr bwMode="auto">
                <a:xfrm>
                  <a:off x="5222365" y="1672431"/>
                  <a:ext cx="1377300" cy="2769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US" altLang="ja-JP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severe</a:t>
                  </a:r>
                  <a:endParaRPr lang="ja-JP" altLang="en-US" sz="12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4" name="正方形/長方形 34"/>
              <p:cNvSpPr>
                <a:spLocks noChangeArrowheads="1"/>
              </p:cNvSpPr>
              <p:nvPr/>
            </p:nvSpPr>
            <p:spPr bwMode="auto">
              <a:xfrm>
                <a:off x="6441047" y="1137491"/>
                <a:ext cx="79861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44 (14.9)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正方形/長方形 34"/>
              <p:cNvSpPr>
                <a:spLocks noChangeArrowheads="1"/>
              </p:cNvSpPr>
              <p:nvPr/>
            </p:nvSpPr>
            <p:spPr bwMode="auto">
              <a:xfrm>
                <a:off x="6441047" y="1421403"/>
                <a:ext cx="79861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33 (10.9)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" name="正方形/長方形 34"/>
              <p:cNvSpPr>
                <a:spLocks noChangeArrowheads="1"/>
              </p:cNvSpPr>
              <p:nvPr/>
            </p:nvSpPr>
            <p:spPr bwMode="auto">
              <a:xfrm>
                <a:off x="6504366" y="1694558"/>
                <a:ext cx="67197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  (0.7)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2023206"/>
                <a:ext cx="1596912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Atypical epithelium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正方形/長方形 34"/>
              <p:cNvSpPr>
                <a:spLocks noChangeArrowheads="1"/>
              </p:cNvSpPr>
              <p:nvPr/>
            </p:nvSpPr>
            <p:spPr bwMode="auto">
              <a:xfrm>
                <a:off x="6504366" y="2023206"/>
                <a:ext cx="67197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  (0.7)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2351854"/>
                <a:ext cx="101502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Pemphigus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正方形/長方形 34"/>
              <p:cNvSpPr>
                <a:spLocks noChangeArrowheads="1"/>
              </p:cNvSpPr>
              <p:nvPr/>
            </p:nvSpPr>
            <p:spPr bwMode="auto">
              <a:xfrm>
                <a:off x="6504366" y="2351854"/>
                <a:ext cx="67197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  (1.0)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2680502"/>
                <a:ext cx="106792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Pemphigoid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正方形/長方形 34"/>
              <p:cNvSpPr>
                <a:spLocks noChangeArrowheads="1"/>
              </p:cNvSpPr>
              <p:nvPr/>
            </p:nvSpPr>
            <p:spPr bwMode="auto">
              <a:xfrm>
                <a:off x="6504366" y="2680502"/>
                <a:ext cx="67197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5  (1.7)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3009150"/>
                <a:ext cx="15376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Granulation tissue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正方形/長方形 34"/>
              <p:cNvSpPr>
                <a:spLocks noChangeArrowheads="1"/>
              </p:cNvSpPr>
              <p:nvPr/>
            </p:nvSpPr>
            <p:spPr bwMode="auto">
              <a:xfrm>
                <a:off x="6504366" y="3009150"/>
                <a:ext cx="67197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  (2.0)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3337798"/>
                <a:ext cx="1406154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Ulcerative lesion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正方形/長方形 34"/>
              <p:cNvSpPr>
                <a:spLocks noChangeArrowheads="1"/>
              </p:cNvSpPr>
              <p:nvPr/>
            </p:nvSpPr>
            <p:spPr bwMode="auto">
              <a:xfrm>
                <a:off x="6441047" y="3337798"/>
                <a:ext cx="79861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51 (17.3)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3666446"/>
                <a:ext cx="201048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Subepithelial</a:t>
                </a:r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ja-JP" sz="1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inflamation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正方形/長方形 34"/>
              <p:cNvSpPr>
                <a:spLocks noChangeArrowheads="1"/>
              </p:cNvSpPr>
              <p:nvPr/>
            </p:nvSpPr>
            <p:spPr bwMode="auto">
              <a:xfrm>
                <a:off x="6441047" y="3666446"/>
                <a:ext cx="79861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37 (12.5)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3995094"/>
                <a:ext cx="128432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Fibulous</a:t>
                </a:r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polyp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正方形/長方形 34"/>
              <p:cNvSpPr>
                <a:spLocks noChangeArrowheads="1"/>
              </p:cNvSpPr>
              <p:nvPr/>
            </p:nvSpPr>
            <p:spPr bwMode="auto">
              <a:xfrm>
                <a:off x="6504366" y="3995094"/>
                <a:ext cx="67197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  (0.3)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4323742"/>
                <a:ext cx="88838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Gingivitis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正方形/長方形 34"/>
              <p:cNvSpPr>
                <a:spLocks noChangeArrowheads="1"/>
              </p:cNvSpPr>
              <p:nvPr/>
            </p:nvSpPr>
            <p:spPr bwMode="auto">
              <a:xfrm>
                <a:off x="6504366" y="4323742"/>
                <a:ext cx="67197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  (2.0)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4652390"/>
                <a:ext cx="92845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Stomatitis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正方形/長方形 34"/>
              <p:cNvSpPr>
                <a:spLocks noChangeArrowheads="1"/>
              </p:cNvSpPr>
              <p:nvPr/>
            </p:nvSpPr>
            <p:spPr bwMode="auto">
              <a:xfrm>
                <a:off x="6483527" y="4652390"/>
                <a:ext cx="71365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20 (6.8)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5309686"/>
                <a:ext cx="177003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Melanin pigmentation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正方形/長方形 34"/>
              <p:cNvSpPr>
                <a:spLocks noChangeArrowheads="1"/>
              </p:cNvSpPr>
              <p:nvPr/>
            </p:nvSpPr>
            <p:spPr bwMode="auto">
              <a:xfrm>
                <a:off x="6504366" y="5309686"/>
                <a:ext cx="67197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  (0.3)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5638334"/>
                <a:ext cx="104868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Candidiasis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正方形/長方形 34"/>
              <p:cNvSpPr>
                <a:spLocks noChangeArrowheads="1"/>
              </p:cNvSpPr>
              <p:nvPr/>
            </p:nvSpPr>
            <p:spPr bwMode="auto">
              <a:xfrm>
                <a:off x="6504366" y="5638334"/>
                <a:ext cx="67197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  (0.7)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6314119"/>
                <a:ext cx="172354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Insufficient materials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正方形/長方形 34"/>
              <p:cNvSpPr>
                <a:spLocks noChangeArrowheads="1"/>
              </p:cNvSpPr>
              <p:nvPr/>
            </p:nvSpPr>
            <p:spPr bwMode="auto">
              <a:xfrm>
                <a:off x="6483527" y="6314119"/>
                <a:ext cx="71365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13 (4.4)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正方形/長方形 34"/>
              <p:cNvSpPr>
                <a:spLocks noChangeArrowheads="1"/>
              </p:cNvSpPr>
              <p:nvPr/>
            </p:nvSpPr>
            <p:spPr bwMode="auto">
              <a:xfrm>
                <a:off x="6620583" y="6593212"/>
                <a:ext cx="439544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294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正方形/長方形 34"/>
              <p:cNvSpPr>
                <a:spLocks noChangeArrowheads="1"/>
              </p:cNvSpPr>
              <p:nvPr/>
            </p:nvSpPr>
            <p:spPr bwMode="auto">
              <a:xfrm>
                <a:off x="7806487" y="480778"/>
                <a:ext cx="231505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Malignant transformation</a:t>
                </a:r>
                <a:r>
                  <a:rPr lang="ja-JP" alt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(%)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4981038"/>
                <a:ext cx="89479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Mucocitis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正方形/長方形 34"/>
              <p:cNvSpPr>
                <a:spLocks noChangeArrowheads="1"/>
              </p:cNvSpPr>
              <p:nvPr/>
            </p:nvSpPr>
            <p:spPr bwMode="auto">
              <a:xfrm>
                <a:off x="6483527" y="4981038"/>
                <a:ext cx="71365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21 (7.1)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4" name="正方形/長方形 34"/>
              <p:cNvSpPr>
                <a:spLocks noChangeArrowheads="1"/>
              </p:cNvSpPr>
              <p:nvPr/>
            </p:nvSpPr>
            <p:spPr bwMode="auto">
              <a:xfrm>
                <a:off x="1698622" y="5985473"/>
                <a:ext cx="208262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Squamous cell carcinoma</a:t>
                </a:r>
                <a:endParaRPr lang="ja-JP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5" name="正方形/長方形 34"/>
              <p:cNvSpPr>
                <a:spLocks noChangeArrowheads="1"/>
              </p:cNvSpPr>
              <p:nvPr/>
            </p:nvSpPr>
            <p:spPr bwMode="auto">
              <a:xfrm>
                <a:off x="6504366" y="5966982"/>
                <a:ext cx="67197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  (0.3)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6" name="正方形/長方形 34"/>
              <p:cNvSpPr>
                <a:spLocks noChangeArrowheads="1"/>
              </p:cNvSpPr>
              <p:nvPr/>
            </p:nvSpPr>
            <p:spPr bwMode="auto">
              <a:xfrm>
                <a:off x="8618898" y="1416486"/>
                <a:ext cx="1021433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2/33 (0.6%) 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正方形/長方形 34"/>
              <p:cNvSpPr>
                <a:spLocks noChangeArrowheads="1"/>
              </p:cNvSpPr>
              <p:nvPr/>
            </p:nvSpPr>
            <p:spPr bwMode="auto">
              <a:xfrm>
                <a:off x="8623814" y="2010568"/>
                <a:ext cx="893193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1/2 (50%) 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9" name="正方形/長方形 34"/>
              <p:cNvSpPr>
                <a:spLocks noChangeArrowheads="1"/>
              </p:cNvSpPr>
              <p:nvPr/>
            </p:nvSpPr>
            <p:spPr bwMode="auto">
              <a:xfrm>
                <a:off x="8649488" y="6594537"/>
                <a:ext cx="26962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" name="直線コネクタ 7"/>
              <p:cNvCxnSpPr/>
              <p:nvPr/>
            </p:nvCxnSpPr>
            <p:spPr>
              <a:xfrm>
                <a:off x="1284039" y="454088"/>
                <a:ext cx="913387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線コネクタ 54"/>
              <p:cNvCxnSpPr/>
              <p:nvPr/>
            </p:nvCxnSpPr>
            <p:spPr>
              <a:xfrm>
                <a:off x="1284038" y="802429"/>
                <a:ext cx="913387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線コネクタ 55"/>
              <p:cNvCxnSpPr/>
              <p:nvPr/>
            </p:nvCxnSpPr>
            <p:spPr>
              <a:xfrm>
                <a:off x="1338469" y="6615399"/>
                <a:ext cx="913387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1845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2271539" y="-901"/>
            <a:ext cx="7620353" cy="6790563"/>
            <a:chOff x="2271539" y="-901"/>
            <a:chExt cx="7620353" cy="6790563"/>
          </a:xfrm>
        </p:grpSpPr>
        <p:sp>
          <p:nvSpPr>
            <p:cNvPr id="4" name="正方形/長方形 3"/>
            <p:cNvSpPr/>
            <p:nvPr/>
          </p:nvSpPr>
          <p:spPr>
            <a:xfrm>
              <a:off x="4433083" y="-901"/>
              <a:ext cx="3325847" cy="2862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Table. 2 Characteristics of OLP patients</a:t>
              </a:r>
              <a:endParaRPr lang="en-US" altLang="ja-JP" sz="14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xmlns="" id="{1A219E19-D96D-4005-968A-2B600DDA870F}"/>
                </a:ext>
              </a:extLst>
            </p:cNvPr>
            <p:cNvGrpSpPr/>
            <p:nvPr/>
          </p:nvGrpSpPr>
          <p:grpSpPr>
            <a:xfrm>
              <a:off x="2271539" y="291640"/>
              <a:ext cx="7620353" cy="6498022"/>
              <a:chOff x="2596005" y="291640"/>
              <a:chExt cx="7620353" cy="6498022"/>
            </a:xfrm>
          </p:grpSpPr>
          <p:cxnSp>
            <p:nvCxnSpPr>
              <p:cNvPr id="5" name="直線コネクタ 4"/>
              <p:cNvCxnSpPr>
                <a:cxnSpLocks/>
              </p:cNvCxnSpPr>
              <p:nvPr/>
            </p:nvCxnSpPr>
            <p:spPr bwMode="auto">
              <a:xfrm>
                <a:off x="2596005" y="534721"/>
                <a:ext cx="762035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線コネクタ 5"/>
              <p:cNvCxnSpPr>
                <a:cxnSpLocks/>
              </p:cNvCxnSpPr>
              <p:nvPr/>
            </p:nvCxnSpPr>
            <p:spPr bwMode="auto">
              <a:xfrm>
                <a:off x="2739699" y="6789662"/>
                <a:ext cx="747665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線コネクタ 6"/>
              <p:cNvCxnSpPr>
                <a:cxnSpLocks/>
              </p:cNvCxnSpPr>
              <p:nvPr/>
            </p:nvCxnSpPr>
            <p:spPr bwMode="auto">
              <a:xfrm>
                <a:off x="2603943" y="291640"/>
                <a:ext cx="761241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正方形/長方形 34"/>
              <p:cNvSpPr>
                <a:spLocks noChangeArrowheads="1"/>
              </p:cNvSpPr>
              <p:nvPr/>
            </p:nvSpPr>
            <p:spPr bwMode="auto">
              <a:xfrm>
                <a:off x="7215402" y="299132"/>
                <a:ext cx="29848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 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正方形/長方形 34"/>
              <p:cNvSpPr>
                <a:spLocks noChangeArrowheads="1"/>
              </p:cNvSpPr>
              <p:nvPr/>
            </p:nvSpPr>
            <p:spPr bwMode="auto">
              <a:xfrm>
                <a:off x="7766999" y="299132"/>
                <a:ext cx="39946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ja-JP" alt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％</a:t>
                </a:r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正方形/長方形 34"/>
              <p:cNvSpPr>
                <a:spLocks noChangeArrowheads="1"/>
              </p:cNvSpPr>
              <p:nvPr/>
            </p:nvSpPr>
            <p:spPr bwMode="auto">
              <a:xfrm>
                <a:off x="7166514" y="508205"/>
                <a:ext cx="39626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123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正方形/長方形 34"/>
              <p:cNvSpPr>
                <a:spLocks noChangeArrowheads="1"/>
              </p:cNvSpPr>
              <p:nvPr/>
            </p:nvSpPr>
            <p:spPr bwMode="auto">
              <a:xfrm>
                <a:off x="2745286" y="508205"/>
                <a:ext cx="63190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Gender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正方形/長方形 34"/>
              <p:cNvSpPr>
                <a:spLocks noChangeArrowheads="1"/>
              </p:cNvSpPr>
              <p:nvPr/>
            </p:nvSpPr>
            <p:spPr bwMode="auto">
              <a:xfrm>
                <a:off x="7166514" y="674777"/>
                <a:ext cx="39626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442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正方形/長方形 34"/>
              <p:cNvSpPr>
                <a:spLocks noChangeArrowheads="1"/>
              </p:cNvSpPr>
              <p:nvPr/>
            </p:nvSpPr>
            <p:spPr bwMode="auto">
              <a:xfrm>
                <a:off x="4755847" y="508205"/>
                <a:ext cx="46839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Male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正方形/長方形 34"/>
              <p:cNvSpPr>
                <a:spLocks noChangeArrowheads="1"/>
              </p:cNvSpPr>
              <p:nvPr/>
            </p:nvSpPr>
            <p:spPr bwMode="auto">
              <a:xfrm>
                <a:off x="4755847" y="674777"/>
                <a:ext cx="62388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Female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正方形/長方形 34"/>
              <p:cNvSpPr>
                <a:spLocks noChangeArrowheads="1"/>
              </p:cNvSpPr>
              <p:nvPr/>
            </p:nvSpPr>
            <p:spPr bwMode="auto">
              <a:xfrm>
                <a:off x="7707688" y="508205"/>
                <a:ext cx="51809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(21.8)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正方形/長方形 34"/>
              <p:cNvSpPr>
                <a:spLocks noChangeArrowheads="1"/>
              </p:cNvSpPr>
              <p:nvPr/>
            </p:nvSpPr>
            <p:spPr bwMode="auto">
              <a:xfrm>
                <a:off x="7707688" y="674777"/>
                <a:ext cx="51809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(78.2)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正方形/長方形 34"/>
              <p:cNvSpPr>
                <a:spLocks noChangeArrowheads="1"/>
              </p:cNvSpPr>
              <p:nvPr/>
            </p:nvSpPr>
            <p:spPr bwMode="auto">
              <a:xfrm>
                <a:off x="2745286" y="1042919"/>
                <a:ext cx="42672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Age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正方形/長方形 34"/>
              <p:cNvSpPr>
                <a:spLocks noChangeArrowheads="1"/>
              </p:cNvSpPr>
              <p:nvPr/>
            </p:nvSpPr>
            <p:spPr bwMode="auto">
              <a:xfrm>
                <a:off x="4755847" y="1116073"/>
                <a:ext cx="489236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ja-JP" alt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＜ </a:t>
                </a:r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62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正方形/長方形 34"/>
              <p:cNvSpPr>
                <a:spLocks noChangeArrowheads="1"/>
              </p:cNvSpPr>
              <p:nvPr/>
            </p:nvSpPr>
            <p:spPr bwMode="auto">
              <a:xfrm>
                <a:off x="4755847" y="1278129"/>
                <a:ext cx="82087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ja-JP" alt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≧ </a:t>
                </a:r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62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正方形/長方形 34"/>
              <p:cNvSpPr>
                <a:spLocks noChangeArrowheads="1"/>
              </p:cNvSpPr>
              <p:nvPr/>
            </p:nvSpPr>
            <p:spPr bwMode="auto">
              <a:xfrm>
                <a:off x="7166514" y="1116073"/>
                <a:ext cx="39626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271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正方形/長方形 34"/>
              <p:cNvSpPr>
                <a:spLocks noChangeArrowheads="1"/>
              </p:cNvSpPr>
              <p:nvPr/>
            </p:nvSpPr>
            <p:spPr bwMode="auto">
              <a:xfrm>
                <a:off x="7166514" y="1278129"/>
                <a:ext cx="39626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294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正方形/長方形 34"/>
              <p:cNvSpPr>
                <a:spLocks noChangeArrowheads="1"/>
              </p:cNvSpPr>
              <p:nvPr/>
            </p:nvSpPr>
            <p:spPr bwMode="auto">
              <a:xfrm>
                <a:off x="7707688" y="1116073"/>
                <a:ext cx="51809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(48.0)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正方形/長方形 34"/>
              <p:cNvSpPr>
                <a:spLocks noChangeArrowheads="1"/>
              </p:cNvSpPr>
              <p:nvPr/>
            </p:nvSpPr>
            <p:spPr bwMode="auto">
              <a:xfrm>
                <a:off x="7707688" y="1278129"/>
                <a:ext cx="51809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(52.0)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正方形/長方形 34"/>
              <p:cNvSpPr>
                <a:spLocks noChangeArrowheads="1"/>
              </p:cNvSpPr>
              <p:nvPr/>
            </p:nvSpPr>
            <p:spPr bwMode="auto">
              <a:xfrm>
                <a:off x="2745286" y="5516187"/>
                <a:ext cx="936475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Clinical type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正方形/長方形 34"/>
              <p:cNvSpPr>
                <a:spLocks noChangeArrowheads="1"/>
              </p:cNvSpPr>
              <p:nvPr/>
            </p:nvSpPr>
            <p:spPr bwMode="auto">
              <a:xfrm>
                <a:off x="4776343" y="5549611"/>
                <a:ext cx="72487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Red type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正方形/長方形 34"/>
              <p:cNvSpPr>
                <a:spLocks noChangeArrowheads="1"/>
              </p:cNvSpPr>
              <p:nvPr/>
            </p:nvSpPr>
            <p:spPr bwMode="auto">
              <a:xfrm>
                <a:off x="4797864" y="5795242"/>
                <a:ext cx="83227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White type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正方形/長方形 34"/>
              <p:cNvSpPr>
                <a:spLocks noChangeArrowheads="1"/>
              </p:cNvSpPr>
              <p:nvPr/>
            </p:nvSpPr>
            <p:spPr bwMode="auto">
              <a:xfrm>
                <a:off x="7166514" y="5549611"/>
                <a:ext cx="39626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325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" name="正方形/長方形 34"/>
              <p:cNvSpPr>
                <a:spLocks noChangeArrowheads="1"/>
              </p:cNvSpPr>
              <p:nvPr/>
            </p:nvSpPr>
            <p:spPr bwMode="auto">
              <a:xfrm>
                <a:off x="7166514" y="5795242"/>
                <a:ext cx="39626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240</a:t>
                </a:r>
              </a:p>
            </p:txBody>
          </p:sp>
          <p:sp>
            <p:nvSpPr>
              <p:cNvPr id="112" name="正方形/長方形 34"/>
              <p:cNvSpPr>
                <a:spLocks noChangeArrowheads="1"/>
              </p:cNvSpPr>
              <p:nvPr/>
            </p:nvSpPr>
            <p:spPr bwMode="auto">
              <a:xfrm>
                <a:off x="7707688" y="5549611"/>
                <a:ext cx="51809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(57.5)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" name="正方形/長方形 34"/>
              <p:cNvSpPr>
                <a:spLocks noChangeArrowheads="1"/>
              </p:cNvSpPr>
              <p:nvPr/>
            </p:nvSpPr>
            <p:spPr bwMode="auto">
              <a:xfrm>
                <a:off x="7707688" y="5795242"/>
                <a:ext cx="51809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(42.5)</a:t>
                </a:r>
              </a:p>
            </p:txBody>
          </p:sp>
          <p:sp>
            <p:nvSpPr>
              <p:cNvPr id="26" name="正方形/長方形 34"/>
              <p:cNvSpPr>
                <a:spLocks noChangeArrowheads="1"/>
              </p:cNvSpPr>
              <p:nvPr/>
            </p:nvSpPr>
            <p:spPr bwMode="auto">
              <a:xfrm>
                <a:off x="2745286" y="6163385"/>
                <a:ext cx="142539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Candidal</a:t>
                </a:r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prevalence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正方形/長方形 34"/>
              <p:cNvSpPr>
                <a:spLocks noChangeArrowheads="1"/>
              </p:cNvSpPr>
              <p:nvPr/>
            </p:nvSpPr>
            <p:spPr bwMode="auto">
              <a:xfrm>
                <a:off x="4755847" y="6170405"/>
                <a:ext cx="67358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Positive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正方形/長方形 34"/>
              <p:cNvSpPr>
                <a:spLocks noChangeArrowheads="1"/>
              </p:cNvSpPr>
              <p:nvPr/>
            </p:nvSpPr>
            <p:spPr bwMode="auto">
              <a:xfrm>
                <a:off x="4755847" y="6336981"/>
                <a:ext cx="71686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Negative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正方形/長方形 34"/>
              <p:cNvSpPr>
                <a:spLocks noChangeArrowheads="1"/>
              </p:cNvSpPr>
              <p:nvPr/>
            </p:nvSpPr>
            <p:spPr bwMode="auto">
              <a:xfrm>
                <a:off x="4755847" y="6523283"/>
                <a:ext cx="102303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Not examined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" name="正方形/長方形 34"/>
              <p:cNvSpPr>
                <a:spLocks noChangeArrowheads="1"/>
              </p:cNvSpPr>
              <p:nvPr/>
            </p:nvSpPr>
            <p:spPr bwMode="auto">
              <a:xfrm>
                <a:off x="7166514" y="6170405"/>
                <a:ext cx="39626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194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正方形/長方形 34"/>
              <p:cNvSpPr>
                <a:spLocks noChangeArrowheads="1"/>
              </p:cNvSpPr>
              <p:nvPr/>
            </p:nvSpPr>
            <p:spPr bwMode="auto">
              <a:xfrm>
                <a:off x="7166514" y="6336981"/>
                <a:ext cx="39626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215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正方形/長方形 34"/>
              <p:cNvSpPr>
                <a:spLocks noChangeArrowheads="1"/>
              </p:cNvSpPr>
              <p:nvPr/>
            </p:nvSpPr>
            <p:spPr bwMode="auto">
              <a:xfrm>
                <a:off x="7166514" y="6523283"/>
                <a:ext cx="39626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156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4" name="正方形/長方形 34"/>
              <p:cNvSpPr>
                <a:spLocks noChangeArrowheads="1"/>
              </p:cNvSpPr>
              <p:nvPr/>
            </p:nvSpPr>
            <p:spPr bwMode="auto">
              <a:xfrm>
                <a:off x="7707688" y="6170405"/>
                <a:ext cx="51809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en-US" altLang="ja-JP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34.3)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" name="正方形/長方形 34"/>
              <p:cNvSpPr>
                <a:spLocks noChangeArrowheads="1"/>
              </p:cNvSpPr>
              <p:nvPr/>
            </p:nvSpPr>
            <p:spPr bwMode="auto">
              <a:xfrm>
                <a:off x="7707688" y="6336981"/>
                <a:ext cx="51809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en-US" altLang="ja-JP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38.1)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正方形/長方形 34"/>
              <p:cNvSpPr>
                <a:spLocks noChangeArrowheads="1"/>
              </p:cNvSpPr>
              <p:nvPr/>
            </p:nvSpPr>
            <p:spPr bwMode="auto">
              <a:xfrm>
                <a:off x="7707688" y="6523283"/>
                <a:ext cx="51809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(27.6)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正方形/長方形 34"/>
              <p:cNvSpPr>
                <a:spLocks noChangeArrowheads="1"/>
              </p:cNvSpPr>
              <p:nvPr/>
            </p:nvSpPr>
            <p:spPr bwMode="auto">
              <a:xfrm>
                <a:off x="2745286" y="3812236"/>
                <a:ext cx="41870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Site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正方形/長方形 34"/>
              <p:cNvSpPr>
                <a:spLocks noChangeArrowheads="1"/>
              </p:cNvSpPr>
              <p:nvPr/>
            </p:nvSpPr>
            <p:spPr bwMode="auto">
              <a:xfrm>
                <a:off x="4755847" y="3791802"/>
                <a:ext cx="112082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Buccal mucosa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正方形/長方形 34"/>
              <p:cNvSpPr>
                <a:spLocks noChangeArrowheads="1"/>
              </p:cNvSpPr>
              <p:nvPr/>
            </p:nvSpPr>
            <p:spPr bwMode="auto">
              <a:xfrm>
                <a:off x="4755847" y="4029015"/>
                <a:ext cx="65274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Gingiva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正方形/長方形 34"/>
              <p:cNvSpPr>
                <a:spLocks noChangeArrowheads="1"/>
              </p:cNvSpPr>
              <p:nvPr/>
            </p:nvSpPr>
            <p:spPr bwMode="auto">
              <a:xfrm>
                <a:off x="4755847" y="4266231"/>
                <a:ext cx="106631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Lateral tongue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正方形/長方形 34"/>
              <p:cNvSpPr>
                <a:spLocks noChangeArrowheads="1"/>
              </p:cNvSpPr>
              <p:nvPr/>
            </p:nvSpPr>
            <p:spPr bwMode="auto">
              <a:xfrm>
                <a:off x="4783911" y="4494485"/>
                <a:ext cx="104547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Dorsal tongue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正方形/長方形 34"/>
              <p:cNvSpPr>
                <a:spLocks noChangeArrowheads="1"/>
              </p:cNvSpPr>
              <p:nvPr/>
            </p:nvSpPr>
            <p:spPr bwMode="auto">
              <a:xfrm>
                <a:off x="4755847" y="4722736"/>
                <a:ext cx="377026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Lip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正方形/長方形 34"/>
              <p:cNvSpPr>
                <a:spLocks noChangeArrowheads="1"/>
              </p:cNvSpPr>
              <p:nvPr/>
            </p:nvSpPr>
            <p:spPr bwMode="auto">
              <a:xfrm>
                <a:off x="4755847" y="4942507"/>
                <a:ext cx="55976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Palate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正方形/長方形 34"/>
              <p:cNvSpPr>
                <a:spLocks noChangeArrowheads="1"/>
              </p:cNvSpPr>
              <p:nvPr/>
            </p:nvSpPr>
            <p:spPr bwMode="auto">
              <a:xfrm>
                <a:off x="4755847" y="5148045"/>
                <a:ext cx="131799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Floor of the mouth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正方形/長方形 34"/>
              <p:cNvSpPr>
                <a:spLocks noChangeArrowheads="1"/>
              </p:cNvSpPr>
              <p:nvPr/>
            </p:nvSpPr>
            <p:spPr bwMode="auto">
              <a:xfrm>
                <a:off x="7166514" y="3791802"/>
                <a:ext cx="39626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547</a:t>
                </a:r>
              </a:p>
            </p:txBody>
          </p:sp>
          <p:sp>
            <p:nvSpPr>
              <p:cNvPr id="75" name="正方形/長方形 34"/>
              <p:cNvSpPr>
                <a:spLocks noChangeArrowheads="1"/>
              </p:cNvSpPr>
              <p:nvPr/>
            </p:nvSpPr>
            <p:spPr bwMode="auto">
              <a:xfrm>
                <a:off x="7166514" y="4029015"/>
                <a:ext cx="39626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341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正方形/長方形 34"/>
              <p:cNvSpPr>
                <a:spLocks noChangeArrowheads="1"/>
              </p:cNvSpPr>
              <p:nvPr/>
            </p:nvSpPr>
            <p:spPr bwMode="auto">
              <a:xfrm>
                <a:off x="7201780" y="4266231"/>
                <a:ext cx="32573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77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正方形/長方形 34"/>
              <p:cNvSpPr>
                <a:spLocks noChangeArrowheads="1"/>
              </p:cNvSpPr>
              <p:nvPr/>
            </p:nvSpPr>
            <p:spPr bwMode="auto">
              <a:xfrm>
                <a:off x="7201780" y="4494485"/>
                <a:ext cx="32573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38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正方形/長方形 34"/>
              <p:cNvSpPr>
                <a:spLocks noChangeArrowheads="1"/>
              </p:cNvSpPr>
              <p:nvPr/>
            </p:nvSpPr>
            <p:spPr bwMode="auto">
              <a:xfrm>
                <a:off x="7201780" y="4722736"/>
                <a:ext cx="32573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49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正方形/長方形 34"/>
              <p:cNvSpPr>
                <a:spLocks noChangeArrowheads="1"/>
              </p:cNvSpPr>
              <p:nvPr/>
            </p:nvSpPr>
            <p:spPr bwMode="auto">
              <a:xfrm>
                <a:off x="7201780" y="4942507"/>
                <a:ext cx="32573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37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正方形/長方形 34"/>
              <p:cNvSpPr>
                <a:spLocks noChangeArrowheads="1"/>
              </p:cNvSpPr>
              <p:nvPr/>
            </p:nvSpPr>
            <p:spPr bwMode="auto">
              <a:xfrm>
                <a:off x="7237046" y="5148045"/>
                <a:ext cx="25519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117" name="正方形/長方形 34"/>
              <p:cNvSpPr>
                <a:spLocks noChangeArrowheads="1"/>
              </p:cNvSpPr>
              <p:nvPr/>
            </p:nvSpPr>
            <p:spPr bwMode="auto">
              <a:xfrm>
                <a:off x="7707688" y="3791802"/>
                <a:ext cx="51809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(50.0)</a:t>
                </a:r>
              </a:p>
            </p:txBody>
          </p:sp>
          <p:sp>
            <p:nvSpPr>
              <p:cNvPr id="118" name="正方形/長方形 34"/>
              <p:cNvSpPr>
                <a:spLocks noChangeArrowheads="1"/>
              </p:cNvSpPr>
              <p:nvPr/>
            </p:nvSpPr>
            <p:spPr bwMode="auto">
              <a:xfrm>
                <a:off x="7707688" y="4029015"/>
                <a:ext cx="51809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(37.7)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9" name="正方形/長方形 34"/>
              <p:cNvSpPr>
                <a:spLocks noChangeArrowheads="1"/>
              </p:cNvSpPr>
              <p:nvPr/>
            </p:nvSpPr>
            <p:spPr bwMode="auto">
              <a:xfrm>
                <a:off x="7742954" y="4266231"/>
                <a:ext cx="44755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(7.1)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正方形/長方形 34"/>
              <p:cNvSpPr>
                <a:spLocks noChangeArrowheads="1"/>
              </p:cNvSpPr>
              <p:nvPr/>
            </p:nvSpPr>
            <p:spPr bwMode="auto">
              <a:xfrm>
                <a:off x="7742954" y="4494485"/>
                <a:ext cx="44755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(3.5)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1" name="正方形/長方形 34"/>
              <p:cNvSpPr>
                <a:spLocks noChangeArrowheads="1"/>
              </p:cNvSpPr>
              <p:nvPr/>
            </p:nvSpPr>
            <p:spPr bwMode="auto">
              <a:xfrm>
                <a:off x="7742954" y="4722736"/>
                <a:ext cx="44755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(4.5)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2" name="正方形/長方形 34"/>
              <p:cNvSpPr>
                <a:spLocks noChangeArrowheads="1"/>
              </p:cNvSpPr>
              <p:nvPr/>
            </p:nvSpPr>
            <p:spPr bwMode="auto">
              <a:xfrm>
                <a:off x="7742954" y="4942507"/>
                <a:ext cx="44755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(3.4)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3" name="正方形/長方形 34"/>
              <p:cNvSpPr>
                <a:spLocks noChangeArrowheads="1"/>
              </p:cNvSpPr>
              <p:nvPr/>
            </p:nvSpPr>
            <p:spPr bwMode="auto">
              <a:xfrm>
                <a:off x="7742954" y="5148045"/>
                <a:ext cx="44755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(0.3)</a:t>
                </a:r>
              </a:p>
            </p:txBody>
          </p:sp>
          <p:sp>
            <p:nvSpPr>
              <p:cNvPr id="90" name="正方形/長方形 34"/>
              <p:cNvSpPr>
                <a:spLocks noChangeArrowheads="1"/>
              </p:cNvSpPr>
              <p:nvPr/>
            </p:nvSpPr>
            <p:spPr bwMode="auto">
              <a:xfrm>
                <a:off x="2754250" y="1666707"/>
                <a:ext cx="111440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Medical history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正方形/長方形 34"/>
              <p:cNvSpPr>
                <a:spLocks noChangeArrowheads="1"/>
              </p:cNvSpPr>
              <p:nvPr/>
            </p:nvSpPr>
            <p:spPr bwMode="auto">
              <a:xfrm>
                <a:off x="4755848" y="1646271"/>
                <a:ext cx="1192955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Hepatitis C virus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2" name="正方形/長方形 34"/>
              <p:cNvSpPr>
                <a:spLocks noChangeArrowheads="1"/>
              </p:cNvSpPr>
              <p:nvPr/>
            </p:nvSpPr>
            <p:spPr bwMode="auto">
              <a:xfrm>
                <a:off x="4755848" y="1865634"/>
                <a:ext cx="139493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Other liver diseases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3" name="正方形/長方形 34"/>
              <p:cNvSpPr>
                <a:spLocks noChangeArrowheads="1"/>
              </p:cNvSpPr>
              <p:nvPr/>
            </p:nvSpPr>
            <p:spPr bwMode="auto">
              <a:xfrm>
                <a:off x="4755848" y="2084997"/>
                <a:ext cx="97494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Hypertention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4" name="正方形/長方形 34"/>
              <p:cNvSpPr>
                <a:spLocks noChangeArrowheads="1"/>
              </p:cNvSpPr>
              <p:nvPr/>
            </p:nvSpPr>
            <p:spPr bwMode="auto">
              <a:xfrm>
                <a:off x="4783912" y="2350055"/>
                <a:ext cx="123463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Diabetes mellitus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5" name="正方形/長方形 34"/>
              <p:cNvSpPr>
                <a:spLocks noChangeArrowheads="1"/>
              </p:cNvSpPr>
              <p:nvPr/>
            </p:nvSpPr>
            <p:spPr bwMode="auto">
              <a:xfrm>
                <a:off x="4755848" y="2578241"/>
                <a:ext cx="1678665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Cardiovascular diseases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6" name="正方形/長方形 34"/>
              <p:cNvSpPr>
                <a:spLocks noChangeArrowheads="1"/>
              </p:cNvSpPr>
              <p:nvPr/>
            </p:nvSpPr>
            <p:spPr bwMode="auto">
              <a:xfrm>
                <a:off x="4755848" y="2793564"/>
                <a:ext cx="122661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Thyroid diseases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" name="正方形/長方形 34"/>
              <p:cNvSpPr>
                <a:spLocks noChangeArrowheads="1"/>
              </p:cNvSpPr>
              <p:nvPr/>
            </p:nvSpPr>
            <p:spPr bwMode="auto">
              <a:xfrm>
                <a:off x="4755848" y="3015063"/>
                <a:ext cx="1704313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Gastrointestinal disorder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正方形/長方形 34"/>
              <p:cNvSpPr>
                <a:spLocks noChangeArrowheads="1"/>
              </p:cNvSpPr>
              <p:nvPr/>
            </p:nvSpPr>
            <p:spPr bwMode="auto">
              <a:xfrm>
                <a:off x="4755847" y="3205944"/>
                <a:ext cx="88036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Depression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9" name="正方形/長方形 34"/>
              <p:cNvSpPr>
                <a:spLocks noChangeArrowheads="1"/>
              </p:cNvSpPr>
              <p:nvPr/>
            </p:nvSpPr>
            <p:spPr bwMode="auto">
              <a:xfrm>
                <a:off x="7201780" y="2350055"/>
                <a:ext cx="32573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</a:p>
            </p:txBody>
          </p:sp>
          <p:sp>
            <p:nvSpPr>
              <p:cNvPr id="100" name="正方形/長方形 34"/>
              <p:cNvSpPr>
                <a:spLocks noChangeArrowheads="1"/>
              </p:cNvSpPr>
              <p:nvPr/>
            </p:nvSpPr>
            <p:spPr bwMode="auto">
              <a:xfrm>
                <a:off x="7201780" y="2578241"/>
                <a:ext cx="32573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26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正方形/長方形 34"/>
              <p:cNvSpPr>
                <a:spLocks noChangeArrowheads="1"/>
              </p:cNvSpPr>
              <p:nvPr/>
            </p:nvSpPr>
            <p:spPr bwMode="auto">
              <a:xfrm>
                <a:off x="7201780" y="2793564"/>
                <a:ext cx="32573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31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" name="正方形/長方形 34"/>
              <p:cNvSpPr>
                <a:spLocks noChangeArrowheads="1"/>
              </p:cNvSpPr>
              <p:nvPr/>
            </p:nvSpPr>
            <p:spPr bwMode="auto">
              <a:xfrm>
                <a:off x="7201780" y="3015063"/>
                <a:ext cx="32573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65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" name="正方形/長方形 34"/>
              <p:cNvSpPr>
                <a:spLocks noChangeArrowheads="1"/>
              </p:cNvSpPr>
              <p:nvPr/>
            </p:nvSpPr>
            <p:spPr bwMode="auto">
              <a:xfrm>
                <a:off x="7201780" y="3205944"/>
                <a:ext cx="32573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" name="正方形/長方形 34"/>
              <p:cNvSpPr>
                <a:spLocks noChangeArrowheads="1"/>
              </p:cNvSpPr>
              <p:nvPr/>
            </p:nvSpPr>
            <p:spPr bwMode="auto">
              <a:xfrm>
                <a:off x="7201780" y="1646271"/>
                <a:ext cx="32573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25</a:t>
                </a:r>
              </a:p>
            </p:txBody>
          </p:sp>
          <p:sp>
            <p:nvSpPr>
              <p:cNvPr id="105" name="正方形/長方形 34"/>
              <p:cNvSpPr>
                <a:spLocks noChangeArrowheads="1"/>
              </p:cNvSpPr>
              <p:nvPr/>
            </p:nvSpPr>
            <p:spPr bwMode="auto">
              <a:xfrm>
                <a:off x="7237046" y="1865634"/>
                <a:ext cx="25519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正方形/長方形 34"/>
              <p:cNvSpPr>
                <a:spLocks noChangeArrowheads="1"/>
              </p:cNvSpPr>
              <p:nvPr/>
            </p:nvSpPr>
            <p:spPr bwMode="auto">
              <a:xfrm>
                <a:off x="7166514" y="2084997"/>
                <a:ext cx="39626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118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正方形/長方形 34"/>
              <p:cNvSpPr>
                <a:spLocks noChangeArrowheads="1"/>
              </p:cNvSpPr>
              <p:nvPr/>
            </p:nvSpPr>
            <p:spPr bwMode="auto">
              <a:xfrm>
                <a:off x="7742954" y="2350055"/>
                <a:ext cx="44755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(7.1)</a:t>
                </a:r>
              </a:p>
            </p:txBody>
          </p:sp>
          <p:sp>
            <p:nvSpPr>
              <p:cNvPr id="87" name="正方形/長方形 34"/>
              <p:cNvSpPr>
                <a:spLocks noChangeArrowheads="1"/>
              </p:cNvSpPr>
              <p:nvPr/>
            </p:nvSpPr>
            <p:spPr bwMode="auto">
              <a:xfrm>
                <a:off x="7742954" y="2578241"/>
                <a:ext cx="44755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(4.6)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正方形/長方形 34"/>
              <p:cNvSpPr>
                <a:spLocks noChangeArrowheads="1"/>
              </p:cNvSpPr>
              <p:nvPr/>
            </p:nvSpPr>
            <p:spPr bwMode="auto">
              <a:xfrm>
                <a:off x="7742954" y="2793564"/>
                <a:ext cx="44755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(5.5)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正方形/長方形 34"/>
              <p:cNvSpPr>
                <a:spLocks noChangeArrowheads="1"/>
              </p:cNvSpPr>
              <p:nvPr/>
            </p:nvSpPr>
            <p:spPr bwMode="auto">
              <a:xfrm>
                <a:off x="7707688" y="3015063"/>
                <a:ext cx="51809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(11.5)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" name="正方形/長方形 34"/>
              <p:cNvSpPr>
                <a:spLocks noChangeArrowheads="1"/>
              </p:cNvSpPr>
              <p:nvPr/>
            </p:nvSpPr>
            <p:spPr bwMode="auto">
              <a:xfrm>
                <a:off x="7742954" y="3205944"/>
                <a:ext cx="44755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(2.7)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" name="正方形/長方形 34"/>
              <p:cNvSpPr>
                <a:spLocks noChangeArrowheads="1"/>
              </p:cNvSpPr>
              <p:nvPr/>
            </p:nvSpPr>
            <p:spPr bwMode="auto">
              <a:xfrm>
                <a:off x="7742954" y="1646271"/>
                <a:ext cx="44755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(4.4)</a:t>
                </a:r>
              </a:p>
            </p:txBody>
          </p:sp>
          <p:sp>
            <p:nvSpPr>
              <p:cNvPr id="110" name="正方形/長方形 34"/>
              <p:cNvSpPr>
                <a:spLocks noChangeArrowheads="1"/>
              </p:cNvSpPr>
              <p:nvPr/>
            </p:nvSpPr>
            <p:spPr bwMode="auto">
              <a:xfrm>
                <a:off x="7742954" y="1865634"/>
                <a:ext cx="44755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(1.4)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" name="正方形/長方形 34"/>
              <p:cNvSpPr>
                <a:spLocks noChangeArrowheads="1"/>
              </p:cNvSpPr>
              <p:nvPr/>
            </p:nvSpPr>
            <p:spPr bwMode="auto">
              <a:xfrm>
                <a:off x="7707688" y="2084997"/>
                <a:ext cx="51809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en-US" altLang="ja-JP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20.9)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4" name="正方形/長方形 34"/>
              <p:cNvSpPr>
                <a:spLocks noChangeArrowheads="1"/>
              </p:cNvSpPr>
              <p:nvPr/>
            </p:nvSpPr>
            <p:spPr bwMode="auto">
              <a:xfrm>
                <a:off x="4755843" y="3423660"/>
                <a:ext cx="104547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Cutaneous LP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5" name="正方形/長方形 34"/>
              <p:cNvSpPr>
                <a:spLocks noChangeArrowheads="1"/>
              </p:cNvSpPr>
              <p:nvPr/>
            </p:nvSpPr>
            <p:spPr bwMode="auto">
              <a:xfrm>
                <a:off x="7237046" y="3423660"/>
                <a:ext cx="25519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6" name="正方形/長方形 34"/>
              <p:cNvSpPr>
                <a:spLocks noChangeArrowheads="1"/>
              </p:cNvSpPr>
              <p:nvPr/>
            </p:nvSpPr>
            <p:spPr bwMode="auto">
              <a:xfrm>
                <a:off x="7742954" y="3423660"/>
                <a:ext cx="44755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(0.4)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正方形/長方形 34">
                <a:extLst>
                  <a:ext uri="{FF2B5EF4-FFF2-40B4-BE49-F238E27FC236}">
                    <a16:creationId xmlns:a16="http://schemas.microsoft.com/office/drawing/2014/main" xmlns="" id="{CF223EBC-3D7F-4383-97B1-1C1D67F9D3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58771" y="299132"/>
                <a:ext cx="19575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Malignant transformation</a:t>
                </a:r>
                <a:r>
                  <a:rPr lang="ja-JP" alt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(%)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正方形/長方形 34">
                <a:extLst>
                  <a:ext uri="{FF2B5EF4-FFF2-40B4-BE49-F238E27FC236}">
                    <a16:creationId xmlns:a16="http://schemas.microsoft.com/office/drawing/2014/main" xmlns="" id="{63307954-EB5C-4C81-9D21-9E679FC2FF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1779" y="508205"/>
                <a:ext cx="80021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1/123 (0.8)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正方形/長方形 34">
                <a:extLst>
                  <a:ext uri="{FF2B5EF4-FFF2-40B4-BE49-F238E27FC236}">
                    <a16:creationId xmlns:a16="http://schemas.microsoft.com/office/drawing/2014/main" xmlns="" id="{24227D9C-A867-46DB-B1FC-E215A9FD7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0216" y="674777"/>
                <a:ext cx="80021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3/442 (0.7)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正方形/長方形 34">
                <a:extLst>
                  <a:ext uri="{FF2B5EF4-FFF2-40B4-BE49-F238E27FC236}">
                    <a16:creationId xmlns:a16="http://schemas.microsoft.com/office/drawing/2014/main" xmlns="" id="{CBAC4E59-00A9-4C17-9843-7EBFE4E617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9882" y="1116073"/>
                <a:ext cx="80021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1/271 (0.4)</a:t>
                </a:r>
                <a:endParaRPr lang="ja-JP" alt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正方形/長方形 34">
                <a:extLst>
                  <a:ext uri="{FF2B5EF4-FFF2-40B4-BE49-F238E27FC236}">
                    <a16:creationId xmlns:a16="http://schemas.microsoft.com/office/drawing/2014/main" xmlns="" id="{4A7E9E4E-A60E-4831-A9DC-BBDD63D277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9882" y="1278129"/>
                <a:ext cx="80021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3/294 (1.0)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正方形/長方形 34">
                <a:extLst>
                  <a:ext uri="{FF2B5EF4-FFF2-40B4-BE49-F238E27FC236}">
                    <a16:creationId xmlns:a16="http://schemas.microsoft.com/office/drawing/2014/main" xmlns="" id="{1784702F-2265-42E9-BFA8-B68DE52CE6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9882" y="5549611"/>
                <a:ext cx="80021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3/325 (0.9)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正方形/長方形 34">
                <a:extLst>
                  <a:ext uri="{FF2B5EF4-FFF2-40B4-BE49-F238E27FC236}">
                    <a16:creationId xmlns:a16="http://schemas.microsoft.com/office/drawing/2014/main" xmlns="" id="{D0174F05-AEB6-4A1D-B3CD-A38AC289F4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9882" y="5795242"/>
                <a:ext cx="80021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1/240 (0.4)</a:t>
                </a:r>
              </a:p>
            </p:txBody>
          </p:sp>
          <p:sp>
            <p:nvSpPr>
              <p:cNvPr id="41" name="正方形/長方形 34">
                <a:extLst>
                  <a:ext uri="{FF2B5EF4-FFF2-40B4-BE49-F238E27FC236}">
                    <a16:creationId xmlns:a16="http://schemas.microsoft.com/office/drawing/2014/main" xmlns="" id="{58CA5201-A8B6-4DF2-8BA3-5F69866E1B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9882" y="3791802"/>
                <a:ext cx="80021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1/547 (0.2)</a:t>
                </a:r>
              </a:p>
            </p:txBody>
          </p:sp>
          <p:sp>
            <p:nvSpPr>
              <p:cNvPr id="42" name="正方形/長方形 34">
                <a:extLst>
                  <a:ext uri="{FF2B5EF4-FFF2-40B4-BE49-F238E27FC236}">
                    <a16:creationId xmlns:a16="http://schemas.microsoft.com/office/drawing/2014/main" xmlns="" id="{69310AA7-3E2E-4F1F-A171-ED2C7D5267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9882" y="4029015"/>
                <a:ext cx="80021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2/341 (0.6)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正方形/長方形 34">
                <a:extLst>
                  <a:ext uri="{FF2B5EF4-FFF2-40B4-BE49-F238E27FC236}">
                    <a16:creationId xmlns:a16="http://schemas.microsoft.com/office/drawing/2014/main" xmlns="" id="{0E570388-C61A-401E-8263-96E9A80B56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9882" y="4266231"/>
                <a:ext cx="7296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1/77 (1.3)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正方形/長方形 34">
                <a:extLst>
                  <a:ext uri="{FF2B5EF4-FFF2-40B4-BE49-F238E27FC236}">
                    <a16:creationId xmlns:a16="http://schemas.microsoft.com/office/drawing/2014/main" xmlns="" id="{8AC092A8-BA37-405E-B04A-446DE35C83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84628" y="3229834"/>
                <a:ext cx="72968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1/15 (6.7)</a:t>
                </a:r>
                <a:endParaRPr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正方形/長方形 34">
                <a:extLst>
                  <a:ext uri="{FF2B5EF4-FFF2-40B4-BE49-F238E27FC236}">
                    <a16:creationId xmlns:a16="http://schemas.microsoft.com/office/drawing/2014/main" xmlns="" id="{55B197B9-A0C1-4F85-BF5B-CDFC524012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74798" y="6183615"/>
                <a:ext cx="80021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1/194 </a:t>
                </a:r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(0.5)</a:t>
                </a:r>
              </a:p>
            </p:txBody>
          </p:sp>
          <p:sp>
            <p:nvSpPr>
              <p:cNvPr id="61" name="正方形/長方形 34">
                <a:extLst>
                  <a:ext uri="{FF2B5EF4-FFF2-40B4-BE49-F238E27FC236}">
                    <a16:creationId xmlns:a16="http://schemas.microsoft.com/office/drawing/2014/main" xmlns="" id="{4716E742-FD5A-43CD-91A2-F1F811F094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9882" y="6365511"/>
                <a:ext cx="80021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1/215 </a:t>
                </a:r>
                <a:r>
                  <a:rPr lang="en-US" altLang="ja-JP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(0.5)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0620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368017" y="449618"/>
            <a:ext cx="11460318" cy="5346839"/>
            <a:chOff x="368017" y="449618"/>
            <a:chExt cx="11460318" cy="5346839"/>
          </a:xfrm>
        </p:grpSpPr>
        <p:sp>
          <p:nvSpPr>
            <p:cNvPr id="76" name="テキスト ボックス 75"/>
            <p:cNvSpPr txBox="1"/>
            <p:nvPr/>
          </p:nvSpPr>
          <p:spPr>
            <a:xfrm>
              <a:off x="3420695" y="449618"/>
              <a:ext cx="54032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Table. 3 Site distribution of OLP according to clinical type </a:t>
              </a:r>
            </a:p>
          </p:txBody>
        </p:sp>
        <p:grpSp>
          <p:nvGrpSpPr>
            <p:cNvPr id="4" name="グループ化 3"/>
            <p:cNvGrpSpPr/>
            <p:nvPr/>
          </p:nvGrpSpPr>
          <p:grpSpPr>
            <a:xfrm>
              <a:off x="368017" y="990600"/>
              <a:ext cx="11460318" cy="4805857"/>
              <a:chOff x="368017" y="990600"/>
              <a:chExt cx="11460318" cy="4805857"/>
            </a:xfrm>
          </p:grpSpPr>
          <p:sp>
            <p:nvSpPr>
              <p:cNvPr id="22" name="正方形/長方形 34"/>
              <p:cNvSpPr>
                <a:spLocks noChangeArrowheads="1"/>
              </p:cNvSpPr>
              <p:nvPr/>
            </p:nvSpPr>
            <p:spPr bwMode="auto">
              <a:xfrm>
                <a:off x="3830505" y="1268760"/>
                <a:ext cx="184731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正方形/長方形 34"/>
              <p:cNvSpPr>
                <a:spLocks noChangeArrowheads="1"/>
              </p:cNvSpPr>
              <p:nvPr/>
            </p:nvSpPr>
            <p:spPr bwMode="auto">
              <a:xfrm>
                <a:off x="3262243" y="1072112"/>
                <a:ext cx="105028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Red</a:t>
                </a:r>
                <a:r>
                  <a:rPr lang="ja-JP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type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正方形/長方形 34"/>
              <p:cNvSpPr>
                <a:spLocks noChangeArrowheads="1"/>
              </p:cNvSpPr>
              <p:nvPr/>
            </p:nvSpPr>
            <p:spPr bwMode="auto">
              <a:xfrm>
                <a:off x="5176876" y="1426077"/>
                <a:ext cx="926344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Total (%)</a:t>
                </a:r>
                <a:endParaRPr lang="ja-JP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正方形/長方形 34"/>
              <p:cNvSpPr>
                <a:spLocks noChangeArrowheads="1"/>
              </p:cNvSpPr>
              <p:nvPr/>
            </p:nvSpPr>
            <p:spPr bwMode="auto">
              <a:xfrm>
                <a:off x="743120" y="2388811"/>
                <a:ext cx="93807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Gingiva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正方形/長方形 34"/>
              <p:cNvSpPr>
                <a:spLocks noChangeArrowheads="1"/>
              </p:cNvSpPr>
              <p:nvPr/>
            </p:nvSpPr>
            <p:spPr bwMode="auto">
              <a:xfrm>
                <a:off x="412901" y="2912240"/>
                <a:ext cx="1598515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Lateral tongue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正方形/長方形 34"/>
              <p:cNvSpPr>
                <a:spLocks noChangeArrowheads="1"/>
              </p:cNvSpPr>
              <p:nvPr/>
            </p:nvSpPr>
            <p:spPr bwMode="auto">
              <a:xfrm>
                <a:off x="368017" y="1865382"/>
                <a:ext cx="1688283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Buccal</a:t>
                </a:r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mucosa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正方形/長方形 34"/>
              <p:cNvSpPr>
                <a:spLocks noChangeArrowheads="1"/>
              </p:cNvSpPr>
              <p:nvPr/>
            </p:nvSpPr>
            <p:spPr bwMode="auto">
              <a:xfrm>
                <a:off x="6751710" y="1903533"/>
                <a:ext cx="52610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263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正方形/長方形 34"/>
              <p:cNvSpPr>
                <a:spLocks noChangeArrowheads="1"/>
              </p:cNvSpPr>
              <p:nvPr/>
            </p:nvSpPr>
            <p:spPr bwMode="auto">
              <a:xfrm>
                <a:off x="600728" y="5456636"/>
                <a:ext cx="121135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Total  ( % 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正方形/長方形 34"/>
              <p:cNvSpPr>
                <a:spLocks noChangeArrowheads="1"/>
              </p:cNvSpPr>
              <p:nvPr/>
            </p:nvSpPr>
            <p:spPr bwMode="auto">
              <a:xfrm>
                <a:off x="817659" y="4482527"/>
                <a:ext cx="788999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Palate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正方形/長方形 34"/>
              <p:cNvSpPr>
                <a:spLocks noChangeArrowheads="1"/>
              </p:cNvSpPr>
              <p:nvPr/>
            </p:nvSpPr>
            <p:spPr bwMode="auto">
              <a:xfrm>
                <a:off x="909030" y="3959098"/>
                <a:ext cx="60625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Lips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正方形/長方形 34"/>
              <p:cNvSpPr>
                <a:spLocks noChangeArrowheads="1"/>
              </p:cNvSpPr>
              <p:nvPr/>
            </p:nvSpPr>
            <p:spPr bwMode="auto">
              <a:xfrm>
                <a:off x="395268" y="5005954"/>
                <a:ext cx="1633781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Floor of mouth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正方形/長方形 34"/>
              <p:cNvSpPr>
                <a:spLocks noChangeArrowheads="1"/>
              </p:cNvSpPr>
              <p:nvPr/>
            </p:nvSpPr>
            <p:spPr bwMode="auto">
              <a:xfrm>
                <a:off x="7292355" y="1111444"/>
                <a:ext cx="122341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White type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正方形/長方形 34">
                <a:extLst>
                  <a:ext uri="{FF2B5EF4-FFF2-40B4-BE49-F238E27FC236}">
                    <a16:creationId xmlns:a16="http://schemas.microsoft.com/office/drawing/2014/main" xmlns="" id="{477B8F0D-763C-4C1F-BF50-22CEA51871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534" y="3435669"/>
                <a:ext cx="15632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Dorsal tongue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正方形/長方形 34">
                <a:extLst>
                  <a:ext uri="{FF2B5EF4-FFF2-40B4-BE49-F238E27FC236}">
                    <a16:creationId xmlns:a16="http://schemas.microsoft.com/office/drawing/2014/main" xmlns="" id="{5593DB54-1A43-48B1-9A6F-2CF3CCE4FF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9313" y="1426939"/>
                <a:ext cx="950901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Reticular</a:t>
                </a:r>
                <a:endParaRPr lang="ja-JP" alt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正方形/長方形 34">
                <a:extLst>
                  <a:ext uri="{FF2B5EF4-FFF2-40B4-BE49-F238E27FC236}">
                    <a16:creationId xmlns:a16="http://schemas.microsoft.com/office/drawing/2014/main" xmlns="" id="{D425B950-48D9-43BC-8CA3-5F7EF56320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18048" y="1427189"/>
                <a:ext cx="841897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4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Papular</a:t>
                </a:r>
                <a:endParaRPr lang="ja-JP" alt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正方形/長方形 34">
                <a:extLst>
                  <a:ext uri="{FF2B5EF4-FFF2-40B4-BE49-F238E27FC236}">
                    <a16:creationId xmlns:a16="http://schemas.microsoft.com/office/drawing/2014/main" xmlns="" id="{24E9AC1D-68E7-4EE8-8FF4-098D2F50A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7779" y="1425378"/>
                <a:ext cx="771365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Plaque</a:t>
                </a:r>
                <a:endParaRPr lang="ja-JP" alt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正方形/長方形 34">
                <a:extLst>
                  <a:ext uri="{FF2B5EF4-FFF2-40B4-BE49-F238E27FC236}">
                    <a16:creationId xmlns:a16="http://schemas.microsoft.com/office/drawing/2014/main" xmlns="" id="{805CF389-152B-4195-84B2-FC52FA810C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579" y="1416055"/>
                <a:ext cx="920445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Atrophic</a:t>
                </a:r>
                <a:endParaRPr lang="ja-JP" alt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正方形/長方形 34">
                <a:extLst>
                  <a:ext uri="{FF2B5EF4-FFF2-40B4-BE49-F238E27FC236}">
                    <a16:creationId xmlns:a16="http://schemas.microsoft.com/office/drawing/2014/main" xmlns="" id="{4A9179B8-B94A-4202-A535-AF7F7E6F3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8069" y="1428087"/>
                <a:ext cx="832279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Erosive</a:t>
                </a:r>
                <a:endParaRPr lang="ja-JP" alt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正方形/長方形 34">
                <a:extLst>
                  <a:ext uri="{FF2B5EF4-FFF2-40B4-BE49-F238E27FC236}">
                    <a16:creationId xmlns:a16="http://schemas.microsoft.com/office/drawing/2014/main" xmlns="" id="{3C683AB6-BE58-46D2-93B5-700C523008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8392" y="1426645"/>
                <a:ext cx="840295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Bullous</a:t>
                </a:r>
                <a:endParaRPr lang="ja-JP" alt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正方形/長方形 34">
                <a:extLst>
                  <a:ext uri="{FF2B5EF4-FFF2-40B4-BE49-F238E27FC236}">
                    <a16:creationId xmlns:a16="http://schemas.microsoft.com/office/drawing/2014/main" xmlns="" id="{AB567D34-CFF0-46A7-9352-476C1E1DC6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89756" y="1908450"/>
                <a:ext cx="29848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正方形/長方形 34">
                <a:extLst>
                  <a:ext uri="{FF2B5EF4-FFF2-40B4-BE49-F238E27FC236}">
                    <a16:creationId xmlns:a16="http://schemas.microsoft.com/office/drawing/2014/main" xmlns="" id="{4EEF9DCF-986A-4430-8DC7-2413184997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2989" y="1913366"/>
                <a:ext cx="40094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11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正方形/長方形 34">
                <a:extLst>
                  <a:ext uri="{FF2B5EF4-FFF2-40B4-BE49-F238E27FC236}">
                    <a16:creationId xmlns:a16="http://schemas.microsoft.com/office/drawing/2014/main" xmlns="" id="{9E52C7AD-C581-4D6A-8745-4F523327FD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2423" y="1898616"/>
                <a:ext cx="51475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118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正方形/長方形 34">
                <a:extLst>
                  <a:ext uri="{FF2B5EF4-FFF2-40B4-BE49-F238E27FC236}">
                    <a16:creationId xmlns:a16="http://schemas.microsoft.com/office/drawing/2014/main" xmlns="" id="{5F4B7EE1-6F34-436A-B51D-27473857A7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1155" y="1903533"/>
                <a:ext cx="52610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152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正方形/長方形 34">
                <a:extLst>
                  <a:ext uri="{FF2B5EF4-FFF2-40B4-BE49-F238E27FC236}">
                    <a16:creationId xmlns:a16="http://schemas.microsoft.com/office/drawing/2014/main" xmlns="" id="{E0E1F557-02EB-47EE-8223-F7C7902CD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9299" y="1908449"/>
                <a:ext cx="29848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正方形/長方形 34">
                <a:extLst>
                  <a:ext uri="{FF2B5EF4-FFF2-40B4-BE49-F238E27FC236}">
                    <a16:creationId xmlns:a16="http://schemas.microsoft.com/office/drawing/2014/main" xmlns="" id="{A40030F5-1A6D-4AD1-ABE2-9DB7859DA9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51710" y="2400062"/>
                <a:ext cx="52610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162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正方形/長方形 34">
                <a:extLst>
                  <a:ext uri="{FF2B5EF4-FFF2-40B4-BE49-F238E27FC236}">
                    <a16:creationId xmlns:a16="http://schemas.microsoft.com/office/drawing/2014/main" xmlns="" id="{40491299-E74A-4F05-97D5-C65A5E05AB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89756" y="2404979"/>
                <a:ext cx="29848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2" name="正方形/長方形 34">
                <a:extLst>
                  <a:ext uri="{FF2B5EF4-FFF2-40B4-BE49-F238E27FC236}">
                    <a16:creationId xmlns:a16="http://schemas.microsoft.com/office/drawing/2014/main" xmlns="" id="{5EF496E4-71E3-4674-9D97-986580BDB7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4221" y="2409895"/>
                <a:ext cx="29848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3" name="正方形/長方形 34">
                <a:extLst>
                  <a:ext uri="{FF2B5EF4-FFF2-40B4-BE49-F238E27FC236}">
                    <a16:creationId xmlns:a16="http://schemas.microsoft.com/office/drawing/2014/main" xmlns="" id="{6CCEA445-405D-440B-A2AF-A720F45D48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6748" y="2395145"/>
                <a:ext cx="52610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107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4" name="正方形/長方形 34">
                <a:extLst>
                  <a:ext uri="{FF2B5EF4-FFF2-40B4-BE49-F238E27FC236}">
                    <a16:creationId xmlns:a16="http://schemas.microsoft.com/office/drawing/2014/main" xmlns="" id="{97211A3E-875C-43F0-944D-08787E4399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8062" y="2400062"/>
                <a:ext cx="41229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61</a:t>
                </a:r>
              </a:p>
            </p:txBody>
          </p:sp>
          <p:sp>
            <p:nvSpPr>
              <p:cNvPr id="96" name="正方形/長方形 34">
                <a:extLst>
                  <a:ext uri="{FF2B5EF4-FFF2-40B4-BE49-F238E27FC236}">
                    <a16:creationId xmlns:a16="http://schemas.microsoft.com/office/drawing/2014/main" xmlns="" id="{3332AD70-77C9-4AE3-A4CB-20513A36C7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08617" y="2950671"/>
                <a:ext cx="41229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38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正方形/長方形 34">
                <a:extLst>
                  <a:ext uri="{FF2B5EF4-FFF2-40B4-BE49-F238E27FC236}">
                    <a16:creationId xmlns:a16="http://schemas.microsoft.com/office/drawing/2014/main" xmlns="" id="{0AD91DA3-B4DD-4DBF-9BA9-93BB2B0306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89756" y="2955588"/>
                <a:ext cx="29848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9" name="正方形/長方形 34">
                <a:extLst>
                  <a:ext uri="{FF2B5EF4-FFF2-40B4-BE49-F238E27FC236}">
                    <a16:creationId xmlns:a16="http://schemas.microsoft.com/office/drawing/2014/main" xmlns="" id="{4FB7CC23-33C6-4D92-839E-03AC3B07F6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4222" y="2945754"/>
                <a:ext cx="298479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0" name="正方形/長方形 34">
                <a:extLst>
                  <a:ext uri="{FF2B5EF4-FFF2-40B4-BE49-F238E27FC236}">
                    <a16:creationId xmlns:a16="http://schemas.microsoft.com/office/drawing/2014/main" xmlns="" id="{8B8833EC-B163-4953-8308-8C8934642E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3655" y="2945754"/>
                <a:ext cx="41229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14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正方形/長方形 34">
                <a:extLst>
                  <a:ext uri="{FF2B5EF4-FFF2-40B4-BE49-F238E27FC236}">
                    <a16:creationId xmlns:a16="http://schemas.microsoft.com/office/drawing/2014/main" xmlns="" id="{2BC69A48-1160-41A1-AC2B-C0385C8851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8062" y="2950671"/>
                <a:ext cx="41229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" name="正方形/長方形 34">
                <a:extLst>
                  <a:ext uri="{FF2B5EF4-FFF2-40B4-BE49-F238E27FC236}">
                    <a16:creationId xmlns:a16="http://schemas.microsoft.com/office/drawing/2014/main" xmlns="" id="{2EB29369-331E-46EA-8BB2-7A396FEBE4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65523" y="3452110"/>
                <a:ext cx="29848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105" name="正方形/長方形 34">
                <a:extLst>
                  <a:ext uri="{FF2B5EF4-FFF2-40B4-BE49-F238E27FC236}">
                    <a16:creationId xmlns:a16="http://schemas.microsoft.com/office/drawing/2014/main" xmlns="" id="{CAAECBDA-215E-4964-A83A-2C32F9EF0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89756" y="3457027"/>
                <a:ext cx="29848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正方形/長方形 34">
                <a:extLst>
                  <a:ext uri="{FF2B5EF4-FFF2-40B4-BE49-F238E27FC236}">
                    <a16:creationId xmlns:a16="http://schemas.microsoft.com/office/drawing/2014/main" xmlns="" id="{D677C812-D41E-4A0F-B7B1-C75D36E723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67315" y="3461943"/>
                <a:ext cx="41229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" name="正方形/長方形 34">
                <a:extLst>
                  <a:ext uri="{FF2B5EF4-FFF2-40B4-BE49-F238E27FC236}">
                    <a16:creationId xmlns:a16="http://schemas.microsoft.com/office/drawing/2014/main" xmlns="" id="{D66BA2A1-FA26-4A58-9F66-3026609B4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3655" y="3447193"/>
                <a:ext cx="41229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0" name="正方形/長方形 34">
                <a:extLst>
                  <a:ext uri="{FF2B5EF4-FFF2-40B4-BE49-F238E27FC236}">
                    <a16:creationId xmlns:a16="http://schemas.microsoft.com/office/drawing/2014/main" xmlns="" id="{36AFCC0D-2390-4F31-B016-2E503516A2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08617" y="3953562"/>
                <a:ext cx="41229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" name="正方形/長方形 34">
                <a:extLst>
                  <a:ext uri="{FF2B5EF4-FFF2-40B4-BE49-F238E27FC236}">
                    <a16:creationId xmlns:a16="http://schemas.microsoft.com/office/drawing/2014/main" xmlns="" id="{077CB24A-B14D-4B84-8F75-DA51E6DA7F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89756" y="3958479"/>
                <a:ext cx="29848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" name="正方形/長方形 34">
                <a:extLst>
                  <a:ext uri="{FF2B5EF4-FFF2-40B4-BE49-F238E27FC236}">
                    <a16:creationId xmlns:a16="http://schemas.microsoft.com/office/drawing/2014/main" xmlns="" id="{2559C736-E9C9-4005-9201-CC9BFCC995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4221" y="3963395"/>
                <a:ext cx="29848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4" name="正方形/長方形 34">
                <a:extLst>
                  <a:ext uri="{FF2B5EF4-FFF2-40B4-BE49-F238E27FC236}">
                    <a16:creationId xmlns:a16="http://schemas.microsoft.com/office/drawing/2014/main" xmlns="" id="{5908DBD9-E295-4102-B571-56AAE7057C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3655" y="3948645"/>
                <a:ext cx="41229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17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" name="正方形/長方形 34">
                <a:extLst>
                  <a:ext uri="{FF2B5EF4-FFF2-40B4-BE49-F238E27FC236}">
                    <a16:creationId xmlns:a16="http://schemas.microsoft.com/office/drawing/2014/main" xmlns="" id="{2E74F9AB-180C-490E-B05F-3B277E5DF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3736" y="3953562"/>
                <a:ext cx="40094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11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正方形/長方形 34">
                <a:extLst>
                  <a:ext uri="{FF2B5EF4-FFF2-40B4-BE49-F238E27FC236}">
                    <a16:creationId xmlns:a16="http://schemas.microsoft.com/office/drawing/2014/main" xmlns="" id="{A7390957-30F3-45D4-A833-0FDE557E11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9299" y="3958478"/>
                <a:ext cx="29848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7" name="正方形/長方形 34">
                <a:extLst>
                  <a:ext uri="{FF2B5EF4-FFF2-40B4-BE49-F238E27FC236}">
                    <a16:creationId xmlns:a16="http://schemas.microsoft.com/office/drawing/2014/main" xmlns="" id="{AFBC8089-B725-4548-A5FC-99E20156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65523" y="4474674"/>
                <a:ext cx="29848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正方形/長方形 34">
                <a:extLst>
                  <a:ext uri="{FF2B5EF4-FFF2-40B4-BE49-F238E27FC236}">
                    <a16:creationId xmlns:a16="http://schemas.microsoft.com/office/drawing/2014/main" xmlns="" id="{EEB4357D-744B-4812-A439-E04928ED9F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4221" y="4484507"/>
                <a:ext cx="29848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1" name="正方形/長方形 34">
                <a:extLst>
                  <a:ext uri="{FF2B5EF4-FFF2-40B4-BE49-F238E27FC236}">
                    <a16:creationId xmlns:a16="http://schemas.microsoft.com/office/drawing/2014/main" xmlns="" id="{95B07C7F-83EB-4501-B14A-DA3E8C0FE4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3655" y="4469757"/>
                <a:ext cx="41229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2" name="正方形/長方形 34">
                <a:extLst>
                  <a:ext uri="{FF2B5EF4-FFF2-40B4-BE49-F238E27FC236}">
                    <a16:creationId xmlns:a16="http://schemas.microsoft.com/office/drawing/2014/main" xmlns="" id="{B9DD7C95-5E6E-4B36-BD2C-12C23EC515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8062" y="4474674"/>
                <a:ext cx="41229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4" name="正方形/長方形 34">
                <a:extLst>
                  <a:ext uri="{FF2B5EF4-FFF2-40B4-BE49-F238E27FC236}">
                    <a16:creationId xmlns:a16="http://schemas.microsoft.com/office/drawing/2014/main" xmlns="" id="{2E06610F-F157-4C7D-82EB-173ABC3ACC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54245" y="5005953"/>
                <a:ext cx="321036" cy="3382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1" name="正方形/長方形 34">
                <a:extLst>
                  <a:ext uri="{FF2B5EF4-FFF2-40B4-BE49-F238E27FC236}">
                    <a16:creationId xmlns:a16="http://schemas.microsoft.com/office/drawing/2014/main" xmlns="" id="{8D0AEDFC-6EB0-4B04-844D-973D51D87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03196" y="1430992"/>
                <a:ext cx="926344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Total (%)</a:t>
                </a:r>
                <a:endParaRPr lang="ja-JP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2" name="正方形/長方形 34">
                <a:extLst>
                  <a:ext uri="{FF2B5EF4-FFF2-40B4-BE49-F238E27FC236}">
                    <a16:creationId xmlns:a16="http://schemas.microsoft.com/office/drawing/2014/main" xmlns="" id="{C2C3C89C-7E2A-4D50-AB20-7F6CBCBF4A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1968" y="1898616"/>
                <a:ext cx="112082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271 (49.5)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3" name="正方形/長方形 34">
                <a:extLst>
                  <a:ext uri="{FF2B5EF4-FFF2-40B4-BE49-F238E27FC236}">
                    <a16:creationId xmlns:a16="http://schemas.microsoft.com/office/drawing/2014/main" xmlns="" id="{0454B49C-AB19-4CB7-95B2-15AD472772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3744" y="1903532"/>
                <a:ext cx="112082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276 (50.5)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4" name="正方形/長方形 34">
                <a:extLst>
                  <a:ext uri="{FF2B5EF4-FFF2-40B4-BE49-F238E27FC236}">
                    <a16:creationId xmlns:a16="http://schemas.microsoft.com/office/drawing/2014/main" xmlns="" id="{058A1C83-5A64-4EEF-B190-9885C3832E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1968" y="2414812"/>
                <a:ext cx="112082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168 (49.3)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5" name="正方形/長方形 34">
                <a:extLst>
                  <a:ext uri="{FF2B5EF4-FFF2-40B4-BE49-F238E27FC236}">
                    <a16:creationId xmlns:a16="http://schemas.microsoft.com/office/drawing/2014/main" xmlns="" id="{A7FE4C18-2788-4A03-944C-E3C6A86775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3744" y="2409895"/>
                <a:ext cx="112082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173 (50.7)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6" name="正方形/長方形 34">
                <a:extLst>
                  <a:ext uri="{FF2B5EF4-FFF2-40B4-BE49-F238E27FC236}">
                    <a16:creationId xmlns:a16="http://schemas.microsoft.com/office/drawing/2014/main" xmlns="" id="{C7B46CD5-E593-41CB-A203-2728DD2620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98875" y="2921173"/>
                <a:ext cx="100700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29 (37.7)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7" name="正方形/長方形 34">
                <a:extLst>
                  <a:ext uri="{FF2B5EF4-FFF2-40B4-BE49-F238E27FC236}">
                    <a16:creationId xmlns:a16="http://schemas.microsoft.com/office/drawing/2014/main" xmlns="" id="{3D7D6321-812B-4EBC-89F2-FB3323392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60651" y="2955583"/>
                <a:ext cx="100700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48 (62.3)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8" name="正方形/長方形 34">
                <a:extLst>
                  <a:ext uri="{FF2B5EF4-FFF2-40B4-BE49-F238E27FC236}">
                    <a16:creationId xmlns:a16="http://schemas.microsoft.com/office/drawing/2014/main" xmlns="" id="{D1BCEAC0-E9BE-4515-89E3-0F2C419B0A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98875" y="3442276"/>
                <a:ext cx="100700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15 (39.5)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9" name="正方形/長方形 34">
                <a:extLst>
                  <a:ext uri="{FF2B5EF4-FFF2-40B4-BE49-F238E27FC236}">
                    <a16:creationId xmlns:a16="http://schemas.microsoft.com/office/drawing/2014/main" xmlns="" id="{3C713C10-3830-4BA5-BD39-F4E30D2399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60651" y="3486519"/>
                <a:ext cx="100700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23 (60.5)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0" name="正方形/長方形 34">
                <a:extLst>
                  <a:ext uri="{FF2B5EF4-FFF2-40B4-BE49-F238E27FC236}">
                    <a16:creationId xmlns:a16="http://schemas.microsoft.com/office/drawing/2014/main" xmlns="" id="{1FD4CBC7-F482-465F-AC57-B264D734EE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98875" y="3948637"/>
                <a:ext cx="100700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29 (59.2)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1" name="正方形/長方形 34">
                <a:extLst>
                  <a:ext uri="{FF2B5EF4-FFF2-40B4-BE49-F238E27FC236}">
                    <a16:creationId xmlns:a16="http://schemas.microsoft.com/office/drawing/2014/main" xmlns="" id="{0C43D464-CAD4-46C4-A6F3-14B7997933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60651" y="4002711"/>
                <a:ext cx="100700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20 (40.8)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2" name="正方形/長方形 34">
                <a:extLst>
                  <a:ext uri="{FF2B5EF4-FFF2-40B4-BE49-F238E27FC236}">
                    <a16:creationId xmlns:a16="http://schemas.microsoft.com/office/drawing/2014/main" xmlns="" id="{5F6BEBAC-5123-43A8-BCAE-2D6FB97F0A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98875" y="4464831"/>
                <a:ext cx="100700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26 (68.4)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" name="正方形/長方形 34">
                <a:extLst>
                  <a:ext uri="{FF2B5EF4-FFF2-40B4-BE49-F238E27FC236}">
                    <a16:creationId xmlns:a16="http://schemas.microsoft.com/office/drawing/2014/main" xmlns="" id="{07ADE5A3-6C6B-4562-B864-8757719B2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66326" y="4499240"/>
                <a:ext cx="99565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11 (31.6)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4" name="正方形/長方形 34">
                <a:extLst>
                  <a:ext uri="{FF2B5EF4-FFF2-40B4-BE49-F238E27FC236}">
                    <a16:creationId xmlns:a16="http://schemas.microsoft.com/office/drawing/2014/main" xmlns="" id="{CDFB6B6B-4F85-4BE6-A878-203B8B2275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60651" y="5015434"/>
                <a:ext cx="100700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 (100.0)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5" name="正方形/長方形 34">
                <a:extLst>
                  <a:ext uri="{FF2B5EF4-FFF2-40B4-BE49-F238E27FC236}">
                    <a16:creationId xmlns:a16="http://schemas.microsoft.com/office/drawing/2014/main" xmlns="" id="{E4C02E34-2D9F-46EB-9A9F-B2261E81FD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6793" y="5448070"/>
                <a:ext cx="52610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498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6" name="正方形/長方形 34">
                <a:extLst>
                  <a:ext uri="{FF2B5EF4-FFF2-40B4-BE49-F238E27FC236}">
                    <a16:creationId xmlns:a16="http://schemas.microsoft.com/office/drawing/2014/main" xmlns="" id="{94846D5E-5A94-40AC-90CF-A3BDC9BF7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84839" y="5452987"/>
                <a:ext cx="29848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" name="正方形/長方形 34">
                <a:extLst>
                  <a:ext uri="{FF2B5EF4-FFF2-40B4-BE49-F238E27FC236}">
                    <a16:creationId xmlns:a16="http://schemas.microsoft.com/office/drawing/2014/main" xmlns="" id="{575080EF-3F03-43B4-BCC6-BDFBE7861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68072" y="5457903"/>
                <a:ext cx="41229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49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8" name="正方形/長方形 34">
                <a:extLst>
                  <a:ext uri="{FF2B5EF4-FFF2-40B4-BE49-F238E27FC236}">
                    <a16:creationId xmlns:a16="http://schemas.microsoft.com/office/drawing/2014/main" xmlns="" id="{DE4251F9-32C8-454B-8878-5647FFE3D3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7506" y="5443153"/>
                <a:ext cx="52610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286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9" name="正方形/長方形 34">
                <a:extLst>
                  <a:ext uri="{FF2B5EF4-FFF2-40B4-BE49-F238E27FC236}">
                    <a16:creationId xmlns:a16="http://schemas.microsoft.com/office/drawing/2014/main" xmlns="" id="{B6AB9329-D6B4-4D69-B303-44009A00D6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6238" y="5448070"/>
                <a:ext cx="52610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249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0" name="正方形/長方形 34">
                <a:extLst>
                  <a:ext uri="{FF2B5EF4-FFF2-40B4-BE49-F238E27FC236}">
                    <a16:creationId xmlns:a16="http://schemas.microsoft.com/office/drawing/2014/main" xmlns="" id="{8B0273AC-90D8-4DA3-B2F6-B1861AABE7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4382" y="5452986"/>
                <a:ext cx="29848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1" name="正方形/長方形 34">
                <a:extLst>
                  <a:ext uri="{FF2B5EF4-FFF2-40B4-BE49-F238E27FC236}">
                    <a16:creationId xmlns:a16="http://schemas.microsoft.com/office/drawing/2014/main" xmlns="" id="{62B206D2-AC98-4B14-961D-B44CB184C5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1968" y="5443153"/>
                <a:ext cx="112082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537 (49.2)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2" name="正方形/長方形 34">
                <a:extLst>
                  <a:ext uri="{FF2B5EF4-FFF2-40B4-BE49-F238E27FC236}">
                    <a16:creationId xmlns:a16="http://schemas.microsoft.com/office/drawing/2014/main" xmlns="" id="{2D603106-0EF1-4AE3-888F-03B7DC1977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3744" y="5448069"/>
                <a:ext cx="112082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555 (50.8)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3" name="正方形/長方形 34">
                <a:extLst>
                  <a:ext uri="{FF2B5EF4-FFF2-40B4-BE49-F238E27FC236}">
                    <a16:creationId xmlns:a16="http://schemas.microsoft.com/office/drawing/2014/main" xmlns="" id="{AD6EBCFC-4F39-48E4-9579-2D309787D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6139" y="1308089"/>
                <a:ext cx="980525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Total(%)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4" name="正方形/長方形 34">
                <a:extLst>
                  <a:ext uri="{FF2B5EF4-FFF2-40B4-BE49-F238E27FC236}">
                    <a16:creationId xmlns:a16="http://schemas.microsoft.com/office/drawing/2014/main" xmlns="" id="{BA34361D-D60A-457F-B902-651C0E44CC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5919" y="1898616"/>
                <a:ext cx="130356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547 (50.0%)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5" name="正方形/長方形 34">
                <a:extLst>
                  <a:ext uri="{FF2B5EF4-FFF2-40B4-BE49-F238E27FC236}">
                    <a16:creationId xmlns:a16="http://schemas.microsoft.com/office/drawing/2014/main" xmlns="" id="{55606AC0-445A-4CE8-86B8-749F00C84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67065" y="2424641"/>
                <a:ext cx="136127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341 (37.7%) 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6" name="正方形/長方形 34">
                <a:extLst>
                  <a:ext uri="{FF2B5EF4-FFF2-40B4-BE49-F238E27FC236}">
                    <a16:creationId xmlns:a16="http://schemas.microsoft.com/office/drawing/2014/main" xmlns="" id="{75D1D6A0-4B07-48E1-B2BE-9AEEC975D4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9732" y="2975248"/>
                <a:ext cx="107593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77 (7.1%)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7" name="正方形/長方形 34">
                <a:extLst>
                  <a:ext uri="{FF2B5EF4-FFF2-40B4-BE49-F238E27FC236}">
                    <a16:creationId xmlns:a16="http://schemas.microsoft.com/office/drawing/2014/main" xmlns="" id="{6A4AE38E-F314-4DBC-A3DD-F9A5CB491F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9732" y="3466863"/>
                <a:ext cx="107593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38 (3.5%)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8" name="正方形/長方形 34">
                <a:extLst>
                  <a:ext uri="{FF2B5EF4-FFF2-40B4-BE49-F238E27FC236}">
                    <a16:creationId xmlns:a16="http://schemas.microsoft.com/office/drawing/2014/main" xmlns="" id="{685AB2EE-A56D-47E0-822A-870ED65B2C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9732" y="3992888"/>
                <a:ext cx="107593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49 (4.5%)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9" name="正方形/長方形 34">
                <a:extLst>
                  <a:ext uri="{FF2B5EF4-FFF2-40B4-BE49-F238E27FC236}">
                    <a16:creationId xmlns:a16="http://schemas.microsoft.com/office/drawing/2014/main" xmlns="" id="{1D63497C-579B-49EC-8A36-AA3276BDD1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9732" y="4543495"/>
                <a:ext cx="107593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38 (3.4%)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0" name="正方形/長方形 34">
                <a:extLst>
                  <a:ext uri="{FF2B5EF4-FFF2-40B4-BE49-F238E27FC236}">
                    <a16:creationId xmlns:a16="http://schemas.microsoft.com/office/drawing/2014/main" xmlns="" id="{0FCB2D2C-6A49-4BFF-B439-4AFF1B0222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66639" y="5030190"/>
                <a:ext cx="962123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 (0.3%)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1" name="正方形/長方形 34">
                <a:extLst>
                  <a:ext uri="{FF2B5EF4-FFF2-40B4-BE49-F238E27FC236}">
                    <a16:creationId xmlns:a16="http://schemas.microsoft.com/office/drawing/2014/main" xmlns="" id="{57D1021F-9DAC-4197-B4FD-522CBAEA3A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27741" y="5452987"/>
                <a:ext cx="639919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1092</a:t>
                </a:r>
                <a:endPara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" name="直線コネクタ 2"/>
              <p:cNvCxnSpPr/>
              <p:nvPr/>
            </p:nvCxnSpPr>
            <p:spPr>
              <a:xfrm>
                <a:off x="400675" y="990600"/>
                <a:ext cx="1110864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線コネクタ 89"/>
              <p:cNvCxnSpPr/>
              <p:nvPr/>
            </p:nvCxnSpPr>
            <p:spPr>
              <a:xfrm>
                <a:off x="455101" y="5421084"/>
                <a:ext cx="1110864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線コネクタ 94"/>
              <p:cNvCxnSpPr/>
              <p:nvPr/>
            </p:nvCxnSpPr>
            <p:spPr>
              <a:xfrm>
                <a:off x="444214" y="1785260"/>
                <a:ext cx="1110864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グループ化 18"/>
          <p:cNvGrpSpPr/>
          <p:nvPr/>
        </p:nvGrpSpPr>
        <p:grpSpPr>
          <a:xfrm>
            <a:off x="142684" y="620688"/>
            <a:ext cx="11558327" cy="2094005"/>
            <a:chOff x="142684" y="620688"/>
            <a:chExt cx="11558327" cy="2094005"/>
          </a:xfrm>
        </p:grpSpPr>
        <p:cxnSp>
          <p:nvCxnSpPr>
            <p:cNvPr id="5" name="直線コネクタ 4"/>
            <p:cNvCxnSpPr/>
            <p:nvPr/>
          </p:nvCxnSpPr>
          <p:spPr bwMode="auto">
            <a:xfrm>
              <a:off x="168161" y="1411231"/>
              <a:ext cx="1151068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グループ化 17"/>
            <p:cNvGrpSpPr/>
            <p:nvPr/>
          </p:nvGrpSpPr>
          <p:grpSpPr>
            <a:xfrm>
              <a:off x="142684" y="1075027"/>
              <a:ext cx="373820" cy="1583516"/>
              <a:chOff x="142684" y="1075027"/>
              <a:chExt cx="373820" cy="1583516"/>
            </a:xfrm>
          </p:grpSpPr>
          <p:sp>
            <p:nvSpPr>
              <p:cNvPr id="36" name="正方形/長方形 34"/>
              <p:cNvSpPr>
                <a:spLocks noChangeArrowheads="1"/>
              </p:cNvSpPr>
              <p:nvPr/>
            </p:nvSpPr>
            <p:spPr bwMode="auto">
              <a:xfrm>
                <a:off x="202796" y="1449251"/>
                <a:ext cx="263214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1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" name="正方形/長方形 34"/>
              <p:cNvSpPr>
                <a:spLocks noChangeArrowheads="1"/>
              </p:cNvSpPr>
              <p:nvPr/>
            </p:nvSpPr>
            <p:spPr bwMode="auto">
              <a:xfrm>
                <a:off x="202796" y="1763016"/>
                <a:ext cx="263214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2</a:t>
                </a:r>
                <a:endParaRPr lang="ja-JP" altLang="en-US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" name="正方形/長方形 34"/>
              <p:cNvSpPr>
                <a:spLocks noChangeArrowheads="1"/>
              </p:cNvSpPr>
              <p:nvPr/>
            </p:nvSpPr>
            <p:spPr bwMode="auto">
              <a:xfrm>
                <a:off x="202796" y="2092422"/>
                <a:ext cx="263214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3</a:t>
                </a:r>
                <a:endParaRPr lang="ja-JP" altLang="en-US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" name="正方形/長方形 34"/>
              <p:cNvSpPr>
                <a:spLocks noChangeArrowheads="1"/>
              </p:cNvSpPr>
              <p:nvPr/>
            </p:nvSpPr>
            <p:spPr bwMode="auto">
              <a:xfrm>
                <a:off x="202796" y="2396933"/>
                <a:ext cx="263214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4</a:t>
                </a:r>
                <a:endParaRPr lang="ja-JP" altLang="en-US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正方形/長方形 50"/>
              <p:cNvSpPr>
                <a:spLocks noChangeArrowheads="1"/>
              </p:cNvSpPr>
              <p:nvPr/>
            </p:nvSpPr>
            <p:spPr bwMode="auto">
              <a:xfrm>
                <a:off x="142684" y="1075027"/>
                <a:ext cx="37382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No</a:t>
                </a:r>
                <a:endParaRPr lang="ja-JP" altLang="en-US" sz="11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7" name="グループ化 16"/>
            <p:cNvGrpSpPr/>
            <p:nvPr/>
          </p:nvGrpSpPr>
          <p:grpSpPr>
            <a:xfrm>
              <a:off x="526698" y="1075027"/>
              <a:ext cx="678391" cy="1583516"/>
              <a:chOff x="423794" y="1075027"/>
              <a:chExt cx="678391" cy="1583516"/>
            </a:xfrm>
          </p:grpSpPr>
          <p:sp>
            <p:nvSpPr>
              <p:cNvPr id="6" name="正方形/長方形 5"/>
              <p:cNvSpPr>
                <a:spLocks noChangeArrowheads="1"/>
              </p:cNvSpPr>
              <p:nvPr/>
            </p:nvSpPr>
            <p:spPr bwMode="auto">
              <a:xfrm>
                <a:off x="423794" y="1075027"/>
                <a:ext cx="678391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Gender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正方形/長方形 34"/>
              <p:cNvSpPr>
                <a:spLocks noChangeArrowheads="1"/>
              </p:cNvSpPr>
              <p:nvPr/>
            </p:nvSpPr>
            <p:spPr bwMode="auto">
              <a:xfrm>
                <a:off x="645809" y="1449251"/>
                <a:ext cx="271228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F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正方形/長方形 34"/>
              <p:cNvSpPr>
                <a:spLocks noChangeArrowheads="1"/>
              </p:cNvSpPr>
              <p:nvPr/>
            </p:nvSpPr>
            <p:spPr bwMode="auto">
              <a:xfrm>
                <a:off x="628978" y="1763016"/>
                <a:ext cx="301686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M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" name="正方形/長方形 34"/>
              <p:cNvSpPr>
                <a:spLocks noChangeArrowheads="1"/>
              </p:cNvSpPr>
              <p:nvPr/>
            </p:nvSpPr>
            <p:spPr bwMode="auto">
              <a:xfrm>
                <a:off x="645809" y="2092422"/>
                <a:ext cx="271228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F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" name="正方形/長方形 34"/>
              <p:cNvSpPr>
                <a:spLocks noChangeArrowheads="1"/>
              </p:cNvSpPr>
              <p:nvPr/>
            </p:nvSpPr>
            <p:spPr bwMode="auto">
              <a:xfrm>
                <a:off x="645809" y="2396933"/>
                <a:ext cx="271228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F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55" name="直線コネクタ 154"/>
            <p:cNvCxnSpPr/>
            <p:nvPr/>
          </p:nvCxnSpPr>
          <p:spPr bwMode="auto">
            <a:xfrm>
              <a:off x="168161" y="1043492"/>
              <a:ext cx="1151068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テキスト ボックス 156"/>
            <p:cNvSpPr txBox="1"/>
            <p:nvPr/>
          </p:nvSpPr>
          <p:spPr>
            <a:xfrm>
              <a:off x="2639616" y="620688"/>
              <a:ext cx="70419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Table. 4 Characteristics</a:t>
              </a:r>
              <a:r>
                <a:rPr lang="ja-JP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of 4 patients with malignant transformation of OLP</a:t>
              </a:r>
            </a:p>
          </p:txBody>
        </p:sp>
        <p:grpSp>
          <p:nvGrpSpPr>
            <p:cNvPr id="9" name="グループ化 8"/>
            <p:cNvGrpSpPr/>
            <p:nvPr/>
          </p:nvGrpSpPr>
          <p:grpSpPr>
            <a:xfrm>
              <a:off x="5358838" y="1075027"/>
              <a:ext cx="1499128" cy="1583516"/>
              <a:chOff x="4943484" y="1075027"/>
              <a:chExt cx="1499128" cy="1583516"/>
            </a:xfrm>
          </p:grpSpPr>
          <p:sp>
            <p:nvSpPr>
              <p:cNvPr id="15" name="正方形/長方形 34"/>
              <p:cNvSpPr>
                <a:spLocks noChangeArrowheads="1"/>
              </p:cNvSpPr>
              <p:nvPr/>
            </p:nvSpPr>
            <p:spPr bwMode="auto">
              <a:xfrm>
                <a:off x="4943484" y="1075027"/>
                <a:ext cx="1499128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anose="020B0604020202020204" pitchFamily="34" charset="0"/>
                    <a:cs typeface="Arial" pitchFamily="34" charset="0"/>
                  </a:rPr>
                  <a:t>Transformation site</a:t>
                </a:r>
              </a:p>
            </p:txBody>
          </p:sp>
          <p:sp>
            <p:nvSpPr>
              <p:cNvPr id="94" name="正方形/長方形 34"/>
              <p:cNvSpPr>
                <a:spLocks noChangeArrowheads="1"/>
              </p:cNvSpPr>
              <p:nvPr/>
            </p:nvSpPr>
            <p:spPr bwMode="auto">
              <a:xfrm>
                <a:off x="5126803" y="2396933"/>
                <a:ext cx="1156086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Lateral tongue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正方形/長方形 34"/>
              <p:cNvSpPr>
                <a:spLocks noChangeArrowheads="1"/>
              </p:cNvSpPr>
              <p:nvPr/>
            </p:nvSpPr>
            <p:spPr bwMode="auto">
              <a:xfrm>
                <a:off x="5374467" y="1449251"/>
                <a:ext cx="700833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 err="1">
                    <a:latin typeface="Arial" pitchFamily="34" charset="0"/>
                    <a:cs typeface="Arial" pitchFamily="34" charset="0"/>
                  </a:rPr>
                  <a:t>Gingiva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" name="正方形/長方形 34"/>
              <p:cNvSpPr>
                <a:spLocks noChangeArrowheads="1"/>
              </p:cNvSpPr>
              <p:nvPr/>
            </p:nvSpPr>
            <p:spPr bwMode="auto">
              <a:xfrm>
                <a:off x="5374467" y="1763016"/>
                <a:ext cx="700833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 err="1">
                    <a:latin typeface="Arial" pitchFamily="34" charset="0"/>
                    <a:cs typeface="Arial" pitchFamily="34" charset="0"/>
                  </a:rPr>
                  <a:t>Gingiva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3" name="正方形/長方形 34"/>
              <p:cNvSpPr>
                <a:spLocks noChangeArrowheads="1"/>
              </p:cNvSpPr>
              <p:nvPr/>
            </p:nvSpPr>
            <p:spPr bwMode="auto">
              <a:xfrm>
                <a:off x="5093941" y="2092422"/>
                <a:ext cx="1220206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Buccal mucosa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グループ化 6"/>
            <p:cNvGrpSpPr/>
            <p:nvPr/>
          </p:nvGrpSpPr>
          <p:grpSpPr>
            <a:xfrm>
              <a:off x="6765568" y="1075027"/>
              <a:ext cx="1013419" cy="1583516"/>
              <a:chOff x="6417085" y="1075027"/>
              <a:chExt cx="1013419" cy="1583516"/>
            </a:xfrm>
          </p:grpSpPr>
          <p:sp>
            <p:nvSpPr>
              <p:cNvPr id="16" name="正方形/長方形 34"/>
              <p:cNvSpPr>
                <a:spLocks noChangeArrowheads="1"/>
              </p:cNvSpPr>
              <p:nvPr/>
            </p:nvSpPr>
            <p:spPr bwMode="auto">
              <a:xfrm>
                <a:off x="6417085" y="1075027"/>
                <a:ext cx="1013419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Clinical type</a:t>
                </a:r>
              </a:p>
            </p:txBody>
          </p:sp>
          <p:sp>
            <p:nvSpPr>
              <p:cNvPr id="168" name="正方形/長方形 34"/>
              <p:cNvSpPr>
                <a:spLocks noChangeArrowheads="1"/>
              </p:cNvSpPr>
              <p:nvPr/>
            </p:nvSpPr>
            <p:spPr bwMode="auto">
              <a:xfrm>
                <a:off x="6661115" y="1449251"/>
                <a:ext cx="567784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White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" name="正方形/長方形 34"/>
              <p:cNvSpPr>
                <a:spLocks noChangeArrowheads="1"/>
              </p:cNvSpPr>
              <p:nvPr/>
            </p:nvSpPr>
            <p:spPr bwMode="auto">
              <a:xfrm>
                <a:off x="6725663" y="1763016"/>
                <a:ext cx="452368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Red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" name="正方形/長方形 34"/>
              <p:cNvSpPr>
                <a:spLocks noChangeArrowheads="1"/>
              </p:cNvSpPr>
              <p:nvPr/>
            </p:nvSpPr>
            <p:spPr bwMode="auto">
              <a:xfrm>
                <a:off x="6725663" y="2092422"/>
                <a:ext cx="452368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Red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" name="正方形/長方形 34"/>
              <p:cNvSpPr>
                <a:spLocks noChangeArrowheads="1"/>
              </p:cNvSpPr>
              <p:nvPr/>
            </p:nvSpPr>
            <p:spPr bwMode="auto">
              <a:xfrm>
                <a:off x="6725663" y="2396933"/>
                <a:ext cx="452368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Red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" name="グループ化 3"/>
            <p:cNvGrpSpPr/>
            <p:nvPr/>
          </p:nvGrpSpPr>
          <p:grpSpPr>
            <a:xfrm>
              <a:off x="7729869" y="1075027"/>
              <a:ext cx="1556836" cy="1583516"/>
              <a:chOff x="7405589" y="1075027"/>
              <a:chExt cx="1556836" cy="1583516"/>
            </a:xfrm>
          </p:grpSpPr>
          <p:sp>
            <p:nvSpPr>
              <p:cNvPr id="160" name="正方形/長方形 34"/>
              <p:cNvSpPr>
                <a:spLocks noChangeArrowheads="1"/>
              </p:cNvSpPr>
              <p:nvPr/>
            </p:nvSpPr>
            <p:spPr bwMode="auto">
              <a:xfrm>
                <a:off x="7405589" y="1075027"/>
                <a:ext cx="1556836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Candidal</a:t>
                </a:r>
                <a:r>
                  <a:rPr lang="en-US" altLang="ja-JP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prevalence</a:t>
                </a:r>
                <a:endParaRPr lang="ja-JP" altLang="en-US" sz="1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0" name="正方形/長方形 34"/>
              <p:cNvSpPr>
                <a:spLocks noChangeArrowheads="1"/>
              </p:cNvSpPr>
              <p:nvPr/>
            </p:nvSpPr>
            <p:spPr bwMode="auto">
              <a:xfrm>
                <a:off x="7649246" y="1449251"/>
                <a:ext cx="1109599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Not examined</a:t>
                </a:r>
                <a:endParaRPr lang="ja-JP" altLang="en-US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" name="正方形/長方形 34"/>
              <p:cNvSpPr>
                <a:spLocks noChangeArrowheads="1"/>
              </p:cNvSpPr>
              <p:nvPr/>
            </p:nvSpPr>
            <p:spPr bwMode="auto">
              <a:xfrm>
                <a:off x="7649246" y="1763016"/>
                <a:ext cx="1109599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Not examined</a:t>
                </a:r>
                <a:endParaRPr lang="ja-JP" altLang="en-US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正方形/長方形 34"/>
              <p:cNvSpPr>
                <a:spLocks noChangeArrowheads="1"/>
              </p:cNvSpPr>
              <p:nvPr/>
            </p:nvSpPr>
            <p:spPr bwMode="auto">
              <a:xfrm>
                <a:off x="7833591" y="2092422"/>
                <a:ext cx="772969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Negative</a:t>
                </a:r>
                <a:endParaRPr lang="ja-JP" altLang="en-US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正方形/長方形 34"/>
              <p:cNvSpPr>
                <a:spLocks noChangeArrowheads="1"/>
              </p:cNvSpPr>
              <p:nvPr/>
            </p:nvSpPr>
            <p:spPr bwMode="auto">
              <a:xfrm>
                <a:off x="7858438" y="2396933"/>
                <a:ext cx="724878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Positive</a:t>
                </a:r>
                <a:endParaRPr lang="ja-JP" altLang="en-US" sz="11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グループ化 10"/>
            <p:cNvGrpSpPr/>
            <p:nvPr/>
          </p:nvGrpSpPr>
          <p:grpSpPr>
            <a:xfrm>
              <a:off x="3383750" y="1075027"/>
              <a:ext cx="780983" cy="1583516"/>
              <a:chOff x="2818665" y="1075027"/>
              <a:chExt cx="780983" cy="1583516"/>
            </a:xfrm>
          </p:grpSpPr>
          <p:sp>
            <p:nvSpPr>
              <p:cNvPr id="29" name="正方形/長方形 34"/>
              <p:cNvSpPr>
                <a:spLocks noChangeArrowheads="1"/>
              </p:cNvSpPr>
              <p:nvPr/>
            </p:nvSpPr>
            <p:spPr bwMode="auto">
              <a:xfrm>
                <a:off x="2818665" y="1075027"/>
                <a:ext cx="780983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Smoking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正方形/長方形 34"/>
              <p:cNvSpPr>
                <a:spLocks noChangeArrowheads="1"/>
              </p:cNvSpPr>
              <p:nvPr/>
            </p:nvSpPr>
            <p:spPr bwMode="auto">
              <a:xfrm>
                <a:off x="2931676" y="1449251"/>
                <a:ext cx="577402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Never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" name="正方形/長方形 34"/>
              <p:cNvSpPr>
                <a:spLocks noChangeArrowheads="1"/>
              </p:cNvSpPr>
              <p:nvPr/>
            </p:nvSpPr>
            <p:spPr bwMode="auto">
              <a:xfrm>
                <a:off x="2931676" y="1763016"/>
                <a:ext cx="577402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Never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正方形/長方形 34"/>
              <p:cNvSpPr>
                <a:spLocks noChangeArrowheads="1"/>
              </p:cNvSpPr>
              <p:nvPr/>
            </p:nvSpPr>
            <p:spPr bwMode="auto">
              <a:xfrm>
                <a:off x="2931676" y="2092422"/>
                <a:ext cx="577402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Never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正方形/長方形 34"/>
              <p:cNvSpPr>
                <a:spLocks noChangeArrowheads="1"/>
              </p:cNvSpPr>
              <p:nvPr/>
            </p:nvSpPr>
            <p:spPr bwMode="auto">
              <a:xfrm>
                <a:off x="2931676" y="2396933"/>
                <a:ext cx="577402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Never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2" name="グループ化 11"/>
            <p:cNvGrpSpPr/>
            <p:nvPr/>
          </p:nvGrpSpPr>
          <p:grpSpPr>
            <a:xfrm>
              <a:off x="1676240" y="1069500"/>
              <a:ext cx="1679684" cy="1589043"/>
              <a:chOff x="1408349" y="1069500"/>
              <a:chExt cx="1679684" cy="1589043"/>
            </a:xfrm>
          </p:grpSpPr>
          <p:sp>
            <p:nvSpPr>
              <p:cNvPr id="158" name="正方形/長方形 34"/>
              <p:cNvSpPr>
                <a:spLocks noChangeArrowheads="1"/>
              </p:cNvSpPr>
              <p:nvPr/>
            </p:nvSpPr>
            <p:spPr bwMode="auto">
              <a:xfrm>
                <a:off x="1408349" y="1069500"/>
                <a:ext cx="1679684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ja-JP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Medical history</a:t>
                </a:r>
                <a:endParaRPr lang="ja-JP" altLang="en-US" sz="1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1" name="正方形/長方形 34"/>
              <p:cNvSpPr>
                <a:spLocks noChangeArrowheads="1"/>
              </p:cNvSpPr>
              <p:nvPr/>
            </p:nvSpPr>
            <p:spPr bwMode="auto">
              <a:xfrm>
                <a:off x="1963498" y="1449251"/>
                <a:ext cx="53893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None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" name="正方形/長方形 34"/>
              <p:cNvSpPr>
                <a:spLocks noChangeArrowheads="1"/>
              </p:cNvSpPr>
              <p:nvPr/>
            </p:nvSpPr>
            <p:spPr bwMode="auto">
              <a:xfrm>
                <a:off x="1963498" y="1763016"/>
                <a:ext cx="53893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None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正方形/長方形 34"/>
              <p:cNvSpPr>
                <a:spLocks noChangeArrowheads="1"/>
              </p:cNvSpPr>
              <p:nvPr/>
            </p:nvSpPr>
            <p:spPr bwMode="auto">
              <a:xfrm>
                <a:off x="1963498" y="2092422"/>
                <a:ext cx="53893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None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1" name="正方形/長方形 34"/>
              <p:cNvSpPr>
                <a:spLocks noChangeArrowheads="1"/>
              </p:cNvSpPr>
              <p:nvPr/>
            </p:nvSpPr>
            <p:spPr bwMode="auto">
              <a:xfrm>
                <a:off x="1779954" y="2396933"/>
                <a:ext cx="954107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Depression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グループ化 12"/>
            <p:cNvGrpSpPr/>
            <p:nvPr/>
          </p:nvGrpSpPr>
          <p:grpSpPr>
            <a:xfrm>
              <a:off x="1186428" y="1075027"/>
              <a:ext cx="490840" cy="635834"/>
              <a:chOff x="1028497" y="1075027"/>
              <a:chExt cx="490840" cy="635834"/>
            </a:xfrm>
          </p:grpSpPr>
          <p:sp>
            <p:nvSpPr>
              <p:cNvPr id="8" name="正方形/長方形 34"/>
              <p:cNvSpPr>
                <a:spLocks noChangeArrowheads="1"/>
              </p:cNvSpPr>
              <p:nvPr/>
            </p:nvSpPr>
            <p:spPr bwMode="auto">
              <a:xfrm>
                <a:off x="1028497" y="1075027"/>
                <a:ext cx="49084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Age 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" name="正方形/長方形 34"/>
              <p:cNvSpPr>
                <a:spLocks noChangeArrowheads="1"/>
              </p:cNvSpPr>
              <p:nvPr/>
            </p:nvSpPr>
            <p:spPr bwMode="auto">
              <a:xfrm>
                <a:off x="1110250" y="1449251"/>
                <a:ext cx="34176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50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" name="グループ化 1"/>
            <p:cNvGrpSpPr/>
            <p:nvPr/>
          </p:nvGrpSpPr>
          <p:grpSpPr>
            <a:xfrm>
              <a:off x="10304475" y="1075027"/>
              <a:ext cx="1396536" cy="1583516"/>
              <a:chOff x="10304475" y="1075027"/>
              <a:chExt cx="1396536" cy="1583516"/>
            </a:xfrm>
          </p:grpSpPr>
          <p:sp>
            <p:nvSpPr>
              <p:cNvPr id="14" name="正方形/長方形 34"/>
              <p:cNvSpPr>
                <a:spLocks noChangeArrowheads="1"/>
              </p:cNvSpPr>
              <p:nvPr/>
            </p:nvSpPr>
            <p:spPr bwMode="auto">
              <a:xfrm>
                <a:off x="10304475" y="1075027"/>
                <a:ext cx="1396536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Follow-up period  </a:t>
                </a:r>
                <a:endParaRPr lang="ja-JP" altLang="en-US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2" name="正方形/長方形 34"/>
              <p:cNvSpPr>
                <a:spLocks noChangeArrowheads="1"/>
              </p:cNvSpPr>
              <p:nvPr/>
            </p:nvSpPr>
            <p:spPr bwMode="auto">
              <a:xfrm>
                <a:off x="10843084" y="1449251"/>
                <a:ext cx="420308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129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" name="正方形/長方形 34"/>
              <p:cNvSpPr>
                <a:spLocks noChangeArrowheads="1"/>
              </p:cNvSpPr>
              <p:nvPr/>
            </p:nvSpPr>
            <p:spPr bwMode="auto">
              <a:xfrm>
                <a:off x="10885564" y="1763016"/>
                <a:ext cx="34176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25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正方形/長方形 34"/>
              <p:cNvSpPr>
                <a:spLocks noChangeArrowheads="1"/>
              </p:cNvSpPr>
              <p:nvPr/>
            </p:nvSpPr>
            <p:spPr bwMode="auto">
              <a:xfrm>
                <a:off x="10885564" y="2092422"/>
                <a:ext cx="34176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27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正方形/長方形 34"/>
              <p:cNvSpPr>
                <a:spLocks noChangeArrowheads="1"/>
              </p:cNvSpPr>
              <p:nvPr/>
            </p:nvSpPr>
            <p:spPr bwMode="auto">
              <a:xfrm>
                <a:off x="10885564" y="2396933"/>
                <a:ext cx="34176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29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86" name="直線コネクタ 185"/>
            <p:cNvCxnSpPr/>
            <p:nvPr/>
          </p:nvCxnSpPr>
          <p:spPr bwMode="auto">
            <a:xfrm>
              <a:off x="169953" y="2714693"/>
              <a:ext cx="1151068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グループ化 9"/>
            <p:cNvGrpSpPr/>
            <p:nvPr/>
          </p:nvGrpSpPr>
          <p:grpSpPr>
            <a:xfrm>
              <a:off x="4136454" y="1075027"/>
              <a:ext cx="1297150" cy="1583516"/>
              <a:chOff x="3627762" y="1075027"/>
              <a:chExt cx="1297150" cy="1583516"/>
            </a:xfrm>
          </p:grpSpPr>
          <p:sp>
            <p:nvSpPr>
              <p:cNvPr id="159" name="正方形/長方形 34"/>
              <p:cNvSpPr>
                <a:spLocks noChangeArrowheads="1"/>
              </p:cNvSpPr>
              <p:nvPr/>
            </p:nvSpPr>
            <p:spPr bwMode="auto">
              <a:xfrm>
                <a:off x="3627762" y="1075027"/>
                <a:ext cx="129715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Alcohol drinking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正方形/長方形 34"/>
              <p:cNvSpPr>
                <a:spLocks noChangeArrowheads="1"/>
              </p:cNvSpPr>
              <p:nvPr/>
            </p:nvSpPr>
            <p:spPr bwMode="auto">
              <a:xfrm>
                <a:off x="4024505" y="1449251"/>
                <a:ext cx="577402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Never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正方形/長方形 34"/>
              <p:cNvSpPr>
                <a:spLocks noChangeArrowheads="1"/>
              </p:cNvSpPr>
              <p:nvPr/>
            </p:nvSpPr>
            <p:spPr bwMode="auto">
              <a:xfrm>
                <a:off x="4104880" y="1763016"/>
                <a:ext cx="436338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Yes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8" name="正方形/長方形 34"/>
              <p:cNvSpPr>
                <a:spLocks noChangeArrowheads="1"/>
              </p:cNvSpPr>
              <p:nvPr/>
            </p:nvSpPr>
            <p:spPr bwMode="auto">
              <a:xfrm>
                <a:off x="4104880" y="2092422"/>
                <a:ext cx="436338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Yes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" name="正方形/長方形 34"/>
              <p:cNvSpPr>
                <a:spLocks noChangeArrowheads="1"/>
              </p:cNvSpPr>
              <p:nvPr/>
            </p:nvSpPr>
            <p:spPr bwMode="auto">
              <a:xfrm>
                <a:off x="4104880" y="2396933"/>
                <a:ext cx="436338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Yes</a:t>
                </a:r>
                <a:endParaRPr lang="ja-JP" altLang="en-US" sz="11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" name="グループ化 2"/>
            <p:cNvGrpSpPr/>
            <p:nvPr/>
          </p:nvGrpSpPr>
          <p:grpSpPr>
            <a:xfrm>
              <a:off x="9183085" y="1079944"/>
              <a:ext cx="1186543" cy="1573681"/>
              <a:chOff x="9174608" y="1079944"/>
              <a:chExt cx="1186543" cy="1573681"/>
            </a:xfrm>
          </p:grpSpPr>
          <p:sp>
            <p:nvSpPr>
              <p:cNvPr id="61" name="正方形/長方形 34"/>
              <p:cNvSpPr>
                <a:spLocks noChangeArrowheads="1"/>
              </p:cNvSpPr>
              <p:nvPr/>
            </p:nvSpPr>
            <p:spPr bwMode="auto">
              <a:xfrm>
                <a:off x="9319680" y="1079944"/>
                <a:ext cx="865943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Treatment</a:t>
                </a:r>
                <a:endParaRPr lang="ja-JP" altLang="en-US" sz="1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正方形/長方形 34"/>
              <p:cNvSpPr>
                <a:spLocks noChangeArrowheads="1"/>
              </p:cNvSpPr>
              <p:nvPr/>
            </p:nvSpPr>
            <p:spPr bwMode="auto">
              <a:xfrm>
                <a:off x="9174608" y="1444333"/>
                <a:ext cx="1186543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Topical steroid</a:t>
                </a:r>
                <a:endParaRPr lang="ja-JP" altLang="en-US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" name="正方形/長方形 34"/>
              <p:cNvSpPr>
                <a:spLocks noChangeArrowheads="1"/>
              </p:cNvSpPr>
              <p:nvPr/>
            </p:nvSpPr>
            <p:spPr bwMode="auto">
              <a:xfrm>
                <a:off x="9174608" y="1758098"/>
                <a:ext cx="1186543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Topical steroid</a:t>
                </a:r>
                <a:endParaRPr lang="ja-JP" altLang="en-US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" name="正方形/長方形 34"/>
              <p:cNvSpPr>
                <a:spLocks noChangeArrowheads="1"/>
              </p:cNvSpPr>
              <p:nvPr/>
            </p:nvSpPr>
            <p:spPr bwMode="auto">
              <a:xfrm>
                <a:off x="9174608" y="2087504"/>
                <a:ext cx="1186543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Topical steroid</a:t>
                </a:r>
                <a:endParaRPr lang="ja-JP" altLang="en-US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" name="正方形/長方形 34"/>
              <p:cNvSpPr>
                <a:spLocks noChangeArrowheads="1"/>
              </p:cNvSpPr>
              <p:nvPr/>
            </p:nvSpPr>
            <p:spPr bwMode="auto">
              <a:xfrm>
                <a:off x="9174608" y="2392015"/>
                <a:ext cx="1186543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100" b="1" dirty="0">
                    <a:latin typeface="Arial" pitchFamily="34" charset="0"/>
                    <a:cs typeface="Arial" pitchFamily="34" charset="0"/>
                  </a:rPr>
                  <a:t>Topical steroid</a:t>
                </a:r>
                <a:endParaRPr lang="ja-JP" altLang="en-US" sz="11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72" name="正方形/長方形 34"/>
            <p:cNvSpPr>
              <a:spLocks noChangeArrowheads="1"/>
            </p:cNvSpPr>
            <p:nvPr/>
          </p:nvSpPr>
          <p:spPr bwMode="auto">
            <a:xfrm>
              <a:off x="1257295" y="1775825"/>
              <a:ext cx="34176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100" b="1" dirty="0">
                  <a:latin typeface="Arial" pitchFamily="34" charset="0"/>
                  <a:cs typeface="Arial" pitchFamily="34" charset="0"/>
                </a:rPr>
                <a:t>7</a:t>
              </a:r>
              <a:r>
                <a:rPr lang="en-US" altLang="ja-JP" sz="1100" b="1">
                  <a:latin typeface="Arial" pitchFamily="34" charset="0"/>
                  <a:cs typeface="Arial" pitchFamily="34" charset="0"/>
                </a:rPr>
                <a:t>0</a:t>
              </a:r>
              <a:endParaRPr lang="ja-JP" altLang="en-US" sz="11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正方形/長方形 34"/>
            <p:cNvSpPr>
              <a:spLocks noChangeArrowheads="1"/>
            </p:cNvSpPr>
            <p:nvPr/>
          </p:nvSpPr>
          <p:spPr bwMode="auto">
            <a:xfrm>
              <a:off x="1257295" y="2102391"/>
              <a:ext cx="34176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100" b="1" dirty="0">
                  <a:latin typeface="Arial" pitchFamily="34" charset="0"/>
                  <a:cs typeface="Arial" pitchFamily="34" charset="0"/>
                </a:rPr>
                <a:t>75</a:t>
              </a:r>
              <a:endParaRPr lang="ja-JP" altLang="en-US" sz="11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正方形/長方形 34"/>
            <p:cNvSpPr>
              <a:spLocks noChangeArrowheads="1"/>
            </p:cNvSpPr>
            <p:nvPr/>
          </p:nvSpPr>
          <p:spPr bwMode="auto">
            <a:xfrm>
              <a:off x="1257294" y="2407194"/>
              <a:ext cx="34176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100" b="1" dirty="0">
                  <a:latin typeface="Arial" pitchFamily="34" charset="0"/>
                  <a:cs typeface="Arial" pitchFamily="34" charset="0"/>
                </a:rPr>
                <a:t>65</a:t>
              </a:r>
              <a:endParaRPr lang="ja-JP" altLang="en-US" sz="11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669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2322</TotalTime>
  <Words>596</Words>
  <Application>Microsoft Office PowerPoint</Application>
  <PresentationFormat>ユーザー設定</PresentationFormat>
  <Paragraphs>280</Paragraphs>
  <Slides>4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5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ft.osur@tmd.ac.jp</dc:creator>
  <cp:lastModifiedBy>secretary</cp:lastModifiedBy>
  <cp:revision>119</cp:revision>
  <cp:lastPrinted>2020-05-26T03:58:02Z</cp:lastPrinted>
  <dcterms:created xsi:type="dcterms:W3CDTF">2020-04-27T00:57:02Z</dcterms:created>
  <dcterms:modified xsi:type="dcterms:W3CDTF">2020-11-17T04:14:45Z</dcterms:modified>
</cp:coreProperties>
</file>