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42"/>
    <p:restoredTop sz="94674"/>
  </p:normalViewPr>
  <p:slideViewPr>
    <p:cSldViewPr snapToGrid="0">
      <p:cViewPr varScale="1">
        <p:scale>
          <a:sx n="55" d="100"/>
          <a:sy n="55" d="100"/>
        </p:scale>
        <p:origin x="90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F7A2A6-FA67-4295-8DD5-0961A776C3CE}" type="datetimeFigureOut">
              <a:rPr lang="de-DE" smtClean="0"/>
              <a:t>20.02.2022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F20112-08F4-49A5-9F8A-2F89AA9CD9B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9884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3AB1B82-FB47-40FD-A91E-6BDE34B6CCA9}" type="datetime1">
              <a:rPr lang="de-DE"/>
              <a:pPr lvl="0"/>
              <a:t>20.02.2022</a:t>
            </a:fld>
            <a:endParaRPr lang="de-DE"/>
          </a:p>
        </p:txBody>
      </p:sp>
      <p:sp>
        <p:nvSpPr>
          <p:cNvPr id="5" name="Fußzeilenplatzhalt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6" name="Foliennummernplatzhalt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203E3FF-9FD5-497A-802A-93E355B94A77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596817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20F527-E3B1-4AF2-8A41-956355A67E67}" type="datetime1">
              <a:rPr lang="de-DE"/>
              <a:pPr lvl="0"/>
              <a:t>20.02.2022</a:t>
            </a:fld>
            <a:endParaRPr lang="de-DE"/>
          </a:p>
        </p:txBody>
      </p:sp>
      <p:sp>
        <p:nvSpPr>
          <p:cNvPr id="5" name="Fußzeilenplatzhalt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6" name="Foliennummernplatzhalt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1EC7333-3FAA-4E34-B160-0C69C0115D80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1107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2A98D67-FCB1-4F0B-A093-37CA647E9136}" type="datetime1">
              <a:rPr lang="de-DE"/>
              <a:pPr lvl="0"/>
              <a:t>20.02.2022</a:t>
            </a:fld>
            <a:endParaRPr lang="de-DE"/>
          </a:p>
        </p:txBody>
      </p:sp>
      <p:sp>
        <p:nvSpPr>
          <p:cNvPr id="5" name="Fußzeilenplatzhalt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6" name="Foliennummernplatzhalt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B4269FA-F4D5-4A00-8033-7EED6BCC82B8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9529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7E14F4F-BE56-4665-BDD3-0AE6717F76C8}" type="datetime1">
              <a:rPr lang="de-DE"/>
              <a:pPr lvl="0"/>
              <a:t>20.02.2022</a:t>
            </a:fld>
            <a:endParaRPr lang="de-DE"/>
          </a:p>
        </p:txBody>
      </p:sp>
      <p:sp>
        <p:nvSpPr>
          <p:cNvPr id="5" name="Fußzeilenplatzhalt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6" name="Foliennummernplatzhalt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3AE3B86-EE46-41E2-B60D-7AEEF7A8C28E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4559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A93662C-1F00-422C-B363-FD35B420A868}" type="datetime1">
              <a:rPr lang="de-DE"/>
              <a:pPr lvl="0"/>
              <a:t>20.02.2022</a:t>
            </a:fld>
            <a:endParaRPr lang="de-DE"/>
          </a:p>
        </p:txBody>
      </p:sp>
      <p:sp>
        <p:nvSpPr>
          <p:cNvPr id="5" name="Fußzeilenplatzhalt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6" name="Foliennummernplatzhalt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85922A2-0C41-4ACC-8354-56F2EE448931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1955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3CD290-95BC-4853-800B-20CD5175260E}" type="datetime1">
              <a:rPr lang="de-DE"/>
              <a:pPr lvl="0"/>
              <a:t>20.02.2022</a:t>
            </a:fld>
            <a:endParaRPr lang="de-DE"/>
          </a:p>
        </p:txBody>
      </p:sp>
      <p:sp>
        <p:nvSpPr>
          <p:cNvPr id="6" name="Fußzeilenplatzhalt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7" name="Foliennummernplatzhalt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C6CDFF-E008-465C-9EEE-22A69092B0DC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6736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8D9560-7560-4A51-906B-0D2EDE4BBF03}" type="datetime1">
              <a:rPr lang="de-DE"/>
              <a:pPr lvl="0"/>
              <a:t>20.02.2022</a:t>
            </a:fld>
            <a:endParaRPr lang="de-DE"/>
          </a:p>
        </p:txBody>
      </p:sp>
      <p:sp>
        <p:nvSpPr>
          <p:cNvPr id="8" name="Fußzeilenplatzhalt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9" name="Foliennummernplatzhalt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EEAE0AF-C572-49D0-8603-4B7B9B6D6578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7543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Datumsplatzhalt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A20B456-DF92-4E5D-9F6B-CAF450393D04}" type="datetime1">
              <a:rPr lang="de-DE"/>
              <a:pPr lvl="0"/>
              <a:t>20.02.2022</a:t>
            </a:fld>
            <a:endParaRPr lang="de-DE"/>
          </a:p>
        </p:txBody>
      </p:sp>
      <p:sp>
        <p:nvSpPr>
          <p:cNvPr id="4" name="Fußzeilenplatzhalt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5" name="Foliennummernplatzhalt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800E8D0-566E-421F-BCB8-69D00BA83304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4574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2D3BAF-6106-4343-B3EC-E848B5569ABC}" type="datetime1">
              <a:rPr lang="de-DE"/>
              <a:pPr lvl="0"/>
              <a:t>20.02.2022</a:t>
            </a:fld>
            <a:endParaRPr lang="de-DE"/>
          </a:p>
        </p:txBody>
      </p:sp>
      <p:sp>
        <p:nvSpPr>
          <p:cNvPr id="3" name="Fußzeilenplatzhalt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4" name="Foliennummernplatzhalt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E77D02F-7F47-487F-A1C9-73AB07E6D1DD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7692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D4E13D5-1EB9-44BA-8F9D-36F374671A73}" type="datetime1">
              <a:rPr lang="de-DE"/>
              <a:pPr lvl="0"/>
              <a:t>20.02.2022</a:t>
            </a:fld>
            <a:endParaRPr lang="de-DE"/>
          </a:p>
        </p:txBody>
      </p:sp>
      <p:sp>
        <p:nvSpPr>
          <p:cNvPr id="6" name="Fußzeilenplatzhalt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7" name="Foliennummernplatzhalt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AB1B864-48F1-44A7-BAB9-32382431DC40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806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de-DE"/>
          </a:p>
        </p:txBody>
      </p:sp>
      <p:sp>
        <p:nvSpPr>
          <p:cNvPr id="4" name="Textplatzhalter 3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C4E93C6-31D7-4F10-8193-B3CFCA232560}" type="datetime1">
              <a:rPr lang="de-DE"/>
              <a:pPr lvl="0"/>
              <a:t>20.02.2022</a:t>
            </a:fld>
            <a:endParaRPr lang="de-DE"/>
          </a:p>
        </p:txBody>
      </p:sp>
      <p:sp>
        <p:nvSpPr>
          <p:cNvPr id="6" name="Fußzeilenplatzhalt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7" name="Foliennummernplatzhalt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B06061C-BAB1-48F0-820E-A6A05123EBEB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217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BF5A5CB7-D216-48ED-BFB5-858B2A2B7E43}" type="datetime1">
              <a:rPr lang="de-DE"/>
              <a:pPr lvl="0"/>
              <a:t>20.02.2022</a:t>
            </a:fld>
            <a:endParaRPr lang="de-DE"/>
          </a:p>
        </p:txBody>
      </p:sp>
      <p:sp>
        <p:nvSpPr>
          <p:cNvPr id="5" name="Fußzeilenplatzhalter 4"/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de-DE"/>
          </a:p>
        </p:txBody>
      </p:sp>
      <p:sp>
        <p:nvSpPr>
          <p:cNvPr id="6" name="Foliennummernplatzhalter 5"/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33AAC701-F56B-48F5-99B6-BDCFF09F3FDD}" type="slidenum"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de-DE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de-DE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de-DE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de-DE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de-DE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de-DE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3"/>
          <p:cNvSpPr txBox="1"/>
          <p:nvPr/>
        </p:nvSpPr>
        <p:spPr>
          <a:xfrm>
            <a:off x="1916971" y="218112"/>
            <a:ext cx="8497326" cy="46166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b="1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CONSORT </a:t>
            </a:r>
            <a:r>
              <a:rPr lang="de-DE" sz="2400" b="1" i="0" u="none" strike="noStrike" kern="1200" cap="none" spc="0" baseline="0" dirty="0" err="1">
                <a:solidFill>
                  <a:srgbClr val="0070C0"/>
                </a:solidFill>
                <a:uFillTx/>
                <a:latin typeface="Calibri"/>
              </a:rPr>
              <a:t>diagram</a:t>
            </a:r>
            <a:r>
              <a:rPr lang="de-DE" sz="2400" b="1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 </a:t>
            </a:r>
            <a:r>
              <a:rPr lang="de-DE" sz="2400" b="1" i="0" u="none" strike="noStrike" kern="1200" cap="none" spc="0" baseline="0" dirty="0" err="1">
                <a:solidFill>
                  <a:srgbClr val="0070C0"/>
                </a:solidFill>
                <a:uFillTx/>
                <a:latin typeface="Calibri"/>
              </a:rPr>
              <a:t>of</a:t>
            </a:r>
            <a:r>
              <a:rPr lang="de-DE" sz="2400" b="1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 AML </a:t>
            </a:r>
            <a:r>
              <a:rPr lang="de-DE" sz="2400" b="1" i="0" u="none" strike="noStrike" kern="1200" cap="none" spc="0" baseline="0" dirty="0" err="1">
                <a:solidFill>
                  <a:srgbClr val="0070C0"/>
                </a:solidFill>
                <a:uFillTx/>
                <a:latin typeface="Calibri"/>
              </a:rPr>
              <a:t>patients</a:t>
            </a:r>
            <a:r>
              <a:rPr lang="de-DE" sz="2400" b="1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 </a:t>
            </a:r>
            <a:r>
              <a:rPr lang="de-DE" sz="2400" b="1" i="0" u="none" strike="noStrike" kern="1200" cap="none" spc="0" baseline="0" dirty="0" err="1">
                <a:solidFill>
                  <a:srgbClr val="0070C0"/>
                </a:solidFill>
                <a:uFillTx/>
                <a:latin typeface="Calibri"/>
              </a:rPr>
              <a:t>with</a:t>
            </a:r>
            <a:r>
              <a:rPr lang="de-DE" sz="2400" b="1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 </a:t>
            </a:r>
            <a:r>
              <a:rPr lang="de-DE" sz="2400" b="1" i="0" u="none" strike="noStrike" kern="1200" cap="none" spc="0" baseline="0" dirty="0" err="1">
                <a:solidFill>
                  <a:srgbClr val="0070C0"/>
                </a:solidFill>
                <a:uFillTx/>
                <a:latin typeface="Calibri"/>
              </a:rPr>
              <a:t>induction</a:t>
            </a:r>
            <a:r>
              <a:rPr lang="de-DE" sz="2400" b="1" i="0" u="none" strike="noStrike" kern="1200" cap="none" spc="0" dirty="0">
                <a:solidFill>
                  <a:srgbClr val="0070C0"/>
                </a:solidFill>
                <a:uFillTx/>
                <a:latin typeface="Calibri"/>
              </a:rPr>
              <a:t> </a:t>
            </a:r>
            <a:r>
              <a:rPr lang="de-DE" sz="2400" b="1" i="0" u="none" strike="noStrike" kern="1200" cap="none" spc="0" dirty="0" err="1">
                <a:solidFill>
                  <a:srgbClr val="0070C0"/>
                </a:solidFill>
                <a:uFillTx/>
                <a:latin typeface="Calibri"/>
              </a:rPr>
              <a:t>chemotherapy</a:t>
            </a:r>
            <a:endParaRPr lang="de-DE" sz="2400" b="1" i="0" u="none" strike="noStrike" kern="1200" cap="none" spc="0" baseline="0" dirty="0">
              <a:solidFill>
                <a:srgbClr val="0070C0"/>
              </a:solidFill>
              <a:uFillTx/>
              <a:latin typeface="Calibri"/>
            </a:endParaRPr>
          </a:p>
        </p:txBody>
      </p:sp>
      <p:sp>
        <p:nvSpPr>
          <p:cNvPr id="3" name="Textfeld 4"/>
          <p:cNvSpPr txBox="1"/>
          <p:nvPr/>
        </p:nvSpPr>
        <p:spPr>
          <a:xfrm>
            <a:off x="2775353" y="3206252"/>
            <a:ext cx="6873614" cy="923330"/>
          </a:xfrm>
          <a:prstGeom prst="rect">
            <a:avLst/>
          </a:prstGeom>
          <a:noFill/>
          <a:ln w="19046" cap="flat">
            <a:solidFill>
              <a:srgbClr val="0070C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AML </a:t>
            </a:r>
            <a:r>
              <a:rPr lang="de-DE" sz="1800" b="0" i="0" u="none" strike="noStrike" kern="1200" cap="none" spc="0" baseline="0" dirty="0" err="1">
                <a:solidFill>
                  <a:srgbClr val="0070C0"/>
                </a:solidFill>
                <a:uFillTx/>
                <a:latin typeface="Calibri"/>
              </a:rPr>
              <a:t>induction</a:t>
            </a:r>
            <a:r>
              <a:rPr lang="de-DE" sz="18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 </a:t>
            </a:r>
            <a:r>
              <a:rPr lang="de-DE" sz="1800" b="0" i="0" u="none" strike="noStrike" kern="1200" cap="none" spc="0" baseline="0" dirty="0" err="1">
                <a:solidFill>
                  <a:srgbClr val="0070C0"/>
                </a:solidFill>
                <a:uFillTx/>
                <a:latin typeface="Calibri"/>
              </a:rPr>
              <a:t>chemotherapy</a:t>
            </a:r>
            <a:endParaRPr lang="de-DE" sz="1800" b="0" i="0" u="none" strike="noStrike" kern="1200" cap="none" spc="0" baseline="0" dirty="0">
              <a:solidFill>
                <a:srgbClr val="0070C0"/>
              </a:solidFill>
              <a:uFillTx/>
              <a:latin typeface="Calibri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kern="0" dirty="0" err="1">
                <a:solidFill>
                  <a:srgbClr val="0070C0"/>
                </a:solidFill>
                <a:latin typeface="Calibri"/>
              </a:rPr>
              <a:t>with</a:t>
            </a:r>
            <a:r>
              <a:rPr lang="de-DE" kern="0" dirty="0">
                <a:solidFill>
                  <a:srgbClr val="0070C0"/>
                </a:solidFill>
                <a:latin typeface="Calibri"/>
              </a:rPr>
              <a:t> </a:t>
            </a:r>
            <a:r>
              <a:rPr lang="de-DE" kern="0" dirty="0" err="1">
                <a:solidFill>
                  <a:srgbClr val="0070C0"/>
                </a:solidFill>
                <a:latin typeface="Calibri"/>
              </a:rPr>
              <a:t>or</a:t>
            </a:r>
            <a:r>
              <a:rPr lang="de-DE" kern="0" dirty="0">
                <a:solidFill>
                  <a:srgbClr val="0070C0"/>
                </a:solidFill>
                <a:latin typeface="Calibri"/>
              </a:rPr>
              <a:t> w/o „</a:t>
            </a:r>
            <a:r>
              <a:rPr lang="de-DE" kern="0" dirty="0" err="1">
                <a:solidFill>
                  <a:srgbClr val="0070C0"/>
                </a:solidFill>
                <a:latin typeface="Calibri"/>
              </a:rPr>
              <a:t>salvage</a:t>
            </a:r>
            <a:r>
              <a:rPr lang="de-DE" kern="0" dirty="0">
                <a:solidFill>
                  <a:srgbClr val="0070C0"/>
                </a:solidFill>
                <a:latin typeface="Calibri"/>
              </a:rPr>
              <a:t> </a:t>
            </a:r>
            <a:r>
              <a:rPr lang="de-DE" kern="0" dirty="0" err="1">
                <a:solidFill>
                  <a:srgbClr val="0070C0"/>
                </a:solidFill>
                <a:latin typeface="Calibri"/>
              </a:rPr>
              <a:t>chemotherapy</a:t>
            </a:r>
            <a:r>
              <a:rPr lang="de-DE" kern="0" dirty="0">
                <a:solidFill>
                  <a:srgbClr val="0070C0"/>
                </a:solidFill>
                <a:latin typeface="Calibri"/>
              </a:rPr>
              <a:t>“</a:t>
            </a:r>
            <a:endParaRPr lang="de-DE" sz="1800" b="0" i="0" u="none" strike="noStrike" kern="1200" cap="none" spc="0" baseline="0" dirty="0">
              <a:solidFill>
                <a:srgbClr val="0070C0"/>
              </a:solidFill>
              <a:uFillTx/>
              <a:latin typeface="Calibri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n = 102</a:t>
            </a:r>
          </a:p>
        </p:txBody>
      </p:sp>
      <p:sp>
        <p:nvSpPr>
          <p:cNvPr id="4" name="Textfeld 5"/>
          <p:cNvSpPr txBox="1"/>
          <p:nvPr/>
        </p:nvSpPr>
        <p:spPr>
          <a:xfrm>
            <a:off x="1353105" y="926304"/>
            <a:ext cx="1422248" cy="646334"/>
          </a:xfrm>
          <a:prstGeom prst="rect">
            <a:avLst/>
          </a:prstGeom>
          <a:noFill/>
          <a:ln w="19046" cap="flat">
            <a:solidFill>
              <a:srgbClr val="0070C0"/>
            </a:solidFill>
            <a:prstDash val="solid"/>
            <a:miter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1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de </a:t>
            </a:r>
            <a:r>
              <a:rPr lang="de-DE" sz="1800" b="0" i="1" u="none" strike="noStrike" kern="1200" cap="none" spc="0" baseline="0" dirty="0" err="1">
                <a:solidFill>
                  <a:srgbClr val="0070C0"/>
                </a:solidFill>
                <a:uFillTx/>
                <a:latin typeface="Calibri"/>
              </a:rPr>
              <a:t>novo</a:t>
            </a:r>
            <a:r>
              <a:rPr lang="de-DE" sz="1800" b="0" i="1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 </a:t>
            </a:r>
            <a:r>
              <a:rPr lang="de-DE" sz="18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AML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n = 58</a:t>
            </a:r>
          </a:p>
        </p:txBody>
      </p:sp>
      <p:sp>
        <p:nvSpPr>
          <p:cNvPr id="5" name="Textfeld 6"/>
          <p:cNvSpPr txBox="1"/>
          <p:nvPr/>
        </p:nvSpPr>
        <p:spPr>
          <a:xfrm>
            <a:off x="3900381" y="918016"/>
            <a:ext cx="761748" cy="646331"/>
          </a:xfrm>
          <a:prstGeom prst="rect">
            <a:avLst/>
          </a:prstGeom>
          <a:noFill/>
          <a:ln w="19046" cap="flat">
            <a:solidFill>
              <a:srgbClr val="0070C0"/>
            </a:solidFill>
            <a:prstDash val="solid"/>
            <a:miter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MDS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n = 24</a:t>
            </a:r>
          </a:p>
        </p:txBody>
      </p:sp>
      <p:sp>
        <p:nvSpPr>
          <p:cNvPr id="6" name="Textfeld 7"/>
          <p:cNvSpPr txBox="1"/>
          <p:nvPr/>
        </p:nvSpPr>
        <p:spPr>
          <a:xfrm>
            <a:off x="7691383" y="919847"/>
            <a:ext cx="1957584" cy="646334"/>
          </a:xfrm>
          <a:prstGeom prst="rect">
            <a:avLst/>
          </a:prstGeom>
          <a:noFill/>
          <a:ln w="19046" cap="flat">
            <a:solidFill>
              <a:srgbClr val="0070C0"/>
            </a:solidFill>
            <a:prstDash val="solid"/>
            <a:miter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MPN </a:t>
            </a:r>
            <a:r>
              <a:rPr lang="de-DE" sz="1800" b="0" i="0" u="none" strike="noStrike" kern="1200" cap="none" spc="0" baseline="0" dirty="0" err="1">
                <a:solidFill>
                  <a:srgbClr val="0070C0"/>
                </a:solidFill>
                <a:uFillTx/>
                <a:latin typeface="Calibri"/>
              </a:rPr>
              <a:t>or</a:t>
            </a:r>
            <a:r>
              <a:rPr lang="de-DE" sz="18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 MPN/MDS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n = 8</a:t>
            </a:r>
          </a:p>
        </p:txBody>
      </p:sp>
      <p:sp>
        <p:nvSpPr>
          <p:cNvPr id="7" name="Textfeld 8"/>
          <p:cNvSpPr txBox="1"/>
          <p:nvPr/>
        </p:nvSpPr>
        <p:spPr>
          <a:xfrm>
            <a:off x="10077145" y="909025"/>
            <a:ext cx="761750" cy="646334"/>
          </a:xfrm>
          <a:prstGeom prst="rect">
            <a:avLst/>
          </a:prstGeom>
          <a:noFill/>
          <a:ln w="19046" cap="flat">
            <a:solidFill>
              <a:srgbClr val="0070C0"/>
            </a:solidFill>
            <a:prstDash val="solid"/>
            <a:miter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t-AML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n = 6</a:t>
            </a:r>
          </a:p>
        </p:txBody>
      </p:sp>
      <p:sp>
        <p:nvSpPr>
          <p:cNvPr id="8" name="Textfeld 9"/>
          <p:cNvSpPr txBox="1"/>
          <p:nvPr/>
        </p:nvSpPr>
        <p:spPr>
          <a:xfrm>
            <a:off x="6334204" y="916065"/>
            <a:ext cx="800218" cy="646334"/>
          </a:xfrm>
          <a:prstGeom prst="rect">
            <a:avLst/>
          </a:prstGeom>
          <a:noFill/>
          <a:ln w="19046" cap="flat">
            <a:solidFill>
              <a:srgbClr val="0070C0"/>
            </a:solidFill>
            <a:prstDash val="solid"/>
            <a:miter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CMML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n = 6</a:t>
            </a:r>
          </a:p>
        </p:txBody>
      </p:sp>
      <p:sp>
        <p:nvSpPr>
          <p:cNvPr id="9" name="Textfeld 10"/>
          <p:cNvSpPr txBox="1"/>
          <p:nvPr/>
        </p:nvSpPr>
        <p:spPr>
          <a:xfrm>
            <a:off x="3979143" y="1953239"/>
            <a:ext cx="761748" cy="646331"/>
          </a:xfrm>
          <a:prstGeom prst="rect">
            <a:avLst/>
          </a:prstGeom>
          <a:noFill/>
          <a:ln w="19046" cap="flat">
            <a:solidFill>
              <a:srgbClr val="0070C0"/>
            </a:solidFill>
            <a:prstDash val="solid"/>
            <a:miter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HMA 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n = 14</a:t>
            </a:r>
          </a:p>
        </p:txBody>
      </p:sp>
      <p:sp>
        <p:nvSpPr>
          <p:cNvPr id="10" name="Textfeld 11"/>
          <p:cNvSpPr txBox="1"/>
          <p:nvPr/>
        </p:nvSpPr>
        <p:spPr>
          <a:xfrm>
            <a:off x="5948381" y="1947332"/>
            <a:ext cx="712052" cy="646334"/>
          </a:xfrm>
          <a:prstGeom prst="rect">
            <a:avLst/>
          </a:prstGeom>
          <a:noFill/>
          <a:ln w="19046" cap="flat">
            <a:solidFill>
              <a:srgbClr val="0070C0"/>
            </a:solidFill>
            <a:prstDash val="solid"/>
            <a:miter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HMA 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n = 2</a:t>
            </a:r>
          </a:p>
        </p:txBody>
      </p:sp>
      <p:sp>
        <p:nvSpPr>
          <p:cNvPr id="11" name="Textfeld 12"/>
          <p:cNvSpPr txBox="1"/>
          <p:nvPr/>
        </p:nvSpPr>
        <p:spPr>
          <a:xfrm>
            <a:off x="2863230" y="1945157"/>
            <a:ext cx="1008610" cy="646334"/>
          </a:xfrm>
          <a:prstGeom prst="rect">
            <a:avLst/>
          </a:prstGeom>
          <a:noFill/>
          <a:ln w="19046" cap="flat">
            <a:solidFill>
              <a:srgbClr val="0070C0"/>
            </a:solidFill>
            <a:prstDash val="solid"/>
            <a:miter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 dirty="0" err="1">
                <a:solidFill>
                  <a:srgbClr val="0070C0"/>
                </a:solidFill>
                <a:uFillTx/>
                <a:latin typeface="Calibri"/>
              </a:rPr>
              <a:t>no</a:t>
            </a:r>
            <a:r>
              <a:rPr lang="de-DE" sz="18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 HMA 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n = 8</a:t>
            </a:r>
          </a:p>
        </p:txBody>
      </p:sp>
      <p:sp>
        <p:nvSpPr>
          <p:cNvPr id="12" name="Textfeld 13"/>
          <p:cNvSpPr txBox="1"/>
          <p:nvPr/>
        </p:nvSpPr>
        <p:spPr>
          <a:xfrm>
            <a:off x="6782104" y="1952275"/>
            <a:ext cx="1008610" cy="646334"/>
          </a:xfrm>
          <a:prstGeom prst="rect">
            <a:avLst/>
          </a:prstGeom>
          <a:noFill/>
          <a:ln w="19046" cap="flat">
            <a:solidFill>
              <a:srgbClr val="0070C0"/>
            </a:solidFill>
            <a:prstDash val="solid"/>
            <a:miter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 dirty="0" err="1">
                <a:solidFill>
                  <a:srgbClr val="0070C0"/>
                </a:solidFill>
                <a:uFillTx/>
                <a:latin typeface="Calibri"/>
              </a:rPr>
              <a:t>no</a:t>
            </a:r>
            <a:r>
              <a:rPr lang="de-DE" sz="18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 HMA 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n = 4</a:t>
            </a:r>
          </a:p>
        </p:txBody>
      </p:sp>
      <p:cxnSp>
        <p:nvCxnSpPr>
          <p:cNvPr id="13" name="Gerader Verbinder 15"/>
          <p:cNvCxnSpPr>
            <a:cxnSpLocks/>
          </p:cNvCxnSpPr>
          <p:nvPr/>
        </p:nvCxnSpPr>
        <p:spPr>
          <a:xfrm>
            <a:off x="2064225" y="2920419"/>
            <a:ext cx="8393795" cy="0"/>
          </a:xfrm>
          <a:prstGeom prst="straightConnector1">
            <a:avLst/>
          </a:prstGeom>
          <a:noFill/>
          <a:ln w="6345" cap="flat">
            <a:solidFill>
              <a:srgbClr val="4472C4"/>
            </a:solidFill>
            <a:prstDash val="solid"/>
            <a:miter/>
          </a:ln>
        </p:spPr>
      </p:cxnSp>
      <p:cxnSp>
        <p:nvCxnSpPr>
          <p:cNvPr id="14" name="Gerader Verbinder 17"/>
          <p:cNvCxnSpPr>
            <a:cxnSpLocks/>
          </p:cNvCxnSpPr>
          <p:nvPr/>
        </p:nvCxnSpPr>
        <p:spPr>
          <a:xfrm flipH="1" flipV="1">
            <a:off x="5940556" y="2920420"/>
            <a:ext cx="7825" cy="300870"/>
          </a:xfrm>
          <a:prstGeom prst="straightConnector1">
            <a:avLst/>
          </a:prstGeom>
          <a:noFill/>
          <a:ln w="6345" cap="flat">
            <a:solidFill>
              <a:srgbClr val="4472C4"/>
            </a:solidFill>
            <a:prstDash val="solid"/>
            <a:miter/>
          </a:ln>
        </p:spPr>
      </p:cxnSp>
      <p:cxnSp>
        <p:nvCxnSpPr>
          <p:cNvPr id="15" name="Gerader Verbinder 18"/>
          <p:cNvCxnSpPr>
            <a:endCxn id="4" idx="2"/>
          </p:cNvCxnSpPr>
          <p:nvPr/>
        </p:nvCxnSpPr>
        <p:spPr>
          <a:xfrm flipV="1">
            <a:off x="2064225" y="1572629"/>
            <a:ext cx="0" cy="1360984"/>
          </a:xfrm>
          <a:prstGeom prst="straightConnector1">
            <a:avLst/>
          </a:prstGeom>
          <a:noFill/>
          <a:ln w="6345" cap="flat">
            <a:solidFill>
              <a:srgbClr val="4472C4"/>
            </a:solidFill>
            <a:prstDash val="solid"/>
            <a:miter/>
          </a:ln>
        </p:spPr>
      </p:cxnSp>
      <p:cxnSp>
        <p:nvCxnSpPr>
          <p:cNvPr id="16" name="Gerader Verbinder 20"/>
          <p:cNvCxnSpPr>
            <a:endCxn id="7" idx="2"/>
          </p:cNvCxnSpPr>
          <p:nvPr/>
        </p:nvCxnSpPr>
        <p:spPr>
          <a:xfrm flipV="1">
            <a:off x="10458021" y="1555350"/>
            <a:ext cx="0" cy="1360984"/>
          </a:xfrm>
          <a:prstGeom prst="straightConnector1">
            <a:avLst/>
          </a:prstGeom>
          <a:noFill/>
          <a:ln w="6345" cap="flat">
            <a:solidFill>
              <a:srgbClr val="4472C4"/>
            </a:solidFill>
            <a:prstDash val="solid"/>
            <a:miter/>
          </a:ln>
        </p:spPr>
      </p:cxnSp>
      <p:cxnSp>
        <p:nvCxnSpPr>
          <p:cNvPr id="17" name="Gerader Verbinder 22"/>
          <p:cNvCxnSpPr>
            <a:cxnSpLocks/>
          </p:cNvCxnSpPr>
          <p:nvPr/>
        </p:nvCxnSpPr>
        <p:spPr>
          <a:xfrm flipH="1" flipV="1">
            <a:off x="8696241" y="1587830"/>
            <a:ext cx="8862" cy="1317638"/>
          </a:xfrm>
          <a:prstGeom prst="straightConnector1">
            <a:avLst/>
          </a:prstGeom>
          <a:noFill/>
          <a:ln w="6345" cap="flat">
            <a:solidFill>
              <a:srgbClr val="4472C4"/>
            </a:solidFill>
            <a:prstDash val="solid"/>
            <a:miter/>
          </a:ln>
        </p:spPr>
      </p:cxnSp>
      <p:cxnSp>
        <p:nvCxnSpPr>
          <p:cNvPr id="18" name="Gerader Verbinder 24"/>
          <p:cNvCxnSpPr>
            <a:cxnSpLocks/>
          </p:cNvCxnSpPr>
          <p:nvPr/>
        </p:nvCxnSpPr>
        <p:spPr>
          <a:xfrm flipV="1">
            <a:off x="6334204" y="2619549"/>
            <a:ext cx="0" cy="312533"/>
          </a:xfrm>
          <a:prstGeom prst="straightConnector1">
            <a:avLst/>
          </a:prstGeom>
          <a:noFill/>
          <a:ln w="6345" cap="flat">
            <a:solidFill>
              <a:srgbClr val="4472C4"/>
            </a:solidFill>
            <a:prstDash val="solid"/>
            <a:miter/>
          </a:ln>
        </p:spPr>
      </p:cxnSp>
      <p:cxnSp>
        <p:nvCxnSpPr>
          <p:cNvPr id="19" name="Gerader Verbinder 26"/>
          <p:cNvCxnSpPr/>
          <p:nvPr/>
        </p:nvCxnSpPr>
        <p:spPr>
          <a:xfrm flipV="1">
            <a:off x="7266834" y="2607886"/>
            <a:ext cx="0" cy="312533"/>
          </a:xfrm>
          <a:prstGeom prst="straightConnector1">
            <a:avLst/>
          </a:prstGeom>
          <a:noFill/>
          <a:ln w="6345" cap="flat">
            <a:solidFill>
              <a:srgbClr val="4472C4"/>
            </a:solidFill>
            <a:prstDash val="solid"/>
            <a:miter/>
          </a:ln>
        </p:spPr>
      </p:cxnSp>
      <p:cxnSp>
        <p:nvCxnSpPr>
          <p:cNvPr id="20" name="Gerader Verbinder 28"/>
          <p:cNvCxnSpPr/>
          <p:nvPr/>
        </p:nvCxnSpPr>
        <p:spPr>
          <a:xfrm flipV="1">
            <a:off x="3425082" y="2601522"/>
            <a:ext cx="0" cy="318897"/>
          </a:xfrm>
          <a:prstGeom prst="straightConnector1">
            <a:avLst/>
          </a:prstGeom>
          <a:noFill/>
          <a:ln w="6345" cap="flat">
            <a:solidFill>
              <a:srgbClr val="4472C4"/>
            </a:solidFill>
            <a:prstDash val="solid"/>
            <a:miter/>
          </a:ln>
        </p:spPr>
      </p:cxnSp>
      <p:cxnSp>
        <p:nvCxnSpPr>
          <p:cNvPr id="21" name="Gerader Verbinder 29"/>
          <p:cNvCxnSpPr/>
          <p:nvPr/>
        </p:nvCxnSpPr>
        <p:spPr>
          <a:xfrm flipV="1">
            <a:off x="4409186" y="2610108"/>
            <a:ext cx="0" cy="295360"/>
          </a:xfrm>
          <a:prstGeom prst="straightConnector1">
            <a:avLst/>
          </a:prstGeom>
          <a:noFill/>
          <a:ln w="6345" cap="flat">
            <a:solidFill>
              <a:srgbClr val="4472C4"/>
            </a:solidFill>
            <a:prstDash val="solid"/>
            <a:miter/>
          </a:ln>
        </p:spPr>
      </p:cxnSp>
      <p:cxnSp>
        <p:nvCxnSpPr>
          <p:cNvPr id="22" name="Gerader Verbinder 33"/>
          <p:cNvCxnSpPr>
            <a:cxnSpLocks/>
          </p:cNvCxnSpPr>
          <p:nvPr/>
        </p:nvCxnSpPr>
        <p:spPr>
          <a:xfrm flipV="1">
            <a:off x="3431584" y="1718525"/>
            <a:ext cx="1772620" cy="4552"/>
          </a:xfrm>
          <a:prstGeom prst="straightConnector1">
            <a:avLst/>
          </a:prstGeom>
          <a:noFill/>
          <a:ln w="6345" cap="flat">
            <a:solidFill>
              <a:srgbClr val="4472C4"/>
            </a:solidFill>
            <a:prstDash val="solid"/>
            <a:miter/>
          </a:ln>
        </p:spPr>
      </p:cxnSp>
      <p:cxnSp>
        <p:nvCxnSpPr>
          <p:cNvPr id="23" name="Gerader Verbinder 36"/>
          <p:cNvCxnSpPr>
            <a:cxnSpLocks/>
          </p:cNvCxnSpPr>
          <p:nvPr/>
        </p:nvCxnSpPr>
        <p:spPr>
          <a:xfrm flipV="1">
            <a:off x="4317894" y="1562400"/>
            <a:ext cx="0" cy="156125"/>
          </a:xfrm>
          <a:prstGeom prst="straightConnector1">
            <a:avLst/>
          </a:prstGeom>
          <a:noFill/>
          <a:ln w="6345" cap="flat">
            <a:solidFill>
              <a:srgbClr val="4472C4"/>
            </a:solidFill>
            <a:prstDash val="solid"/>
            <a:miter/>
          </a:ln>
        </p:spPr>
      </p:cxnSp>
      <p:cxnSp>
        <p:nvCxnSpPr>
          <p:cNvPr id="24" name="Gerader Verbinder 38"/>
          <p:cNvCxnSpPr/>
          <p:nvPr/>
        </p:nvCxnSpPr>
        <p:spPr>
          <a:xfrm flipV="1">
            <a:off x="6734313" y="1553071"/>
            <a:ext cx="0" cy="207377"/>
          </a:xfrm>
          <a:prstGeom prst="straightConnector1">
            <a:avLst/>
          </a:prstGeom>
          <a:noFill/>
          <a:ln w="6345" cap="flat">
            <a:solidFill>
              <a:srgbClr val="4472C4"/>
            </a:solidFill>
            <a:prstDash val="solid"/>
            <a:miter/>
          </a:ln>
        </p:spPr>
      </p:cxnSp>
      <p:cxnSp>
        <p:nvCxnSpPr>
          <p:cNvPr id="25" name="Gerader Verbinder 39"/>
          <p:cNvCxnSpPr/>
          <p:nvPr/>
        </p:nvCxnSpPr>
        <p:spPr>
          <a:xfrm flipV="1">
            <a:off x="3427422" y="1737781"/>
            <a:ext cx="0" cy="207376"/>
          </a:xfrm>
          <a:prstGeom prst="straightConnector1">
            <a:avLst/>
          </a:prstGeom>
          <a:noFill/>
          <a:ln w="6345" cap="flat">
            <a:solidFill>
              <a:srgbClr val="4472C4"/>
            </a:solidFill>
            <a:prstDash val="solid"/>
            <a:miter/>
          </a:ln>
        </p:spPr>
      </p:cxnSp>
      <p:cxnSp>
        <p:nvCxnSpPr>
          <p:cNvPr id="26" name="Gerader Verbinder 40"/>
          <p:cNvCxnSpPr/>
          <p:nvPr/>
        </p:nvCxnSpPr>
        <p:spPr>
          <a:xfrm flipV="1">
            <a:off x="4409186" y="1737781"/>
            <a:ext cx="0" cy="198269"/>
          </a:xfrm>
          <a:prstGeom prst="straightConnector1">
            <a:avLst/>
          </a:prstGeom>
          <a:noFill/>
          <a:ln w="6345" cap="flat">
            <a:solidFill>
              <a:srgbClr val="4472C4"/>
            </a:solidFill>
            <a:prstDash val="solid"/>
            <a:miter/>
          </a:ln>
        </p:spPr>
      </p:cxnSp>
      <p:cxnSp>
        <p:nvCxnSpPr>
          <p:cNvPr id="27" name="Gerader Verbinder 42"/>
          <p:cNvCxnSpPr>
            <a:cxnSpLocks/>
            <a:stCxn id="10" idx="0"/>
          </p:cNvCxnSpPr>
          <p:nvPr/>
        </p:nvCxnSpPr>
        <p:spPr>
          <a:xfrm flipV="1">
            <a:off x="6304407" y="1774948"/>
            <a:ext cx="0" cy="172384"/>
          </a:xfrm>
          <a:prstGeom prst="straightConnector1">
            <a:avLst/>
          </a:prstGeom>
          <a:noFill/>
          <a:ln w="6345" cap="flat">
            <a:solidFill>
              <a:srgbClr val="4472C4"/>
            </a:solidFill>
            <a:prstDash val="solid"/>
            <a:miter/>
          </a:ln>
        </p:spPr>
      </p:cxnSp>
      <p:cxnSp>
        <p:nvCxnSpPr>
          <p:cNvPr id="28" name="Gerader Verbinder 43"/>
          <p:cNvCxnSpPr/>
          <p:nvPr/>
        </p:nvCxnSpPr>
        <p:spPr>
          <a:xfrm flipV="1">
            <a:off x="7309852" y="1774946"/>
            <a:ext cx="0" cy="198269"/>
          </a:xfrm>
          <a:prstGeom prst="straightConnector1">
            <a:avLst/>
          </a:prstGeom>
          <a:noFill/>
          <a:ln w="6345" cap="flat">
            <a:solidFill>
              <a:srgbClr val="4472C4"/>
            </a:solidFill>
            <a:prstDash val="solid"/>
            <a:miter/>
          </a:ln>
        </p:spPr>
      </p:cxnSp>
      <p:sp>
        <p:nvSpPr>
          <p:cNvPr id="30" name="Textfeld 45"/>
          <p:cNvSpPr txBox="1"/>
          <p:nvPr/>
        </p:nvSpPr>
        <p:spPr>
          <a:xfrm>
            <a:off x="5116146" y="4376352"/>
            <a:ext cx="831644" cy="646331"/>
          </a:xfrm>
          <a:prstGeom prst="rect">
            <a:avLst/>
          </a:prstGeom>
          <a:noFill/>
          <a:ln w="19046" cap="flat">
            <a:solidFill>
              <a:srgbClr val="0070C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PR 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 dirty="0" err="1">
                <a:solidFill>
                  <a:srgbClr val="0070C0"/>
                </a:solidFill>
                <a:uFillTx/>
                <a:latin typeface="Calibri"/>
              </a:rPr>
              <a:t>n</a:t>
            </a:r>
            <a:r>
              <a:rPr lang="de-DE" sz="18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 = 12</a:t>
            </a:r>
          </a:p>
        </p:txBody>
      </p:sp>
      <p:sp>
        <p:nvSpPr>
          <p:cNvPr id="34" name="Textfeld 49"/>
          <p:cNvSpPr txBox="1"/>
          <p:nvPr/>
        </p:nvSpPr>
        <p:spPr>
          <a:xfrm>
            <a:off x="599631" y="5498674"/>
            <a:ext cx="1576585" cy="923330"/>
          </a:xfrm>
          <a:prstGeom prst="rect">
            <a:avLst/>
          </a:prstGeom>
          <a:noFill/>
          <a:ln w="19046" cap="flat">
            <a:solidFill>
              <a:srgbClr val="0070C0"/>
            </a:solidFill>
            <a:prstDash val="solid"/>
            <a:miter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dirty="0" err="1">
                <a:solidFill>
                  <a:srgbClr val="0070C0"/>
                </a:solidFill>
                <a:latin typeface="Calibri"/>
              </a:rPr>
              <a:t>Consolidation</a:t>
            </a:r>
            <a:endParaRPr lang="de-DE" dirty="0">
              <a:solidFill>
                <a:srgbClr val="0070C0"/>
              </a:solidFill>
              <a:latin typeface="Calibri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 dirty="0" err="1">
                <a:solidFill>
                  <a:srgbClr val="0070C0"/>
                </a:solidFill>
                <a:uFillTx/>
                <a:latin typeface="Calibri"/>
              </a:rPr>
              <a:t>Chemotherapy</a:t>
            </a:r>
            <a:endParaRPr lang="de-DE" sz="1800" b="0" i="0" u="none" strike="noStrike" kern="1200" cap="none" spc="0" baseline="0" dirty="0">
              <a:solidFill>
                <a:srgbClr val="0070C0"/>
              </a:solidFill>
              <a:uFillTx/>
              <a:latin typeface="Calibri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n = 26</a:t>
            </a:r>
          </a:p>
        </p:txBody>
      </p:sp>
      <p:sp>
        <p:nvSpPr>
          <p:cNvPr id="35" name="Textfeld 50"/>
          <p:cNvSpPr txBox="1"/>
          <p:nvPr/>
        </p:nvSpPr>
        <p:spPr>
          <a:xfrm>
            <a:off x="3243753" y="5499181"/>
            <a:ext cx="917239" cy="646331"/>
          </a:xfrm>
          <a:prstGeom prst="rect">
            <a:avLst/>
          </a:prstGeom>
          <a:noFill/>
          <a:ln w="19046" cap="flat">
            <a:solidFill>
              <a:srgbClr val="0070C0"/>
            </a:solidFill>
            <a:prstDash val="solid"/>
            <a:miter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dirty="0" err="1">
                <a:solidFill>
                  <a:srgbClr val="0070C0"/>
                </a:solidFill>
                <a:latin typeface="Calibri"/>
              </a:rPr>
              <a:t>alloSCT</a:t>
            </a:r>
            <a:r>
              <a:rPr lang="de-DE" sz="18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 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n = 56</a:t>
            </a:r>
          </a:p>
        </p:txBody>
      </p:sp>
      <p:sp>
        <p:nvSpPr>
          <p:cNvPr id="38" name="Textfeld 53"/>
          <p:cNvSpPr txBox="1"/>
          <p:nvPr/>
        </p:nvSpPr>
        <p:spPr>
          <a:xfrm>
            <a:off x="2881072" y="4371487"/>
            <a:ext cx="877163" cy="646331"/>
          </a:xfrm>
          <a:prstGeom prst="rect">
            <a:avLst/>
          </a:prstGeom>
          <a:noFill/>
          <a:ln w="19046" cap="flat">
            <a:solidFill>
              <a:srgbClr val="0070C0"/>
            </a:solidFill>
            <a:prstDash val="solid"/>
            <a:miter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CR/</a:t>
            </a:r>
            <a:r>
              <a:rPr lang="de-DE" sz="1800" b="0" i="0" u="none" strike="noStrike" kern="1200" cap="none" spc="0" baseline="0" dirty="0" err="1">
                <a:solidFill>
                  <a:srgbClr val="0070C0"/>
                </a:solidFill>
                <a:uFillTx/>
                <a:latin typeface="Calibri"/>
              </a:rPr>
              <a:t>CRi</a:t>
            </a:r>
            <a:r>
              <a:rPr lang="de-DE" sz="18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 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n = 79</a:t>
            </a:r>
          </a:p>
        </p:txBody>
      </p:sp>
      <p:cxnSp>
        <p:nvCxnSpPr>
          <p:cNvPr id="42" name="Gerader Verbinder 62"/>
          <p:cNvCxnSpPr/>
          <p:nvPr/>
        </p:nvCxnSpPr>
        <p:spPr>
          <a:xfrm flipV="1">
            <a:off x="3322967" y="4139613"/>
            <a:ext cx="0" cy="243825"/>
          </a:xfrm>
          <a:prstGeom prst="straightConnector1">
            <a:avLst/>
          </a:prstGeom>
          <a:noFill/>
          <a:ln w="6345" cap="flat">
            <a:solidFill>
              <a:srgbClr val="4472C4"/>
            </a:solidFill>
            <a:prstDash val="solid"/>
            <a:miter/>
          </a:ln>
        </p:spPr>
      </p:cxnSp>
      <p:cxnSp>
        <p:nvCxnSpPr>
          <p:cNvPr id="43" name="Gerader Verbinder 63"/>
          <p:cNvCxnSpPr/>
          <p:nvPr/>
        </p:nvCxnSpPr>
        <p:spPr>
          <a:xfrm flipV="1">
            <a:off x="7847033" y="4139613"/>
            <a:ext cx="0" cy="243825"/>
          </a:xfrm>
          <a:prstGeom prst="straightConnector1">
            <a:avLst/>
          </a:prstGeom>
          <a:noFill/>
          <a:ln w="6345" cap="flat">
            <a:solidFill>
              <a:srgbClr val="4472C4"/>
            </a:solidFill>
            <a:prstDash val="solid"/>
            <a:miter/>
          </a:ln>
        </p:spPr>
      </p:cxnSp>
      <p:cxnSp>
        <p:nvCxnSpPr>
          <p:cNvPr id="46" name="Gerader Verbinder 67"/>
          <p:cNvCxnSpPr>
            <a:cxnSpLocks/>
          </p:cNvCxnSpPr>
          <p:nvPr/>
        </p:nvCxnSpPr>
        <p:spPr>
          <a:xfrm flipV="1">
            <a:off x="1408427" y="5241360"/>
            <a:ext cx="7056212" cy="27411"/>
          </a:xfrm>
          <a:prstGeom prst="straightConnector1">
            <a:avLst/>
          </a:prstGeom>
          <a:noFill/>
          <a:ln w="6345" cap="flat">
            <a:solidFill>
              <a:srgbClr val="4472C4"/>
            </a:solidFill>
            <a:prstDash val="solid"/>
            <a:miter/>
          </a:ln>
        </p:spPr>
      </p:cxnSp>
      <p:cxnSp>
        <p:nvCxnSpPr>
          <p:cNvPr id="48" name="Gerader Verbinder 78"/>
          <p:cNvCxnSpPr>
            <a:cxnSpLocks/>
          </p:cNvCxnSpPr>
          <p:nvPr/>
        </p:nvCxnSpPr>
        <p:spPr>
          <a:xfrm flipV="1">
            <a:off x="3321136" y="5034499"/>
            <a:ext cx="0" cy="234272"/>
          </a:xfrm>
          <a:prstGeom prst="straightConnector1">
            <a:avLst/>
          </a:prstGeom>
          <a:noFill/>
          <a:ln w="6345" cap="flat">
            <a:solidFill>
              <a:srgbClr val="4472C4"/>
            </a:solidFill>
            <a:prstDash val="solid"/>
            <a:miter/>
          </a:ln>
        </p:spPr>
      </p:cxnSp>
      <p:cxnSp>
        <p:nvCxnSpPr>
          <p:cNvPr id="49" name="Gerader Verbinder 80"/>
          <p:cNvCxnSpPr/>
          <p:nvPr/>
        </p:nvCxnSpPr>
        <p:spPr>
          <a:xfrm flipV="1">
            <a:off x="1408428" y="5256057"/>
            <a:ext cx="0" cy="243824"/>
          </a:xfrm>
          <a:prstGeom prst="straightConnector1">
            <a:avLst/>
          </a:prstGeom>
          <a:noFill/>
          <a:ln w="6345" cap="flat">
            <a:solidFill>
              <a:srgbClr val="4472C4"/>
            </a:solidFill>
            <a:prstDash val="solid"/>
            <a:miter/>
          </a:ln>
        </p:spPr>
      </p:cxnSp>
      <p:sp>
        <p:nvSpPr>
          <p:cNvPr id="53" name="Textfeld 45"/>
          <p:cNvSpPr txBox="1"/>
          <p:nvPr/>
        </p:nvSpPr>
        <p:spPr>
          <a:xfrm>
            <a:off x="7381822" y="4390878"/>
            <a:ext cx="968535" cy="646331"/>
          </a:xfrm>
          <a:prstGeom prst="rect">
            <a:avLst/>
          </a:prstGeom>
          <a:noFill/>
          <a:ln w="19046" cap="flat">
            <a:solidFill>
              <a:srgbClr val="0070C0"/>
            </a:solidFill>
            <a:prstDash val="solid"/>
            <a:miter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r/r</a:t>
            </a:r>
            <a:r>
              <a:rPr lang="de-DE" sz="1800" b="0" i="0" u="none" strike="noStrike" kern="1200" cap="none" spc="0" dirty="0">
                <a:solidFill>
                  <a:srgbClr val="0070C0"/>
                </a:solidFill>
                <a:uFillTx/>
                <a:latin typeface="Calibri"/>
              </a:rPr>
              <a:t> AML</a:t>
            </a:r>
            <a:r>
              <a:rPr lang="de-DE" sz="18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 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n = 7</a:t>
            </a:r>
          </a:p>
        </p:txBody>
      </p:sp>
      <p:cxnSp>
        <p:nvCxnSpPr>
          <p:cNvPr id="54" name="Gerader Verbinder 62"/>
          <p:cNvCxnSpPr/>
          <p:nvPr/>
        </p:nvCxnSpPr>
        <p:spPr>
          <a:xfrm flipV="1">
            <a:off x="5531968" y="4139613"/>
            <a:ext cx="0" cy="243825"/>
          </a:xfrm>
          <a:prstGeom prst="straightConnector1">
            <a:avLst/>
          </a:prstGeom>
          <a:noFill/>
          <a:ln w="6345" cap="flat">
            <a:solidFill>
              <a:srgbClr val="4472C4"/>
            </a:solidFill>
            <a:prstDash val="solid"/>
            <a:miter/>
          </a:ln>
        </p:spPr>
      </p:cxnSp>
      <p:cxnSp>
        <p:nvCxnSpPr>
          <p:cNvPr id="58" name="Gerader Verbinder 62"/>
          <p:cNvCxnSpPr/>
          <p:nvPr/>
        </p:nvCxnSpPr>
        <p:spPr>
          <a:xfrm flipV="1">
            <a:off x="5579593" y="5034500"/>
            <a:ext cx="0" cy="234271"/>
          </a:xfrm>
          <a:prstGeom prst="straightConnector1">
            <a:avLst/>
          </a:prstGeom>
          <a:noFill/>
          <a:ln w="6345" cap="flat">
            <a:solidFill>
              <a:srgbClr val="4472C4"/>
            </a:solidFill>
            <a:prstDash val="solid"/>
            <a:miter/>
          </a:ln>
        </p:spPr>
      </p:cxnSp>
      <p:cxnSp>
        <p:nvCxnSpPr>
          <p:cNvPr id="60" name="Gerader Verbinder 62"/>
          <p:cNvCxnSpPr/>
          <p:nvPr/>
        </p:nvCxnSpPr>
        <p:spPr>
          <a:xfrm flipV="1">
            <a:off x="7847033" y="5034499"/>
            <a:ext cx="0" cy="221558"/>
          </a:xfrm>
          <a:prstGeom prst="straightConnector1">
            <a:avLst/>
          </a:prstGeom>
          <a:noFill/>
          <a:ln w="6345" cap="flat">
            <a:solidFill>
              <a:srgbClr val="4472C4"/>
            </a:solidFill>
            <a:prstDash val="solid"/>
            <a:miter/>
          </a:ln>
        </p:spPr>
      </p:cxnSp>
      <p:cxnSp>
        <p:nvCxnSpPr>
          <p:cNvPr id="68" name="Gerader Verbinder 83"/>
          <p:cNvCxnSpPr/>
          <p:nvPr/>
        </p:nvCxnSpPr>
        <p:spPr>
          <a:xfrm flipV="1">
            <a:off x="8464639" y="5241360"/>
            <a:ext cx="0" cy="243825"/>
          </a:xfrm>
          <a:prstGeom prst="straightConnector1">
            <a:avLst/>
          </a:prstGeom>
          <a:noFill/>
          <a:ln w="6345" cap="flat">
            <a:solidFill>
              <a:srgbClr val="4472C4"/>
            </a:solidFill>
            <a:prstDash val="solid"/>
            <a:miter/>
          </a:ln>
        </p:spPr>
      </p:cxnSp>
      <p:cxnSp>
        <p:nvCxnSpPr>
          <p:cNvPr id="50" name="Gerader Verbinder 33">
            <a:extLst>
              <a:ext uri="{FF2B5EF4-FFF2-40B4-BE49-F238E27FC236}">
                <a16:creationId xmlns:a16="http://schemas.microsoft.com/office/drawing/2014/main" id="{201BFC4D-A13A-F24E-AAF8-6C0E1B9A2A88}"/>
              </a:ext>
            </a:extLst>
          </p:cNvPr>
          <p:cNvCxnSpPr>
            <a:cxnSpLocks/>
          </p:cNvCxnSpPr>
          <p:nvPr/>
        </p:nvCxnSpPr>
        <p:spPr>
          <a:xfrm>
            <a:off x="6304407" y="1770066"/>
            <a:ext cx="1005445" cy="0"/>
          </a:xfrm>
          <a:prstGeom prst="straightConnector1">
            <a:avLst/>
          </a:prstGeom>
          <a:noFill/>
          <a:ln w="6345" cap="flat">
            <a:solidFill>
              <a:srgbClr val="4472C4"/>
            </a:solidFill>
            <a:prstDash val="solid"/>
            <a:miter/>
          </a:ln>
        </p:spPr>
      </p:cxnSp>
      <p:sp>
        <p:nvSpPr>
          <p:cNvPr id="51" name="Textfeld 10">
            <a:extLst>
              <a:ext uri="{FF2B5EF4-FFF2-40B4-BE49-F238E27FC236}">
                <a16:creationId xmlns:a16="http://schemas.microsoft.com/office/drawing/2014/main" id="{70546156-3B72-C940-9DDA-70730DB826AF}"/>
              </a:ext>
            </a:extLst>
          </p:cNvPr>
          <p:cNvSpPr txBox="1"/>
          <p:nvPr/>
        </p:nvSpPr>
        <p:spPr>
          <a:xfrm>
            <a:off x="4810506" y="1945157"/>
            <a:ext cx="787396" cy="646331"/>
          </a:xfrm>
          <a:prstGeom prst="rect">
            <a:avLst/>
          </a:prstGeom>
          <a:noFill/>
          <a:ln w="19046" cap="flat">
            <a:solidFill>
              <a:srgbClr val="0070C0"/>
            </a:solidFill>
            <a:prstDash val="solid"/>
            <a:miter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dirty="0" err="1">
                <a:solidFill>
                  <a:srgbClr val="0070C0"/>
                </a:solidFill>
                <a:latin typeface="Calibri"/>
              </a:rPr>
              <a:t>alloTx</a:t>
            </a:r>
            <a:r>
              <a:rPr lang="de-DE" sz="18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 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n = 2</a:t>
            </a:r>
          </a:p>
        </p:txBody>
      </p:sp>
      <p:cxnSp>
        <p:nvCxnSpPr>
          <p:cNvPr id="52" name="Gerader Verbinder 40">
            <a:extLst>
              <a:ext uri="{FF2B5EF4-FFF2-40B4-BE49-F238E27FC236}">
                <a16:creationId xmlns:a16="http://schemas.microsoft.com/office/drawing/2014/main" id="{0758BE59-47DE-9C4D-A196-EBE486FB081A}"/>
              </a:ext>
            </a:extLst>
          </p:cNvPr>
          <p:cNvCxnSpPr/>
          <p:nvPr/>
        </p:nvCxnSpPr>
        <p:spPr>
          <a:xfrm flipV="1">
            <a:off x="5205409" y="1737780"/>
            <a:ext cx="0" cy="198269"/>
          </a:xfrm>
          <a:prstGeom prst="straightConnector1">
            <a:avLst/>
          </a:prstGeom>
          <a:noFill/>
          <a:ln w="6345" cap="flat">
            <a:solidFill>
              <a:srgbClr val="4472C4"/>
            </a:solidFill>
            <a:prstDash val="solid"/>
            <a:miter/>
          </a:ln>
        </p:spPr>
      </p:cxnSp>
      <p:cxnSp>
        <p:nvCxnSpPr>
          <p:cNvPr id="55" name="Gerader Verbinder 29">
            <a:extLst>
              <a:ext uri="{FF2B5EF4-FFF2-40B4-BE49-F238E27FC236}">
                <a16:creationId xmlns:a16="http://schemas.microsoft.com/office/drawing/2014/main" id="{BA539955-FCCA-0642-847A-277610826A06}"/>
              </a:ext>
            </a:extLst>
          </p:cNvPr>
          <p:cNvCxnSpPr/>
          <p:nvPr/>
        </p:nvCxnSpPr>
        <p:spPr>
          <a:xfrm flipV="1">
            <a:off x="5204204" y="2610108"/>
            <a:ext cx="0" cy="295360"/>
          </a:xfrm>
          <a:prstGeom prst="straightConnector1">
            <a:avLst/>
          </a:prstGeom>
          <a:noFill/>
          <a:ln w="6345" cap="flat">
            <a:solidFill>
              <a:srgbClr val="4472C4"/>
            </a:solidFill>
            <a:prstDash val="solid"/>
            <a:miter/>
          </a:ln>
        </p:spPr>
      </p:cxnSp>
      <p:sp>
        <p:nvSpPr>
          <p:cNvPr id="61" name="Textfeld 49">
            <a:extLst>
              <a:ext uri="{FF2B5EF4-FFF2-40B4-BE49-F238E27FC236}">
                <a16:creationId xmlns:a16="http://schemas.microsoft.com/office/drawing/2014/main" id="{5BF7A4E9-9D28-4E41-B11B-45D3D1B9C854}"/>
              </a:ext>
            </a:extLst>
          </p:cNvPr>
          <p:cNvSpPr txBox="1"/>
          <p:nvPr/>
        </p:nvSpPr>
        <p:spPr>
          <a:xfrm>
            <a:off x="5345261" y="5487619"/>
            <a:ext cx="1210651" cy="923330"/>
          </a:xfrm>
          <a:prstGeom prst="rect">
            <a:avLst/>
          </a:prstGeom>
          <a:noFill/>
          <a:ln w="19046" cap="flat">
            <a:solidFill>
              <a:srgbClr val="0070C0"/>
            </a:solidFill>
            <a:prstDash val="solid"/>
            <a:miter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 dirty="0" err="1">
                <a:solidFill>
                  <a:srgbClr val="0070C0"/>
                </a:solidFill>
                <a:uFillTx/>
                <a:latin typeface="Calibri"/>
              </a:rPr>
              <a:t>Epigenetic</a:t>
            </a:r>
            <a:r>
              <a:rPr lang="de-DE" sz="18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 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 dirty="0" err="1">
                <a:solidFill>
                  <a:srgbClr val="0070C0"/>
                </a:solidFill>
                <a:uFillTx/>
                <a:latin typeface="Calibri"/>
              </a:rPr>
              <a:t>therapy</a:t>
            </a:r>
            <a:endParaRPr lang="de-DE" sz="1800" b="0" i="0" u="none" strike="noStrike" kern="1200" cap="none" spc="0" baseline="0" dirty="0">
              <a:solidFill>
                <a:srgbClr val="0070C0"/>
              </a:solidFill>
              <a:uFillTx/>
              <a:latin typeface="Calibri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n = 10</a:t>
            </a:r>
          </a:p>
        </p:txBody>
      </p:sp>
      <p:sp>
        <p:nvSpPr>
          <p:cNvPr id="62" name="Textfeld 49">
            <a:extLst>
              <a:ext uri="{FF2B5EF4-FFF2-40B4-BE49-F238E27FC236}">
                <a16:creationId xmlns:a16="http://schemas.microsoft.com/office/drawing/2014/main" id="{B20310B2-CFBE-3D41-BB0C-4A7C31E8959C}"/>
              </a:ext>
            </a:extLst>
          </p:cNvPr>
          <p:cNvSpPr txBox="1"/>
          <p:nvPr/>
        </p:nvSpPr>
        <p:spPr>
          <a:xfrm>
            <a:off x="7648551" y="5476488"/>
            <a:ext cx="1632177" cy="923330"/>
          </a:xfrm>
          <a:prstGeom prst="rect">
            <a:avLst/>
          </a:prstGeom>
          <a:noFill/>
          <a:ln w="19046" cap="flat">
            <a:solidFill>
              <a:srgbClr val="0070C0"/>
            </a:solidFill>
            <a:prstDash val="solid"/>
            <a:miter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Other </a:t>
            </a:r>
            <a:r>
              <a:rPr lang="de-DE" dirty="0">
                <a:solidFill>
                  <a:srgbClr val="0070C0"/>
                </a:solidFill>
                <a:latin typeface="Calibri"/>
              </a:rPr>
              <a:t>Palliative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dirty="0" err="1">
                <a:solidFill>
                  <a:srgbClr val="0070C0"/>
                </a:solidFill>
                <a:latin typeface="Calibri"/>
              </a:rPr>
              <a:t>treatment</a:t>
            </a:r>
            <a:endParaRPr lang="de-DE" sz="1800" b="0" i="0" u="none" strike="noStrike" kern="1200" cap="none" spc="0" baseline="0" dirty="0">
              <a:solidFill>
                <a:srgbClr val="0070C0"/>
              </a:solidFill>
              <a:uFillTx/>
              <a:latin typeface="Calibri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n = </a:t>
            </a:r>
            <a:r>
              <a:rPr lang="de-DE" dirty="0">
                <a:solidFill>
                  <a:srgbClr val="0070C0"/>
                </a:solidFill>
                <a:latin typeface="Calibri"/>
              </a:rPr>
              <a:t>6</a:t>
            </a:r>
            <a:endParaRPr lang="de-DE" sz="1800" b="0" i="0" u="none" strike="noStrike" kern="1200" cap="none" spc="0" baseline="0" dirty="0">
              <a:solidFill>
                <a:srgbClr val="0070C0"/>
              </a:solidFill>
              <a:uFillTx/>
              <a:latin typeface="Calibri"/>
            </a:endParaRPr>
          </a:p>
        </p:txBody>
      </p:sp>
      <p:cxnSp>
        <p:nvCxnSpPr>
          <p:cNvPr id="64" name="Gerader Verbinder 83">
            <a:extLst>
              <a:ext uri="{FF2B5EF4-FFF2-40B4-BE49-F238E27FC236}">
                <a16:creationId xmlns:a16="http://schemas.microsoft.com/office/drawing/2014/main" id="{31B6DB95-9918-304E-AE84-7DE09AE30254}"/>
              </a:ext>
            </a:extLst>
          </p:cNvPr>
          <p:cNvCxnSpPr/>
          <p:nvPr/>
        </p:nvCxnSpPr>
        <p:spPr>
          <a:xfrm flipV="1">
            <a:off x="5965681" y="5232663"/>
            <a:ext cx="0" cy="243825"/>
          </a:xfrm>
          <a:prstGeom prst="straightConnector1">
            <a:avLst/>
          </a:prstGeom>
          <a:noFill/>
          <a:ln w="6345" cap="flat">
            <a:solidFill>
              <a:srgbClr val="4472C4"/>
            </a:solidFill>
            <a:prstDash val="solid"/>
            <a:miter/>
          </a:ln>
        </p:spPr>
      </p:cxnSp>
      <p:cxnSp>
        <p:nvCxnSpPr>
          <p:cNvPr id="66" name="Gerader Verbinder 83">
            <a:extLst>
              <a:ext uri="{FF2B5EF4-FFF2-40B4-BE49-F238E27FC236}">
                <a16:creationId xmlns:a16="http://schemas.microsoft.com/office/drawing/2014/main" id="{4A206691-F39C-FB4D-A952-5931ECD1E3AF}"/>
              </a:ext>
            </a:extLst>
          </p:cNvPr>
          <p:cNvCxnSpPr/>
          <p:nvPr/>
        </p:nvCxnSpPr>
        <p:spPr>
          <a:xfrm flipV="1">
            <a:off x="3714420" y="5281783"/>
            <a:ext cx="0" cy="243825"/>
          </a:xfrm>
          <a:prstGeom prst="straightConnector1">
            <a:avLst/>
          </a:prstGeom>
          <a:noFill/>
          <a:ln w="6345" cap="flat">
            <a:solidFill>
              <a:srgbClr val="4472C4"/>
            </a:solidFill>
            <a:prstDash val="solid"/>
            <a:miter/>
          </a:ln>
        </p:spPr>
      </p:cxnSp>
      <p:sp>
        <p:nvSpPr>
          <p:cNvPr id="56" name="Textfeld 45">
            <a:extLst>
              <a:ext uri="{FF2B5EF4-FFF2-40B4-BE49-F238E27FC236}">
                <a16:creationId xmlns:a16="http://schemas.microsoft.com/office/drawing/2014/main" id="{CE7C3BB6-E075-4584-95B4-C7B9892EDF7E}"/>
              </a:ext>
            </a:extLst>
          </p:cNvPr>
          <p:cNvSpPr txBox="1"/>
          <p:nvPr/>
        </p:nvSpPr>
        <p:spPr>
          <a:xfrm>
            <a:off x="8853646" y="4388168"/>
            <a:ext cx="1297150" cy="646331"/>
          </a:xfrm>
          <a:prstGeom prst="rect">
            <a:avLst/>
          </a:prstGeom>
          <a:noFill/>
          <a:ln w="19046" cap="flat">
            <a:solidFill>
              <a:srgbClr val="0070C0"/>
            </a:solidFill>
            <a:prstDash val="solid"/>
            <a:miter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dirty="0">
                <a:solidFill>
                  <a:srgbClr val="0070C0"/>
                </a:solidFill>
                <a:latin typeface="Calibri"/>
              </a:rPr>
              <a:t>Early </a:t>
            </a:r>
            <a:r>
              <a:rPr lang="de-DE" dirty="0" err="1">
                <a:solidFill>
                  <a:srgbClr val="0070C0"/>
                </a:solidFill>
                <a:latin typeface="Calibri"/>
              </a:rPr>
              <a:t>death</a:t>
            </a:r>
            <a:r>
              <a:rPr lang="de-DE" sz="18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 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n = 4</a:t>
            </a:r>
          </a:p>
        </p:txBody>
      </p:sp>
      <p:cxnSp>
        <p:nvCxnSpPr>
          <p:cNvPr id="57" name="Gerader Verbinder 63">
            <a:extLst>
              <a:ext uri="{FF2B5EF4-FFF2-40B4-BE49-F238E27FC236}">
                <a16:creationId xmlns:a16="http://schemas.microsoft.com/office/drawing/2014/main" id="{1A3BFEC0-DF65-43D4-9E65-7E3239B1E43D}"/>
              </a:ext>
            </a:extLst>
          </p:cNvPr>
          <p:cNvCxnSpPr/>
          <p:nvPr/>
        </p:nvCxnSpPr>
        <p:spPr>
          <a:xfrm flipV="1">
            <a:off x="9497820" y="4131928"/>
            <a:ext cx="0" cy="243825"/>
          </a:xfrm>
          <a:prstGeom prst="straightConnector1">
            <a:avLst/>
          </a:prstGeom>
          <a:noFill/>
          <a:ln w="6345" cap="flat">
            <a:solidFill>
              <a:srgbClr val="4472C4"/>
            </a:solidFill>
            <a:prstDash val="solid"/>
            <a:miter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113</Words>
  <Application>Microsoft Office PowerPoint</Application>
  <PresentationFormat>Breitbild</PresentationFormat>
  <Paragraphs>43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Sebastian</dc:creator>
  <cp:lastModifiedBy>Sebastian</cp:lastModifiedBy>
  <cp:revision>18</cp:revision>
  <dcterms:created xsi:type="dcterms:W3CDTF">2021-05-24T18:30:35Z</dcterms:created>
  <dcterms:modified xsi:type="dcterms:W3CDTF">2022-02-20T13:31:48Z</dcterms:modified>
</cp:coreProperties>
</file>