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9144000" cy="6858000" type="screen4x3"/>
  <p:notesSz cx="6797675" cy="99282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>
          <p15:clr>
            <a:srgbClr val="A4A3A4"/>
          </p15:clr>
        </p15:guide>
        <p15:guide id="2" pos="29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60"/>
  </p:normalViewPr>
  <p:slideViewPr>
    <p:cSldViewPr>
      <p:cViewPr varScale="1">
        <p:scale>
          <a:sx n="80" d="100"/>
          <a:sy n="80" d="100"/>
        </p:scale>
        <p:origin x="1116" y="90"/>
      </p:cViewPr>
      <p:guideLst>
        <p:guide orient="horz" pos="2140"/>
        <p:guide pos="29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5199;&#23433;&#20132;&#36890;&#22823;&#23398;\&#35542;&#25991;&#25237;&#31295;\&#23385;\&#38738;&#22522;&#24178;&#39044;\&#38738;&#22522;&#24178;&#39044;\&#35770;&#25991;&#22270;&#34920;\&#24178;&#39044;&#23454;&#39564;&#22270;&#34920;&#21046;&#20316;&#21407;&#25991;&#20214;%20&#25991;&#23071;&#20316;&#22270;%20710%20(1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400"/>
              <a:t>Vitamin D group</a:t>
            </a:r>
            <a:endParaRPr lang="zh-CN" sz="14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00935423141793"/>
          <c:y val="0.15695098475565641"/>
          <c:w val="0.65408836090610623"/>
          <c:h val="0.68954398843898879"/>
        </c:manualLayout>
      </c:layout>
      <c:lineChart>
        <c:grouping val="standard"/>
        <c:varyColors val="0"/>
        <c:ser>
          <c:idx val="0"/>
          <c:order val="0"/>
          <c:tx>
            <c:strRef>
              <c:f>OGTT!$F$2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7875121679877604E-2"/>
                  <c:y val="-3.234003234003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B57-4913-AE9B-EF7BFFDE5696}"/>
                </c:ext>
              </c:extLst>
            </c:dLbl>
            <c:dLbl>
              <c:idx val="1"/>
              <c:layout>
                <c:manualLayout>
                  <c:x val="-8.6218884717007394E-2"/>
                  <c:y val="-3.696003696003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B57-4913-AE9B-EF7BFFDE5696}"/>
                </c:ext>
              </c:extLst>
            </c:dLbl>
            <c:dLbl>
              <c:idx val="2"/>
              <c:layout>
                <c:manualLayout>
                  <c:x val="-5.84063412599082E-2"/>
                  <c:y val="-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B57-4913-AE9B-EF7BFFDE5696}"/>
                </c:ext>
              </c:extLst>
            </c:dLbl>
            <c:dLbl>
              <c:idx val="3"/>
              <c:layout>
                <c:manualLayout>
                  <c:x val="-1.9468780419969401E-2"/>
                  <c:y val="-3.2340032340032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B57-4913-AE9B-EF7BFFDE5696}"/>
                </c:ext>
              </c:extLst>
            </c:dLbl>
            <c:dLbl>
              <c:idx val="4"/>
              <c:layout>
                <c:manualLayout>
                  <c:x val="-3.0593797802809099E-2"/>
                  <c:y val="-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B57-4913-AE9B-EF7BFFDE5696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OGTT!$E$3:$E$7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OGTT!$F$3:$F$7</c:f>
              <c:numCache>
                <c:formatCode>0.0_ </c:formatCode>
                <c:ptCount val="5"/>
                <c:pt idx="0">
                  <c:v>7.42</c:v>
                </c:pt>
                <c:pt idx="1">
                  <c:v>13.7092307692308</c:v>
                </c:pt>
                <c:pt idx="2">
                  <c:v>15.78</c:v>
                </c:pt>
                <c:pt idx="3">
                  <c:v>16.22</c:v>
                </c:pt>
                <c:pt idx="4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57-4913-AE9B-EF7BFFDE5696}"/>
            </c:ext>
          </c:extLst>
        </c:ser>
        <c:ser>
          <c:idx val="1"/>
          <c:order val="1"/>
          <c:tx>
            <c:strRef>
              <c:f>OGTT!$G$2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437630371297505E-2"/>
                  <c:y val="2.31000231000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B57-4913-AE9B-EF7BFFDE5696}"/>
                </c:ext>
              </c:extLst>
            </c:dLbl>
            <c:dLbl>
              <c:idx val="1"/>
              <c:layout>
                <c:manualLayout>
                  <c:x val="-1.6687526074259499E-2"/>
                  <c:y val="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B57-4913-AE9B-EF7BFFDE5696}"/>
                </c:ext>
              </c:extLst>
            </c:dLbl>
            <c:dLbl>
              <c:idx val="2"/>
              <c:layout>
                <c:manualLayout>
                  <c:x val="-5.5625086914198804E-3"/>
                  <c:y val="5.0820050820050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B57-4913-AE9B-EF7BFFDE5696}"/>
                </c:ext>
              </c:extLst>
            </c:dLbl>
            <c:dLbl>
              <c:idx val="3"/>
              <c:layout>
                <c:manualLayout>
                  <c:x val="-4.450006953135859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B57-4913-AE9B-EF7BFFDE5696}"/>
                </c:ext>
              </c:extLst>
            </c:dLbl>
            <c:dLbl>
              <c:idx val="4"/>
              <c:layout>
                <c:manualLayout>
                  <c:x val="-3.6156306494228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B57-4913-AE9B-EF7BFFDE5696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OGTT!$E$3:$E$7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OGTT!$G$3:$G$7</c:f>
              <c:numCache>
                <c:formatCode>0.0_ </c:formatCode>
                <c:ptCount val="5"/>
                <c:pt idx="0">
                  <c:v>6.5</c:v>
                </c:pt>
                <c:pt idx="1">
                  <c:v>12.1238461538462</c:v>
                </c:pt>
                <c:pt idx="2">
                  <c:v>14.28</c:v>
                </c:pt>
                <c:pt idx="3">
                  <c:v>14.55</c:v>
                </c:pt>
                <c:pt idx="4">
                  <c:v>14.55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B57-4913-AE9B-EF7BFFDE5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84144"/>
        <c:axId val="-552696112"/>
      </c:lineChart>
      <c:catAx>
        <c:axId val="-552684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6112"/>
        <c:crosses val="autoZero"/>
        <c:auto val="1"/>
        <c:lblAlgn val="ctr"/>
        <c:lblOffset val="100"/>
        <c:noMultiLvlLbl val="0"/>
      </c:catAx>
      <c:valAx>
        <c:axId val="-552696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Blood glucose (mmol/L)</a:t>
                </a:r>
              </a:p>
            </c:rich>
          </c:tx>
          <c:layout>
            <c:manualLayout>
              <c:xMode val="edge"/>
              <c:yMode val="edge"/>
              <c:x val="2.3578976826147461E-2"/>
              <c:y val="0.201520588014425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solidFill>
            <a:sysClr val="window" lastClr="FFFFFF"/>
          </a:solidFill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4144"/>
        <c:crosses val="autoZero"/>
        <c:crossBetween val="between"/>
        <c:majorUnit val="4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78106787174251302"/>
          <c:y val="0.45995754368805786"/>
          <c:w val="0.21229532719559882"/>
          <c:h val="0.178246909645715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 sz="1400" b="1" i="0" baseline="0">
                <a:effectLst/>
              </a:rPr>
              <a:t>Vitamin D group</a:t>
            </a:r>
            <a:endParaRPr lang="zh-CN" altLang="zh-CN" sz="14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739171585187912"/>
          <c:y val="0.15229863418839801"/>
          <c:w val="0.65679544647903987"/>
          <c:h val="0.68017106253326731"/>
        </c:manualLayout>
      </c:layout>
      <c:lineChart>
        <c:grouping val="standard"/>
        <c:varyColors val="0"/>
        <c:ser>
          <c:idx val="0"/>
          <c:order val="0"/>
          <c:tx>
            <c:strRef>
              <c:f>OGTT!$F$9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8986220472440897E-2"/>
                  <c:y val="-2.77326426111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1FC-44CE-B285-2EBFE24C6E31}"/>
                </c:ext>
              </c:extLst>
            </c:dLbl>
            <c:dLbl>
              <c:idx val="1"/>
              <c:layout>
                <c:manualLayout>
                  <c:x val="-3.34411636045494E-2"/>
                  <c:y val="4.5970031216726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1FC-44CE-B285-2EBFE24C6E31}"/>
                </c:ext>
              </c:extLst>
            </c:dLbl>
            <c:dLbl>
              <c:idx val="2"/>
              <c:layout>
                <c:manualLayout>
                  <c:x val="-4.7295275590551203E-2"/>
                  <c:y val="5.0551870373494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1FC-44CE-B285-2EBFE24C6E31}"/>
                </c:ext>
              </c:extLst>
            </c:dLbl>
            <c:dLbl>
              <c:idx val="3"/>
              <c:layout>
                <c:manualLayout>
                  <c:x val="-1.9468780419969401E-2"/>
                  <c:y val="-3.2340032340032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1FC-44CE-B285-2EBFE24C6E31}"/>
                </c:ext>
              </c:extLst>
            </c:dLbl>
            <c:dLbl>
              <c:idx val="4"/>
              <c:layout>
                <c:manualLayout>
                  <c:x val="-3.0593797802809099E-2"/>
                  <c:y val="-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1FC-44CE-B285-2EBFE24C6E31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OGTT!$E$10:$E$14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OGTT!$F$10:$F$14</c:f>
              <c:numCache>
                <c:formatCode>0.0_ </c:formatCode>
                <c:ptCount val="5"/>
                <c:pt idx="0">
                  <c:v>9.67</c:v>
                </c:pt>
                <c:pt idx="1">
                  <c:v>35.64</c:v>
                </c:pt>
                <c:pt idx="2">
                  <c:v>52.888666666666701</c:v>
                </c:pt>
                <c:pt idx="3">
                  <c:v>61.603076923076898</c:v>
                </c:pt>
                <c:pt idx="4">
                  <c:v>59.531333333333301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1FC-44CE-B285-2EBFE24C6E31}"/>
            </c:ext>
          </c:extLst>
        </c:ser>
        <c:ser>
          <c:idx val="1"/>
          <c:order val="1"/>
          <c:tx>
            <c:strRef>
              <c:f>OGTT!$G$9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84376640419947E-2"/>
                  <c:y val="-5.9830185359518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1FC-44CE-B285-2EBFE24C6E31}"/>
                </c:ext>
              </c:extLst>
            </c:dLbl>
            <c:dLbl>
              <c:idx val="1"/>
              <c:layout>
                <c:manualLayout>
                  <c:x val="-6.6687445319335098E-2"/>
                  <c:y val="-5.0564567473295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1FC-44CE-B285-2EBFE24C6E31}"/>
                </c:ext>
              </c:extLst>
            </c:dLbl>
            <c:dLbl>
              <c:idx val="2"/>
              <c:layout>
                <c:manualLayout>
                  <c:x val="-8.3340332458442704E-2"/>
                  <c:y val="-3.6704776104783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1FC-44CE-B285-2EBFE24C6E31}"/>
                </c:ext>
              </c:extLst>
            </c:dLbl>
            <c:dLbl>
              <c:idx val="3"/>
              <c:layout>
                <c:manualLayout>
                  <c:x val="-4.450006953135859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1FC-44CE-B285-2EBFE24C6E31}"/>
                </c:ext>
              </c:extLst>
            </c:dLbl>
            <c:dLbl>
              <c:idx val="4"/>
              <c:layout>
                <c:manualLayout>
                  <c:x val="-3.0600831146106702E-2"/>
                  <c:y val="-3.6730170304385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1FC-44CE-B285-2EBFE24C6E31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OGTT!$E$10:$E$14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OGTT!$G$10:$G$14</c:f>
              <c:numCache>
                <c:formatCode>0.0_ </c:formatCode>
                <c:ptCount val="5"/>
                <c:pt idx="0">
                  <c:v>11</c:v>
                </c:pt>
                <c:pt idx="1">
                  <c:v>40.880000000000003</c:v>
                </c:pt>
                <c:pt idx="2">
                  <c:v>59.175333333333299</c:v>
                </c:pt>
                <c:pt idx="3">
                  <c:v>77.657692307692301</c:v>
                </c:pt>
                <c:pt idx="4">
                  <c:v>69.286000000000001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1FC-44CE-B285-2EBFE24C6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88496"/>
        <c:axId val="-552693936"/>
      </c:lineChart>
      <c:catAx>
        <c:axId val="-552688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alpha val="79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3936"/>
        <c:crosses val="autoZero"/>
        <c:auto val="1"/>
        <c:lblAlgn val="ctr"/>
        <c:lblOffset val="100"/>
        <c:noMultiLvlLbl val="0"/>
      </c:catAx>
      <c:valAx>
        <c:axId val="-5526939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Blood Insulin (μU/mL)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3.456548315433859E-3"/>
              <c:y val="0.21885762531431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849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400"/>
              <a:t>Vitamin D and exercise group</a:t>
            </a:r>
            <a:endParaRPr lang="zh-CN" sz="14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71569395202016"/>
          <c:y val="0.15229863418839801"/>
          <c:w val="0.63703023274000103"/>
          <c:h val="0.67604070171375641"/>
        </c:manualLayout>
      </c:layout>
      <c:lineChart>
        <c:grouping val="standard"/>
        <c:varyColors val="0"/>
        <c:ser>
          <c:idx val="0"/>
          <c:order val="0"/>
          <c:tx>
            <c:strRef>
              <c:f>OGTT!$B$2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7875121679877604E-2"/>
                  <c:y val="-3.234003234003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B17-4904-877E-513197907A6C}"/>
                </c:ext>
              </c:extLst>
            </c:dLbl>
            <c:dLbl>
              <c:idx val="1"/>
              <c:layout>
                <c:manualLayout>
                  <c:x val="-8.6218884717007394E-2"/>
                  <c:y val="-3.696003696003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B17-4904-877E-513197907A6C}"/>
                </c:ext>
              </c:extLst>
            </c:dLbl>
            <c:dLbl>
              <c:idx val="2"/>
              <c:layout>
                <c:manualLayout>
                  <c:x val="-5.84063412599082E-2"/>
                  <c:y val="-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B17-4904-877E-513197907A6C}"/>
                </c:ext>
              </c:extLst>
            </c:dLbl>
            <c:dLbl>
              <c:idx val="3"/>
              <c:layout>
                <c:manualLayout>
                  <c:x val="-1.9468780419969401E-2"/>
                  <c:y val="-3.2340032340032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B17-4904-877E-513197907A6C}"/>
                </c:ext>
              </c:extLst>
            </c:dLbl>
            <c:dLbl>
              <c:idx val="4"/>
              <c:layout>
                <c:manualLayout>
                  <c:x val="-3.0593797802809099E-2"/>
                  <c:y val="-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B17-4904-877E-513197907A6C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OGTT!$A$3:$A$7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OGTT!$B$3:$B$7</c:f>
              <c:numCache>
                <c:formatCode>0.0_ </c:formatCode>
                <c:ptCount val="5"/>
                <c:pt idx="0">
                  <c:v>6.73</c:v>
                </c:pt>
                <c:pt idx="1">
                  <c:v>12.73</c:v>
                </c:pt>
                <c:pt idx="2">
                  <c:v>15.06</c:v>
                </c:pt>
                <c:pt idx="3">
                  <c:v>15.65</c:v>
                </c:pt>
                <c:pt idx="4">
                  <c:v>14.01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17-4904-877E-513197907A6C}"/>
            </c:ext>
          </c:extLst>
        </c:ser>
        <c:ser>
          <c:idx val="1"/>
          <c:order val="1"/>
          <c:tx>
            <c:strRef>
              <c:f>OGTT!$C$2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437630371297505E-2"/>
                  <c:y val="2.31000231000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B17-4904-877E-513197907A6C}"/>
                </c:ext>
              </c:extLst>
            </c:dLbl>
            <c:dLbl>
              <c:idx val="1"/>
              <c:layout>
                <c:manualLayout>
                  <c:x val="-1.6687526074259499E-2"/>
                  <c:y val="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B17-4904-877E-513197907A6C}"/>
                </c:ext>
              </c:extLst>
            </c:dLbl>
            <c:dLbl>
              <c:idx val="2"/>
              <c:layout>
                <c:manualLayout>
                  <c:x val="-5.5625086914198804E-3"/>
                  <c:y val="5.0820050820050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B17-4904-877E-513197907A6C}"/>
                </c:ext>
              </c:extLst>
            </c:dLbl>
            <c:dLbl>
              <c:idx val="3"/>
              <c:layout>
                <c:manualLayout>
                  <c:x val="-4.450006953135859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B17-4904-877E-513197907A6C}"/>
                </c:ext>
              </c:extLst>
            </c:dLbl>
            <c:dLbl>
              <c:idx val="4"/>
              <c:layout>
                <c:manualLayout>
                  <c:x val="-3.6156306494228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BB17-4904-877E-513197907A6C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OGTT!$A$3:$A$7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OGTT!$C$3:$C$7</c:f>
              <c:numCache>
                <c:formatCode>0.0_ </c:formatCode>
                <c:ptCount val="5"/>
                <c:pt idx="0">
                  <c:v>5.86</c:v>
                </c:pt>
                <c:pt idx="1">
                  <c:v>12.26</c:v>
                </c:pt>
                <c:pt idx="2">
                  <c:v>14.65</c:v>
                </c:pt>
                <c:pt idx="3">
                  <c:v>14.82</c:v>
                </c:pt>
                <c:pt idx="4">
                  <c:v>13.52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B17-4904-877E-513197907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84688"/>
        <c:axId val="-552683600"/>
      </c:lineChart>
      <c:catAx>
        <c:axId val="-552684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3600"/>
        <c:crosses val="autoZero"/>
        <c:auto val="1"/>
        <c:lblAlgn val="ctr"/>
        <c:lblOffset val="100"/>
        <c:noMultiLvlLbl val="0"/>
      </c:catAx>
      <c:valAx>
        <c:axId val="-5526836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Blood glucose (mmol/L)</a:t>
                </a:r>
              </a:p>
            </c:rich>
          </c:tx>
          <c:layout>
            <c:manualLayout>
              <c:xMode val="edge"/>
              <c:yMode val="edge"/>
              <c:x val="2.0338288599363603E-2"/>
              <c:y val="0.20155490099583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ysClr val="windowText" lastClr="000000">
                <a:alpha val="99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4688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 sz="1400" b="1" i="0" baseline="0">
                <a:effectLst/>
              </a:rPr>
              <a:t>Vitamin D and exercise group</a:t>
            </a:r>
            <a:endParaRPr lang="zh-CN" altLang="zh-CN" sz="14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90444704428641"/>
          <c:y val="0.15229863418839801"/>
          <c:w val="0.66514269188805486"/>
          <c:h val="0.67550905787126259"/>
        </c:manualLayout>
      </c:layout>
      <c:lineChart>
        <c:grouping val="standard"/>
        <c:varyColors val="0"/>
        <c:ser>
          <c:idx val="0"/>
          <c:order val="0"/>
          <c:tx>
            <c:strRef>
              <c:f>OGTT!$B$9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7875121679877604E-2"/>
                  <c:y val="-3.234003234003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AE7-425D-B675-C0435C370903}"/>
                </c:ext>
              </c:extLst>
            </c:dLbl>
            <c:dLbl>
              <c:idx val="1"/>
              <c:layout>
                <c:manualLayout>
                  <c:x val="-8.6218884717007394E-2"/>
                  <c:y val="-3.696003696003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AE7-425D-B675-C0435C370903}"/>
                </c:ext>
              </c:extLst>
            </c:dLbl>
            <c:dLbl>
              <c:idx val="2"/>
              <c:layout>
                <c:manualLayout>
                  <c:x val="-3.6184164479440097E-2"/>
                  <c:y val="7.39200739200738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AE7-425D-B675-C0435C370903}"/>
                </c:ext>
              </c:extLst>
            </c:dLbl>
            <c:dLbl>
              <c:idx val="3"/>
              <c:layout>
                <c:manualLayout>
                  <c:x val="-1.9468780419969401E-2"/>
                  <c:y val="-3.2340032340032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AE7-425D-B675-C0435C370903}"/>
                </c:ext>
              </c:extLst>
            </c:dLbl>
            <c:dLbl>
              <c:idx val="4"/>
              <c:layout>
                <c:manualLayout>
                  <c:x val="-1.6681783725281417E-2"/>
                  <c:y val="1.2033111245709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12520868113523E-2"/>
                      <c:h val="8.29836829836829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AE7-425D-B675-C0435C370903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OGTT!$A$10:$A$14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OGTT!$B$10:$B$14</c:f>
              <c:numCache>
                <c:formatCode>0.0_ </c:formatCode>
                <c:ptCount val="5"/>
                <c:pt idx="0">
                  <c:v>12.61</c:v>
                </c:pt>
                <c:pt idx="1">
                  <c:v>41.87</c:v>
                </c:pt>
                <c:pt idx="2">
                  <c:v>63.01</c:v>
                </c:pt>
                <c:pt idx="3">
                  <c:v>79.510000000000005</c:v>
                </c:pt>
                <c:pt idx="4">
                  <c:v>62.03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E7-425D-B675-C0435C370903}"/>
            </c:ext>
          </c:extLst>
        </c:ser>
        <c:ser>
          <c:idx val="1"/>
          <c:order val="1"/>
          <c:tx>
            <c:strRef>
              <c:f>OGTT!$C$9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437630371297505E-2"/>
                  <c:y val="2.31000231000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AE7-425D-B675-C0435C370903}"/>
                </c:ext>
              </c:extLst>
            </c:dLbl>
            <c:dLbl>
              <c:idx val="1"/>
              <c:layout>
                <c:manualLayout>
                  <c:x val="-1.6687526074259499E-2"/>
                  <c:y val="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AE7-425D-B675-C0435C370903}"/>
                </c:ext>
              </c:extLst>
            </c:dLbl>
            <c:dLbl>
              <c:idx val="2"/>
              <c:layout>
                <c:manualLayout>
                  <c:x val="-2.7784776902887099E-2"/>
                  <c:y val="5.54400554400553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AE7-425D-B675-C0435C370903}"/>
                </c:ext>
              </c:extLst>
            </c:dLbl>
            <c:dLbl>
              <c:idx val="3"/>
              <c:layout>
                <c:manualLayout>
                  <c:x val="-4.450006953135859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AE7-425D-B675-C0435C370903}"/>
                </c:ext>
              </c:extLst>
            </c:dLbl>
            <c:dLbl>
              <c:idx val="4"/>
              <c:layout>
                <c:manualLayout>
                  <c:x val="-8.3321283504003748E-3"/>
                  <c:y val="-1.90679661545803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AE7-425D-B675-C0435C370903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OGTT!$A$10:$A$14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OGTT!$C$10:$C$14</c:f>
              <c:numCache>
                <c:formatCode>0.0_ </c:formatCode>
                <c:ptCount val="5"/>
                <c:pt idx="0">
                  <c:v>10.82</c:v>
                </c:pt>
                <c:pt idx="1">
                  <c:v>42.02</c:v>
                </c:pt>
                <c:pt idx="2">
                  <c:v>74.760000000000005</c:v>
                </c:pt>
                <c:pt idx="3">
                  <c:v>72.58</c:v>
                </c:pt>
                <c:pt idx="4">
                  <c:v>68.42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AE7-425D-B675-C0435C370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83056"/>
        <c:axId val="-552695568"/>
      </c:lineChart>
      <c:catAx>
        <c:axId val="-552683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41098196929801301"/>
              <c:y val="0.929775929775930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5568"/>
        <c:crosses val="autoZero"/>
        <c:auto val="1"/>
        <c:lblAlgn val="ctr"/>
        <c:lblOffset val="100"/>
        <c:noMultiLvlLbl val="0"/>
      </c:catAx>
      <c:valAx>
        <c:axId val="-5526955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bevel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Blood Insulin (μU/mL)</a:t>
                </a:r>
              </a:p>
            </c:rich>
          </c:tx>
          <c:layout>
            <c:manualLayout>
              <c:xMode val="edge"/>
              <c:yMode val="edge"/>
              <c:x val="8.713122045053217E-4"/>
              <c:y val="0.19243029935943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305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 anchor="ctr" anchorCtr="1"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4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Exercise group</a:t>
            </a:r>
            <a:r>
              <a:rPr lang="zh-CN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4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440536483980136"/>
          <c:y val="0.15229856239978401"/>
          <c:w val="0.65090224722900714"/>
          <c:h val="0.68947872068825544"/>
        </c:manualLayout>
      </c:layout>
      <c:lineChart>
        <c:grouping val="standard"/>
        <c:varyColors val="0"/>
        <c:ser>
          <c:idx val="0"/>
          <c:order val="0"/>
          <c:tx>
            <c:strRef>
              <c:f>OGTT!$J$2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7875121679877604E-2"/>
                  <c:y val="-3.234003234003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E1-40CE-AD79-3FDE9B25BCA5}"/>
                </c:ext>
              </c:extLst>
            </c:dLbl>
            <c:dLbl>
              <c:idx val="1"/>
              <c:layout>
                <c:manualLayout>
                  <c:x val="-8.6218884717007394E-2"/>
                  <c:y val="-3.696003696003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E1-40CE-AD79-3FDE9B25BCA5}"/>
                </c:ext>
              </c:extLst>
            </c:dLbl>
            <c:dLbl>
              <c:idx val="2"/>
              <c:layout>
                <c:manualLayout>
                  <c:x val="-5.84063412599082E-2"/>
                  <c:y val="-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8E1-40CE-AD79-3FDE9B25BCA5}"/>
                </c:ext>
              </c:extLst>
            </c:dLbl>
            <c:dLbl>
              <c:idx val="3"/>
              <c:layout>
                <c:manualLayout>
                  <c:x val="-1.9468780419969401E-2"/>
                  <c:y val="-3.2340032340032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E1-40CE-AD79-3FDE9B25BCA5}"/>
                </c:ext>
              </c:extLst>
            </c:dLbl>
            <c:dLbl>
              <c:idx val="4"/>
              <c:layout>
                <c:manualLayout>
                  <c:x val="-3.0593797802809099E-2"/>
                  <c:y val="-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E1-40CE-AD79-3FDE9B25BCA5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OGTT!$I$3:$I$7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OGTT!$J$3:$J$7</c:f>
              <c:numCache>
                <c:formatCode>0.0_ </c:formatCode>
                <c:ptCount val="5"/>
                <c:pt idx="0">
                  <c:v>7.77</c:v>
                </c:pt>
                <c:pt idx="1">
                  <c:v>13.15</c:v>
                </c:pt>
                <c:pt idx="2">
                  <c:v>16.14</c:v>
                </c:pt>
                <c:pt idx="3">
                  <c:v>16.940000000000001</c:v>
                </c:pt>
                <c:pt idx="4">
                  <c:v>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E1-40CE-AD79-3FDE9B25BCA5}"/>
            </c:ext>
          </c:extLst>
        </c:ser>
        <c:ser>
          <c:idx val="1"/>
          <c:order val="1"/>
          <c:tx>
            <c:strRef>
              <c:f>OGTT!$K$2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437630371297505E-2"/>
                  <c:y val="2.31000231000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8E1-40CE-AD79-3FDE9B25BCA5}"/>
                </c:ext>
              </c:extLst>
            </c:dLbl>
            <c:dLbl>
              <c:idx val="1"/>
              <c:layout>
                <c:manualLayout>
                  <c:x val="-1.6687526074259499E-2"/>
                  <c:y val="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E1-40CE-AD79-3FDE9B25BCA5}"/>
                </c:ext>
              </c:extLst>
            </c:dLbl>
            <c:dLbl>
              <c:idx val="2"/>
              <c:layout>
                <c:manualLayout>
                  <c:x val="-3.8868091113923003E-2"/>
                  <c:y val="4.619677394694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8E1-40CE-AD79-3FDE9B25BCA5}"/>
                </c:ext>
              </c:extLst>
            </c:dLbl>
            <c:dLbl>
              <c:idx val="3"/>
              <c:layout>
                <c:manualLayout>
                  <c:x val="-4.450006953135859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8E1-40CE-AD79-3FDE9B25BCA5}"/>
                </c:ext>
              </c:extLst>
            </c:dLbl>
            <c:dLbl>
              <c:idx val="4"/>
              <c:layout>
                <c:manualLayout>
                  <c:x val="-3.6156306494228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8E1-40CE-AD79-3FDE9B25BCA5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OGTT!$I$3:$I$7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OGTT!$K$3:$K$7</c:f>
              <c:numCache>
                <c:formatCode>0.0_ </c:formatCode>
                <c:ptCount val="5"/>
                <c:pt idx="0">
                  <c:v>7.2220000000000004</c:v>
                </c:pt>
                <c:pt idx="1">
                  <c:v>12.123571428571401</c:v>
                </c:pt>
                <c:pt idx="2">
                  <c:v>15.49</c:v>
                </c:pt>
                <c:pt idx="3">
                  <c:v>16.149999999999999</c:v>
                </c:pt>
                <c:pt idx="4">
                  <c:v>15.42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8E1-40CE-AD79-3FDE9B25B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94480"/>
        <c:axId val="-552690672"/>
      </c:lineChart>
      <c:catAx>
        <c:axId val="-552694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0672"/>
        <c:crosses val="autoZero"/>
        <c:auto val="1"/>
        <c:lblAlgn val="ctr"/>
        <c:lblOffset val="100"/>
        <c:noMultiLvlLbl val="0"/>
      </c:catAx>
      <c:valAx>
        <c:axId val="-552690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/>
                  <a:t>Blood glucose </a:t>
                </a:r>
                <a:r>
                  <a:rPr lang="en-US"/>
                  <a:t>(mmol/L)</a:t>
                </a:r>
              </a:p>
            </c:rich>
          </c:tx>
          <c:layout>
            <c:manualLayout>
              <c:xMode val="edge"/>
              <c:yMode val="edge"/>
              <c:x val="1.9460661662496524E-2"/>
              <c:y val="0.1937955621187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448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4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Control group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4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753484421619938"/>
          <c:y val="0.17647058823529399"/>
          <c:w val="0.63180253010492116"/>
          <c:h val="0.5963364642312794"/>
        </c:manualLayout>
      </c:layout>
      <c:lineChart>
        <c:grouping val="standard"/>
        <c:varyColors val="0"/>
        <c:ser>
          <c:idx val="0"/>
          <c:order val="0"/>
          <c:tx>
            <c:strRef>
              <c:f>OGTT!$N$2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3.6563071297989001E-3"/>
                  <c:y val="0.12802768166090001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45-4110-9092-29CC7C6FA171}"/>
                </c:ext>
              </c:extLst>
            </c:dLbl>
            <c:dLbl>
              <c:idx val="2"/>
              <c:layout>
                <c:manualLayout>
                  <c:x val="-3.6563071297989001E-3"/>
                  <c:y val="0.10380622837370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45-4110-9092-29CC7C6FA171}"/>
                </c:ext>
              </c:extLst>
            </c:dLbl>
            <c:dLbl>
              <c:idx val="3"/>
              <c:layout>
                <c:manualLayout>
                  <c:x val="9.1407678244972597E-3"/>
                  <c:y val="0.121107266435986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45-4110-9092-29CC7C6FA171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OGTT!$M$3:$M$7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OGTT!$N$3:$N$7</c:f>
              <c:numCache>
                <c:formatCode>0.0_ </c:formatCode>
                <c:ptCount val="5"/>
                <c:pt idx="0">
                  <c:v>7.51</c:v>
                </c:pt>
                <c:pt idx="1">
                  <c:v>12.34</c:v>
                </c:pt>
                <c:pt idx="2">
                  <c:v>14.96</c:v>
                </c:pt>
                <c:pt idx="3">
                  <c:v>15.73</c:v>
                </c:pt>
                <c:pt idx="4">
                  <c:v>15.04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45-4110-9092-29CC7C6FA171}"/>
            </c:ext>
          </c:extLst>
        </c:ser>
        <c:ser>
          <c:idx val="1"/>
          <c:order val="1"/>
          <c:tx>
            <c:strRef>
              <c:f>OGTT!$O$2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46252285191956E-2"/>
                  <c:y val="0.121107266435986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45-4110-9092-29CC7C6FA171}"/>
                </c:ext>
              </c:extLst>
            </c:dLbl>
            <c:dLbl>
              <c:idx val="1"/>
              <c:layout>
                <c:manualLayout>
                  <c:x val="-1.27970749542962E-2"/>
                  <c:y val="3.1141868512110701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45-4110-9092-29CC7C6FA171}"/>
                </c:ext>
              </c:extLst>
            </c:dLbl>
            <c:dLbl>
              <c:idx val="2"/>
              <c:layout>
                <c:manualLayout>
                  <c:x val="-1.82815356489945E-3"/>
                  <c:y val="1.3840830449827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45-4110-9092-29CC7C6FA171}"/>
                </c:ext>
              </c:extLst>
            </c:dLbl>
            <c:dLbl>
              <c:idx val="3"/>
              <c:layout>
                <c:manualLayout>
                  <c:x val="1.82815356489945E-3"/>
                  <c:y val="2.7681660899654001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45-4110-9092-29CC7C6FA171}"/>
                </c:ext>
              </c:extLst>
            </c:dLbl>
            <c:dLbl>
              <c:idx val="4"/>
              <c:layout>
                <c:manualLayout>
                  <c:x val="1.09689213893967E-2"/>
                  <c:y val="0.121107266435986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345-4110-9092-29CC7C6FA171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OGTT!$M$3:$M$7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OGTT!$O$3:$O$7</c:f>
              <c:numCache>
                <c:formatCode>0.0_ </c:formatCode>
                <c:ptCount val="5"/>
                <c:pt idx="0">
                  <c:v>7.1349999999999998</c:v>
                </c:pt>
                <c:pt idx="1">
                  <c:v>12.62</c:v>
                </c:pt>
                <c:pt idx="2">
                  <c:v>15.26</c:v>
                </c:pt>
                <c:pt idx="3">
                  <c:v>15.84</c:v>
                </c:pt>
                <c:pt idx="4">
                  <c:v>14.84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345-4110-9092-29CC7C6FA1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552686320"/>
        <c:axId val="-552691760"/>
      </c:lineChart>
      <c:catAx>
        <c:axId val="-552686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1760"/>
        <c:crosses val="autoZero"/>
        <c:auto val="1"/>
        <c:lblAlgn val="ctr"/>
        <c:lblOffset val="100"/>
        <c:noMultiLvlLbl val="0"/>
      </c:catAx>
      <c:valAx>
        <c:axId val="-5526917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/>
                  <a:t>Blood glucose </a:t>
                </a:r>
                <a:r>
                  <a:rPr lang="en-US"/>
                  <a:t>(mmol/L)</a:t>
                </a:r>
              </a:p>
            </c:rich>
          </c:tx>
          <c:layout>
            <c:manualLayout>
              <c:xMode val="edge"/>
              <c:yMode val="edge"/>
              <c:x val="3.0808919944222985E-2"/>
              <c:y val="0.174581584010594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_);[Red]\(#,##0\)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63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4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Exercise group</a:t>
            </a:r>
            <a:r>
              <a:rPr lang="zh-CN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4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29565461245558"/>
          <c:y val="0.15229863418839801"/>
          <c:w val="0.69018442811509995"/>
          <c:h val="0.69882889376773394"/>
        </c:manualLayout>
      </c:layout>
      <c:lineChart>
        <c:grouping val="standard"/>
        <c:varyColors val="0"/>
        <c:ser>
          <c:idx val="0"/>
          <c:order val="0"/>
          <c:tx>
            <c:strRef>
              <c:f>OGTT!$J$9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7875121679877604E-2"/>
                  <c:y val="-3.234003234003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5C-4048-BC72-A7174CDF541B}"/>
                </c:ext>
              </c:extLst>
            </c:dLbl>
            <c:dLbl>
              <c:idx val="1"/>
              <c:layout>
                <c:manualLayout>
                  <c:x val="-3.0663385826771701E-2"/>
                  <c:y val="4.614260475058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5C-4048-BC72-A7174CDF541B}"/>
                </c:ext>
              </c:extLst>
            </c:dLbl>
            <c:dLbl>
              <c:idx val="2"/>
              <c:layout>
                <c:manualLayout>
                  <c:x val="-3.3406386701662301E-2"/>
                  <c:y val="3.69024509055482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5C-4048-BC72-A7174CDF541B}"/>
                </c:ext>
              </c:extLst>
            </c:dLbl>
            <c:dLbl>
              <c:idx val="3"/>
              <c:layout>
                <c:manualLayout>
                  <c:x val="-4.7246500437445299E-2"/>
                  <c:y val="4.614551297431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5C-4048-BC72-A7174CDF541B}"/>
                </c:ext>
              </c:extLst>
            </c:dLbl>
            <c:dLbl>
              <c:idx val="4"/>
              <c:layout>
                <c:manualLayout>
                  <c:x val="-3.8927165354330703E-2"/>
                  <c:y val="5.0756138169709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5C-4048-BC72-A7174CDF541B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OGTT!$I$10:$I$14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OGTT!$J$10:$J$14</c:f>
              <c:numCache>
                <c:formatCode>0.0_ </c:formatCode>
                <c:ptCount val="5"/>
                <c:pt idx="0">
                  <c:v>11.66</c:v>
                </c:pt>
                <c:pt idx="1">
                  <c:v>35.99</c:v>
                </c:pt>
                <c:pt idx="2">
                  <c:v>53.51</c:v>
                </c:pt>
                <c:pt idx="3">
                  <c:v>67.63</c:v>
                </c:pt>
                <c:pt idx="4">
                  <c:v>66.290000000000006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5C-4048-BC72-A7174CDF541B}"/>
            </c:ext>
          </c:extLst>
        </c:ser>
        <c:ser>
          <c:idx val="1"/>
          <c:order val="1"/>
          <c:tx>
            <c:strRef>
              <c:f>OGTT!$K$9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437630371297505E-2"/>
                  <c:y val="2.31000231000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5C-4048-BC72-A7174CDF541B}"/>
                </c:ext>
              </c:extLst>
            </c:dLbl>
            <c:dLbl>
              <c:idx val="1"/>
              <c:layout>
                <c:manualLayout>
                  <c:x val="-8.3354111986001705E-2"/>
                  <c:y val="-2.7672112315600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5C-4048-BC72-A7174CDF541B}"/>
                </c:ext>
              </c:extLst>
            </c:dLbl>
            <c:dLbl>
              <c:idx val="2"/>
              <c:layout>
                <c:manualLayout>
                  <c:x val="-0.105562554680665"/>
                  <c:y val="-9.198348128921559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5C-4048-BC72-A7174CDF541B}"/>
                </c:ext>
              </c:extLst>
            </c:dLbl>
            <c:dLbl>
              <c:idx val="3"/>
              <c:layout>
                <c:manualLayout>
                  <c:x val="-0.105611111111111"/>
                  <c:y val="-1.3818425051439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5C-4048-BC72-A7174CDF541B}"/>
                </c:ext>
              </c:extLst>
            </c:dLbl>
            <c:dLbl>
              <c:idx val="4"/>
              <c:layout>
                <c:manualLayout>
                  <c:x val="-4.44897200349956E-2"/>
                  <c:y val="-3.2285645734726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85C-4048-BC72-A7174CDF541B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OGTT!$I$10:$I$14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OGTT!$K$10:$K$14</c:f>
              <c:numCache>
                <c:formatCode>0.0_ </c:formatCode>
                <c:ptCount val="5"/>
                <c:pt idx="0">
                  <c:v>12.14</c:v>
                </c:pt>
                <c:pt idx="1">
                  <c:v>40.47</c:v>
                </c:pt>
                <c:pt idx="2">
                  <c:v>67.75</c:v>
                </c:pt>
                <c:pt idx="3">
                  <c:v>79.13</c:v>
                </c:pt>
                <c:pt idx="4">
                  <c:v>74.75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85C-4048-BC72-A7174CDF5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97744"/>
        <c:axId val="-552697200"/>
      </c:lineChart>
      <c:catAx>
        <c:axId val="-55269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7200"/>
        <c:crosses val="autoZero"/>
        <c:auto val="1"/>
        <c:lblAlgn val="ctr"/>
        <c:lblOffset val="100"/>
        <c:noMultiLvlLbl val="0"/>
      </c:catAx>
      <c:valAx>
        <c:axId val="-5526972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200" b="1" i="0" baseline="0">
                    <a:effectLst/>
                  </a:rPr>
                  <a:t>Blood Insulin (μU/mL)</a:t>
                </a:r>
                <a:endParaRPr lang="zh-CN" altLang="zh-CN" sz="1200">
                  <a:effectLst/>
                </a:endParaRPr>
              </a:p>
            </c:rich>
          </c:tx>
          <c:layout>
            <c:manualLayout>
              <c:xMode val="edge"/>
              <c:yMode val="edge"/>
              <c:x val="9.2185576135203461E-3"/>
              <c:y val="0.218058696541339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9774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4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Control group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4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111598946625828"/>
          <c:y val="0.15229863418839801"/>
          <c:w val="0.69296684325143831"/>
          <c:h val="0.64762826434405185"/>
        </c:manualLayout>
      </c:layout>
      <c:lineChart>
        <c:grouping val="standard"/>
        <c:varyColors val="0"/>
        <c:ser>
          <c:idx val="0"/>
          <c:order val="0"/>
          <c:tx>
            <c:strRef>
              <c:f>OGTT!$N$9</c:f>
              <c:strCache>
                <c:ptCount val="1"/>
                <c:pt idx="0">
                  <c:v>Before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6528871391075897E-3"/>
                  <c:y val="-4.658293145882719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2E-4400-BC94-9DA1EA8B822E}"/>
                </c:ext>
              </c:extLst>
            </c:dLbl>
            <c:dLbl>
              <c:idx val="1"/>
              <c:layout>
                <c:manualLayout>
                  <c:x val="-8.4411636045494294E-3"/>
                  <c:y val="3.2244049078640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2E-4400-BC94-9DA1EA8B822E}"/>
                </c:ext>
              </c:extLst>
            </c:dLbl>
            <c:dLbl>
              <c:idx val="2"/>
              <c:layout>
                <c:manualLayout>
                  <c:x val="-3.3406386701662301E-2"/>
                  <c:y val="5.06857750047678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02E-4400-BC94-9DA1EA8B822E}"/>
                </c:ext>
              </c:extLst>
            </c:dLbl>
            <c:dLbl>
              <c:idx val="3"/>
              <c:layout>
                <c:manualLayout>
                  <c:x val="-3.61353893263342E-2"/>
                  <c:y val="4.60914185034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2E-4400-BC94-9DA1EA8B822E}"/>
                </c:ext>
              </c:extLst>
            </c:dLbl>
            <c:dLbl>
              <c:idx val="4"/>
              <c:layout>
                <c:manualLayout>
                  <c:x val="-3.0593797802809099E-2"/>
                  <c:y val="-4.158004158004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02E-4400-BC94-9DA1EA8B822E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OGTT!$M$10:$M$14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OGTT!$N$10:$N$14</c:f>
              <c:numCache>
                <c:formatCode>0.0_ </c:formatCode>
                <c:ptCount val="5"/>
                <c:pt idx="0">
                  <c:v>14.66</c:v>
                </c:pt>
                <c:pt idx="1">
                  <c:v>46.5</c:v>
                </c:pt>
                <c:pt idx="2">
                  <c:v>61.7</c:v>
                </c:pt>
                <c:pt idx="3">
                  <c:v>74.86</c:v>
                </c:pt>
                <c:pt idx="4">
                  <c:v>79.37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2E-4400-BC94-9DA1EA8B822E}"/>
            </c:ext>
          </c:extLst>
        </c:ser>
        <c:ser>
          <c:idx val="1"/>
          <c:order val="1"/>
          <c:tx>
            <c:strRef>
              <c:f>OGTT!$O$9</c:f>
              <c:strCache>
                <c:ptCount val="1"/>
                <c:pt idx="0">
                  <c:v>After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5104330708661404E-2"/>
                  <c:y val="-3.68769128772397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02E-4400-BC94-9DA1EA8B822E}"/>
                </c:ext>
              </c:extLst>
            </c:dLbl>
            <c:dLbl>
              <c:idx val="1"/>
              <c:layout>
                <c:manualLayout>
                  <c:x val="-7.5020778652668499E-2"/>
                  <c:y val="-5.0692313979783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02E-4400-BC94-9DA1EA8B822E}"/>
                </c:ext>
              </c:extLst>
            </c:dLbl>
            <c:dLbl>
              <c:idx val="2"/>
              <c:layout>
                <c:manualLayout>
                  <c:x val="-6.3895888013998203E-2"/>
                  <c:y val="-5.0673060331126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02E-4400-BC94-9DA1EA8B822E}"/>
                </c:ext>
              </c:extLst>
            </c:dLbl>
            <c:dLbl>
              <c:idx val="3"/>
              <c:layout>
                <c:manualLayout>
                  <c:x val="-7.7833333333333296E-2"/>
                  <c:y val="-4.6072164854825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02E-4400-BC94-9DA1EA8B822E}"/>
                </c:ext>
              </c:extLst>
            </c:dLbl>
            <c:dLbl>
              <c:idx val="4"/>
              <c:layout>
                <c:manualLayout>
                  <c:x val="-3.61563064942289E-2"/>
                  <c:y val="4.620004620004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02E-4400-BC94-9DA1EA8B822E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OGTT!$M$10:$M$14</c:f>
              <c:strCache>
                <c:ptCount val="5"/>
                <c:pt idx="0">
                  <c:v>T0</c:v>
                </c:pt>
                <c:pt idx="1">
                  <c:v>T30</c:v>
                </c:pt>
                <c:pt idx="2">
                  <c:v>T60</c:v>
                </c:pt>
                <c:pt idx="3">
                  <c:v>T90</c:v>
                </c:pt>
                <c:pt idx="4">
                  <c:v>T120</c:v>
                </c:pt>
              </c:strCache>
            </c:strRef>
          </c:cat>
          <c:val>
            <c:numRef>
              <c:f>OGTT!$O$10:$O$14</c:f>
              <c:numCache>
                <c:formatCode>0.0_ </c:formatCode>
                <c:ptCount val="5"/>
                <c:pt idx="0">
                  <c:v>15.12</c:v>
                </c:pt>
                <c:pt idx="1">
                  <c:v>45.05</c:v>
                </c:pt>
                <c:pt idx="2">
                  <c:v>64.697000000000003</c:v>
                </c:pt>
                <c:pt idx="3">
                  <c:v>76.787999999999997</c:v>
                </c:pt>
                <c:pt idx="4">
                  <c:v>73.83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02E-4400-BC94-9DA1EA8B8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52689584"/>
        <c:axId val="-552685232"/>
      </c:lineChart>
      <c:catAx>
        <c:axId val="-5526895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5232"/>
        <c:crosses val="autoZero"/>
        <c:auto val="1"/>
        <c:lblAlgn val="ctr"/>
        <c:lblOffset val="100"/>
        <c:noMultiLvlLbl val="0"/>
      </c:catAx>
      <c:valAx>
        <c:axId val="-552685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200" b="1" i="0" baseline="0">
                    <a:effectLst/>
                  </a:rPr>
                  <a:t>Blood Insulin (μU/mL)</a:t>
                </a:r>
                <a:endParaRPr lang="zh-CN" altLang="zh-CN" sz="1200">
                  <a:effectLst/>
                </a:endParaRPr>
              </a:p>
            </c:rich>
          </c:tx>
          <c:layout>
            <c:manualLayout>
              <c:xMode val="edge"/>
              <c:yMode val="edge"/>
              <c:x val="1.1131851423413478E-2"/>
              <c:y val="0.213555184093608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2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55268958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0.20629</cdr:x>
      <cdr:y>0.4922</cdr:y>
    </cdr:from>
    <cdr:to>
      <cdr:x>0.24582</cdr:x>
      <cdr:y>0.56477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789510" y="1343640"/>
          <a:ext cx="151287" cy="1981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/>
            <a:t>*</a:t>
          </a:r>
        </a:p>
      </cdr:txBody>
    </cdr:sp>
  </cdr:relSizeAnchor>
  <cdr:relSizeAnchor xmlns:cdr="http://schemas.openxmlformats.org/drawingml/2006/chartDrawing">
    <cdr:from>
      <cdr:x>0.51364</cdr:x>
      <cdr:y>0.19322</cdr:y>
    </cdr:from>
    <cdr:to>
      <cdr:x>0.55317</cdr:x>
      <cdr:y>0.26578</cdr:y>
    </cdr:to>
    <cdr:sp macro="" textlink="">
      <cdr:nvSpPr>
        <cdr:cNvPr id="3" name="矩形 2"/>
        <cdr:cNvSpPr/>
      </cdr:nvSpPr>
      <cdr:spPr>
        <a:xfrm xmlns:a="http://schemas.openxmlformats.org/drawingml/2006/main">
          <a:off x="1965780" y="527467"/>
          <a:ext cx="151287" cy="198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/>
            <a:t>*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0.64242</cdr:x>
      <cdr:y>0.32398</cdr:y>
    </cdr:from>
    <cdr:to>
      <cdr:x>0.682</cdr:x>
      <cdr:y>0.39655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932244" y="882578"/>
          <a:ext cx="180659" cy="1976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/>
            <a:t>*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0.20206</cdr:x>
      <cdr:y>0.50417</cdr:y>
    </cdr:from>
    <cdr:to>
      <cdr:x>0.24169</cdr:x>
      <cdr:y>0.57694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775628" y="1393272"/>
          <a:ext cx="152123" cy="201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/>
            <a:t>*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0.51795</cdr:x>
      <cdr:y>0.44279</cdr:y>
    </cdr:from>
    <cdr:to>
      <cdr:x>0.55753</cdr:x>
      <cdr:y>0.5155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364142" y="1207080"/>
          <a:ext cx="180658" cy="198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/>
            <a:t>*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520" cy="498119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262" y="0"/>
            <a:ext cx="2945520" cy="498119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36" y="4777804"/>
            <a:ext cx="5437883" cy="3909113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29788"/>
            <a:ext cx="2945520" cy="498118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262" y="9429788"/>
            <a:ext cx="2945520" cy="498118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59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2020/12/31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28076" y="153506"/>
            <a:ext cx="8881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Blood glucose and insulin during oral glucose tolerance test according to treatment group before and after the intervention in 55 T2DM patients</a:t>
            </a:r>
            <a:r>
              <a:rPr lang="en-US" altLang="zh-CN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zh-CN" alt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图表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298227"/>
              </p:ext>
            </p:extLst>
          </p:nvPr>
        </p:nvGraphicFramePr>
        <p:xfrm>
          <a:off x="128077" y="3702853"/>
          <a:ext cx="4104005" cy="272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75943"/>
              </p:ext>
            </p:extLst>
          </p:nvPr>
        </p:nvGraphicFramePr>
        <p:xfrm>
          <a:off x="4445086" y="3708568"/>
          <a:ext cx="4564380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图表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148479"/>
              </p:ext>
            </p:extLst>
          </p:nvPr>
        </p:nvGraphicFramePr>
        <p:xfrm>
          <a:off x="75371" y="978101"/>
          <a:ext cx="4156711" cy="276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图表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0488287"/>
              </p:ext>
            </p:extLst>
          </p:nvPr>
        </p:nvGraphicFramePr>
        <p:xfrm>
          <a:off x="4445086" y="1026148"/>
          <a:ext cx="4564380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1593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238923"/>
              </p:ext>
            </p:extLst>
          </p:nvPr>
        </p:nvGraphicFramePr>
        <p:xfrm>
          <a:off x="187960" y="592772"/>
          <a:ext cx="4085272" cy="2722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005"/>
              </p:ext>
            </p:extLst>
          </p:nvPr>
        </p:nvGraphicFramePr>
        <p:xfrm>
          <a:off x="187960" y="3451066"/>
          <a:ext cx="4202588" cy="293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424252"/>
              </p:ext>
            </p:extLst>
          </p:nvPr>
        </p:nvGraphicFramePr>
        <p:xfrm>
          <a:off x="4390548" y="588962"/>
          <a:ext cx="4564380" cy="272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138113"/>
              </p:ext>
            </p:extLst>
          </p:nvPr>
        </p:nvGraphicFramePr>
        <p:xfrm>
          <a:off x="4390548" y="3451066"/>
          <a:ext cx="4564380" cy="293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7504" y="6224989"/>
            <a:ext cx="918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values are expressed as means of blood glucose and insulin at 30min, 60min, 90min, and 120min during OGTT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VEG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n=15; VDG, n=13; EG, n=14; CG, n=13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P&lt;0.05 compared with the values at the same time points using paired-t test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71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198</Words>
  <Application>Microsoft Office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ＭＳ Ｐゴシック</vt:lpstr>
      <vt:lpstr>宋体</vt:lpstr>
      <vt:lpstr>Arial</vt:lpstr>
      <vt:lpstr>Calibri</vt:lpstr>
      <vt:lpstr>Times New Roman</vt:lpstr>
      <vt:lpstr>Office テーマ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EMIIL</dc:creator>
  <cp:lastModifiedBy>Rizwan Khan</cp:lastModifiedBy>
  <cp:revision>58</cp:revision>
  <cp:lastPrinted>2020-10-03T03:06:46Z</cp:lastPrinted>
  <dcterms:created xsi:type="dcterms:W3CDTF">2015-08-01T11:30:00Z</dcterms:created>
  <dcterms:modified xsi:type="dcterms:W3CDTF">2020-12-31T08:28:54Z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