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1" r:id="rId3"/>
    <p:sldId id="259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61"/>
    <p:restoredTop sz="96405"/>
  </p:normalViewPr>
  <p:slideViewPr>
    <p:cSldViewPr snapToGrid="0" snapToObjects="1">
      <p:cViewPr varScale="1">
        <p:scale>
          <a:sx n="140" d="100"/>
          <a:sy n="140" d="100"/>
        </p:scale>
        <p:origin x="224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8AF32-F905-9145-951F-C3D832B2BD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DB0565-CF1A-C14D-929B-F150A6BD4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826ED-B6EF-AA4D-8512-45BF083F3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EED6-639C-8245-A22A-BA28CE84940D}" type="datetimeFigureOut">
              <a:rPr lang="en-US" smtClean="0"/>
              <a:t>12/27/20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2F8B4-59C3-E346-B8CD-FFBCBE07A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17A9B-68C4-BB4D-BF7C-49104A4CE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0C3DD-BDC9-E24A-A388-29A26D2C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57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EDC83-8A49-5F4B-96C3-DD3DB0D7A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365D8-B746-6C4C-B2FC-7CAAEB3F6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E5D4B-D357-CC4C-B9B9-C958DFD72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EED6-639C-8245-A22A-BA28CE84940D}" type="datetimeFigureOut">
              <a:rPr lang="en-US" smtClean="0"/>
              <a:t>12/27/20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96BFC-9C63-C64D-96EA-E1FCBF487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07CB8-E512-9549-A501-39F78AACD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0C3DD-BDC9-E24A-A388-29A26D2C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62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CF3B6-E44A-3B4D-8A6D-1FD4A41D5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CF41E0-D4E2-2941-9854-2876BC6BF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B1D8B-3715-ED4C-A770-3D5233B14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EED6-639C-8245-A22A-BA28CE84940D}" type="datetimeFigureOut">
              <a:rPr lang="en-US" smtClean="0"/>
              <a:t>12/27/20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53CDD-AACC-664D-9175-D6BBBA41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90AAB-00AB-FC49-95A1-7C1C7BB9B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0C3DD-BDC9-E24A-A388-29A26D2C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50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DEFF2-E014-F74B-8215-A70E555D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8427C-C7BF-2E48-B5B3-F75151B76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51E990-F6B0-0948-917F-C016E1CB8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695C6-1458-2348-A04E-77B1909F4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EED6-639C-8245-A22A-BA28CE84940D}" type="datetimeFigureOut">
              <a:rPr lang="en-US" smtClean="0"/>
              <a:t>12/27/20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253921-050D-7C47-8E5E-005CEC3B5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D6A06-A270-5C40-9715-07BBF735A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0C3DD-BDC9-E24A-A388-29A26D2C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419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E6F12-216A-C547-90F6-BDC1FDAA0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8E34CD-FCDC-F044-8F6E-FE168DD44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7CE96B-3F14-8A42-B069-4CDD67FF8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D2B98B-B160-7D42-86F5-FCDD855203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8718AB-9C25-2043-A98F-AF9AF65268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EC2AC1-3538-C841-A4A9-3A0C48D6E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EED6-639C-8245-A22A-BA28CE84940D}" type="datetimeFigureOut">
              <a:rPr lang="en-US" smtClean="0"/>
              <a:t>12/27/20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91F76C-EE24-AF4B-B63E-636B9AF15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589790-256A-3649-8B9B-CE397919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0C3DD-BDC9-E24A-A388-29A26D2C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11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E77BD-2B72-6944-BC0E-1ABEFAF41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5FAEBE-BC77-3345-B1B2-CECE73130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EED6-639C-8245-A22A-BA28CE84940D}" type="datetimeFigureOut">
              <a:rPr lang="en-US" smtClean="0"/>
              <a:t>12/27/20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DEC6F0-3F89-C646-99F0-BA251F0F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7366B2-0F79-7744-94FB-4B36A6099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0C3DD-BDC9-E24A-A388-29A26D2C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03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5CE41D-1F97-4946-8A90-449E6AB2F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EED6-639C-8245-A22A-BA28CE84940D}" type="datetimeFigureOut">
              <a:rPr lang="en-US" smtClean="0"/>
              <a:t>12/27/20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303939-E3B2-5842-B3DB-969945A33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3B384-ED0A-5841-963B-1AA1F9C3C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0C3DD-BDC9-E24A-A388-29A26D2C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78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02F70-C12B-2947-880D-9B276C97F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DA7FB-0CC4-B444-A9DC-B960BAEA7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A5342-E611-1945-AC5A-728C388A7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2518F-AA65-374D-9EA1-62D99E22E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EED6-639C-8245-A22A-BA28CE84940D}" type="datetimeFigureOut">
              <a:rPr lang="en-US" smtClean="0"/>
              <a:t>12/27/20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085FDD-EC55-714A-A969-1ABD2256B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F0361D-EC4C-4F49-AE84-8257FE4FE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0C3DD-BDC9-E24A-A388-29A26D2C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09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87F5F-9A6A-FB40-82BB-D1C38A7DC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A65166-B219-F946-AA6D-E2A324BC3D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8E860-DF3E-014E-ACD6-E883F28695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979D6-E219-0E47-80FD-B64E708F6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EED6-639C-8245-A22A-BA28CE84940D}" type="datetimeFigureOut">
              <a:rPr lang="en-US" smtClean="0"/>
              <a:t>12/27/20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43FDA7-0AEC-E046-B86F-D769F6B7B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2BB07-24EA-7A47-BA3A-09DECF0FB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0C3DD-BDC9-E24A-A388-29A26D2C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0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E5AE3-5B9D-CA48-90F0-EB001C01B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6718DB-48E1-2348-B2D4-B3D3C4B4D7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87BDF2-16E6-2D47-A074-08C7BAED8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EED6-639C-8245-A22A-BA28CE84940D}" type="datetimeFigureOut">
              <a:rPr lang="en-US" smtClean="0"/>
              <a:t>12/27/20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7A21D-7290-E749-9C01-9DD4A8510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5ABC3-0F35-3C4D-88DB-D4E65F934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0C3DD-BDC9-E24A-A388-29A26D2C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93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A00DA7-A5B3-A34D-A6CD-355411382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AAFE6C-F28F-C149-B530-CE9CDC5BE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D084F-A59A-834E-821D-356F8FFED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EED6-639C-8245-A22A-BA28CE84940D}" type="datetimeFigureOut">
              <a:rPr lang="en-US" smtClean="0"/>
              <a:t>12/27/20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CF4C1-0184-E149-9706-8B3AC2FDF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A7E1B-F1B7-4B42-961F-4F3EA32B3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0C3DD-BDC9-E24A-A388-29A26D2C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913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DC7EB2-B0B7-3844-A4AB-664F5960E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98908-71C3-3342-A040-95D0B25FA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7BE04-ADFD-614C-9DF1-ED695A280A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4EED6-639C-8245-A22A-BA28CE84940D}" type="datetimeFigureOut">
              <a:rPr lang="en-US" smtClean="0"/>
              <a:t>12/27/20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8E615-1702-9944-A2D8-54A35822EF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14E17-4940-814F-8DC4-1C5A1CEED2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0C3DD-BDC9-E24A-A388-29A26D2C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3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1544BB-63E2-8B4E-8B97-DD694C876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954" y="234950"/>
            <a:ext cx="5257800" cy="63881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099F97-8AD3-2B4E-86D9-E74E30035792}"/>
              </a:ext>
            </a:extLst>
          </p:cNvPr>
          <p:cNvSpPr txBox="1"/>
          <p:nvPr/>
        </p:nvSpPr>
        <p:spPr>
          <a:xfrm>
            <a:off x="7673788" y="1057836"/>
            <a:ext cx="4087906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300" b="1" dirty="0"/>
              <a:t>Supplementary Figure 1. Sub-sampled global phylogeny of SARS-CoV-2 whole genome sequences highlighting those with specific mutations in Spike: </a:t>
            </a:r>
            <a:r>
              <a:rPr lang="en-GB" sz="1300" dirty="0"/>
              <a:t>𝚫69/70, N439K, Y453F and N501Y. Tree tips are coloured by country (see key). Grey bars showing presence or absence of deletion and amino acid variants N439K, Y453F, and N501Y. Lineages from </a:t>
            </a:r>
            <a:r>
              <a:rPr lang="en-GB" sz="1300" dirty="0" err="1"/>
              <a:t>Rambaut</a:t>
            </a:r>
            <a:r>
              <a:rPr lang="en-GB" sz="1300" dirty="0"/>
              <a:t> et al. 2020 are shown.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52381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88CBB7-8694-D445-8FE0-BD0298A099B2}"/>
              </a:ext>
            </a:extLst>
          </p:cNvPr>
          <p:cNvSpPr/>
          <p:nvPr/>
        </p:nvSpPr>
        <p:spPr>
          <a:xfrm>
            <a:off x="7441659" y="1331302"/>
            <a:ext cx="4234571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300" b="1" dirty="0"/>
              <a:t>Supplementary Figure 2. Circularised maximum likelihood phylogeny of global sequences carrying Spike mutant 439K. </a:t>
            </a:r>
            <a:r>
              <a:rPr lang="en-GB" sz="1300" dirty="0"/>
              <a:t>All sequences in the GISAID database containing S:439K (3820 sequences, 26th November 2020) were realigned to Wuhan-Hu-1 using MAFFT. Viruses carrying the Spike double deletion 𝚫H69/V70 (red) emerged and expanded from viruses with S:439K (black).</a:t>
            </a:r>
            <a:endParaRPr lang="en-GB" sz="1300" b="1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ABF9D1D-95A1-D447-BBC6-4D88532754F2}"/>
              </a:ext>
            </a:extLst>
          </p:cNvPr>
          <p:cNvGrpSpPr/>
          <p:nvPr/>
        </p:nvGrpSpPr>
        <p:grpSpPr>
          <a:xfrm>
            <a:off x="174660" y="-120206"/>
            <a:ext cx="6596009" cy="6978206"/>
            <a:chOff x="174660" y="-120206"/>
            <a:chExt cx="6596009" cy="697820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CA948CA-D63E-6E48-B60B-1B0C0093F9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2216"/>
            <a:stretch/>
          </p:blipFill>
          <p:spPr>
            <a:xfrm>
              <a:off x="174660" y="-120206"/>
              <a:ext cx="6596009" cy="697820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1AB5B7F-5C8B-5B45-84E6-D633ADD0761C}"/>
                </a:ext>
              </a:extLst>
            </p:cNvPr>
            <p:cNvSpPr txBox="1"/>
            <p:nvPr/>
          </p:nvSpPr>
          <p:spPr>
            <a:xfrm>
              <a:off x="1784319" y="3290500"/>
              <a:ext cx="13594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𝚫H69/V70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35481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529499-36EA-AD4A-868E-72BD8EAC62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190359"/>
            <a:ext cx="7623426" cy="658312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6A45B15-7609-8840-B29B-0D5AA3A0774F}"/>
              </a:ext>
            </a:extLst>
          </p:cNvPr>
          <p:cNvSpPr/>
          <p:nvPr/>
        </p:nvSpPr>
        <p:spPr>
          <a:xfrm>
            <a:off x="7972745" y="748108"/>
            <a:ext cx="3751515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300" b="1" dirty="0"/>
              <a:t>Supplementary Figure 3. Maximum likelihood phylogeny phylogeny of mink-origin SARS-CoV-2 sequences. </a:t>
            </a:r>
            <a:r>
              <a:rPr lang="en-GB" sz="1300" dirty="0"/>
              <a:t>All 753 sequences in the GISAID database (accessed 14</a:t>
            </a:r>
            <a:r>
              <a:rPr lang="en-GB" sz="1300" baseline="30000" dirty="0"/>
              <a:t>th</a:t>
            </a:r>
            <a:r>
              <a:rPr lang="en-GB" sz="1300" dirty="0"/>
              <a:t> December 2020) were downloaded and realigned to Wuhan-Hu-1 using MAFFT. Two distinct lineages carrying the mink-associated Spike Y453F mutations can be seen in Danish (red) sequences, with a separate lineage isolated only in Netherlands (green). After acquiring the Y453F mutation, Danish mink also appeared to acquire the Spike deletion 𝚫H69/V70 (purple).</a:t>
            </a:r>
            <a:endParaRPr lang="en-GB" sz="1300" b="1" dirty="0"/>
          </a:p>
        </p:txBody>
      </p:sp>
    </p:spTree>
    <p:extLst>
      <p:ext uri="{BB962C8B-B14F-4D97-AF65-F5344CB8AC3E}">
        <p14:creationId xmlns:p14="http://schemas.microsoft.com/office/powerpoint/2010/main" val="900721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B58C01-DB62-0643-B6C2-B77D3B36C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2" r="862"/>
          <a:stretch/>
        </p:blipFill>
        <p:spPr>
          <a:xfrm>
            <a:off x="155644" y="644802"/>
            <a:ext cx="5652501" cy="553733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48C9A2-1425-A240-818B-9F437C5475B0}"/>
              </a:ext>
            </a:extLst>
          </p:cNvPr>
          <p:cNvSpPr/>
          <p:nvPr/>
        </p:nvSpPr>
        <p:spPr>
          <a:xfrm>
            <a:off x="6096000" y="965452"/>
            <a:ext cx="6096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GB" sz="1300" b="1" dirty="0"/>
              <a:t>Supplementary </a:t>
            </a:r>
            <a:r>
              <a:rPr lang="en-GB" sz="1300" b="1" dirty="0">
                <a:cs typeface="Calibri"/>
              </a:rPr>
              <a:t>Figure 4. A. </a:t>
            </a:r>
            <a:r>
              <a:rPr lang="en-GB" sz="1300" b="1" dirty="0">
                <a:latin typeface="Calibri" panose="020F0502020204030204" pitchFamily="34" charset="0"/>
                <a:cs typeface="Calibri" panose="020F0502020204030204" pitchFamily="34" charset="0"/>
              </a:rPr>
              <a:t>Divergence of global lineages bearing Spike 501Y mutation: 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A global maximum likelihood phylogeny of all SARS-CoV-2 sequences bearing the 501Y mutations were downloaded from the GISAID database (2000 sequences, accessed 16</a:t>
            </a:r>
            <a:r>
              <a:rPr lang="en-GB" sz="13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300" dirty="0">
                <a:latin typeface="Calibri" panose="020F0502020204030204" pitchFamily="34" charset="0"/>
                <a:cs typeface="Calibri" panose="020F0502020204030204" pitchFamily="34" charset="0"/>
              </a:rPr>
              <a:t> December 2020). All duplicate sequences were removed to create a representative sub-sample of sequences. Distinct sub-lineages of the Spike 501Y variants are currently circulating in the UK (predominantly England, red), with significant expansion also occurring in South Africa (pink). UK variant VOC 202012/01 is shown in red.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11700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320</Words>
  <Application>Microsoft Macintosh PowerPoint</Application>
  <PresentationFormat>Widescreen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David Robertson</cp:lastModifiedBy>
  <cp:revision>15</cp:revision>
  <dcterms:created xsi:type="dcterms:W3CDTF">2020-12-23T21:49:07Z</dcterms:created>
  <dcterms:modified xsi:type="dcterms:W3CDTF">2020-12-27T23:51:33Z</dcterms:modified>
</cp:coreProperties>
</file>