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1" r:id="rId2"/>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3"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90" d="100"/>
          <a:sy n="90" d="100"/>
        </p:scale>
        <p:origin x="1172" y="44"/>
      </p:cViewPr>
      <p:guideLst>
        <p:guide orient="horz" pos="3143"/>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7.8078248031496059E-2"/>
          <c:y val="0.14842607174103237"/>
          <c:w val="0.6404372539370079"/>
          <c:h val="0.7590367454068242"/>
        </c:manualLayout>
      </c:layout>
      <c:scatterChart>
        <c:scatterStyle val="lineMarker"/>
        <c:varyColors val="0"/>
        <c:ser>
          <c:idx val="0"/>
          <c:order val="0"/>
          <c:tx>
            <c:strRef>
              <c:f>'ROC (I vs E)'!$A$34</c:f>
              <c:strCache>
                <c:ptCount val="1"/>
                <c:pt idx="0">
                  <c:v>knowledge score</c:v>
                </c:pt>
              </c:strCache>
            </c:strRef>
          </c:tx>
          <c:spPr>
            <a:ln>
              <a:solidFill>
                <a:srgbClr val="000080"/>
              </a:solidFill>
              <a:prstDash val="solid"/>
            </a:ln>
          </c:spPr>
          <c:marker>
            <c:spPr>
              <a:solidFill>
                <a:srgbClr val="000080"/>
              </a:solidFill>
              <a:ln>
                <a:solidFill>
                  <a:srgbClr val="000080"/>
                </a:solidFill>
                <a:prstDash val="solid"/>
              </a:ln>
            </c:spPr>
          </c:marker>
          <c:xVal>
            <c:numRef>
              <c:f>'ROC (I vs E)'!$B$36:$B$51</c:f>
              <c:numCache>
                <c:formatCode>0.0000</c:formatCode>
                <c:ptCount val="16"/>
                <c:pt idx="0">
                  <c:v>1</c:v>
                </c:pt>
                <c:pt idx="1">
                  <c:v>0.94736842105263153</c:v>
                </c:pt>
                <c:pt idx="2">
                  <c:v>0.89473684210526316</c:v>
                </c:pt>
                <c:pt idx="3">
                  <c:v>0.84210526315789469</c:v>
                </c:pt>
                <c:pt idx="4">
                  <c:v>0.73684210526315785</c:v>
                </c:pt>
                <c:pt idx="5">
                  <c:v>0.68421052631578949</c:v>
                </c:pt>
                <c:pt idx="6">
                  <c:v>0.63157894736842102</c:v>
                </c:pt>
                <c:pt idx="7">
                  <c:v>0.57894736842105265</c:v>
                </c:pt>
                <c:pt idx="8">
                  <c:v>0.42105263157894735</c:v>
                </c:pt>
                <c:pt idx="9">
                  <c:v>0.36842105263157893</c:v>
                </c:pt>
                <c:pt idx="10">
                  <c:v>0.31578947368421051</c:v>
                </c:pt>
                <c:pt idx="11">
                  <c:v>0.21052631578947367</c:v>
                </c:pt>
                <c:pt idx="12">
                  <c:v>0.15789473684210525</c:v>
                </c:pt>
                <c:pt idx="13">
                  <c:v>0.10526315789473684</c:v>
                </c:pt>
                <c:pt idx="14">
                  <c:v>5.2631578947368418E-2</c:v>
                </c:pt>
                <c:pt idx="15">
                  <c:v>0</c:v>
                </c:pt>
              </c:numCache>
            </c:numRef>
          </c:xVal>
          <c:yVal>
            <c:numRef>
              <c:f>'ROC (I vs E)'!$C$36:$C$51</c:f>
              <c:numCache>
                <c:formatCode>0.0000</c:formatCode>
                <c:ptCount val="16"/>
                <c:pt idx="0">
                  <c:v>1</c:v>
                </c:pt>
                <c:pt idx="1">
                  <c:v>1</c:v>
                </c:pt>
                <c:pt idx="2">
                  <c:v>1</c:v>
                </c:pt>
                <c:pt idx="3">
                  <c:v>1</c:v>
                </c:pt>
                <c:pt idx="4">
                  <c:v>1</c:v>
                </c:pt>
                <c:pt idx="5">
                  <c:v>1</c:v>
                </c:pt>
                <c:pt idx="6">
                  <c:v>1</c:v>
                </c:pt>
                <c:pt idx="7">
                  <c:v>1</c:v>
                </c:pt>
                <c:pt idx="8">
                  <c:v>1</c:v>
                </c:pt>
                <c:pt idx="9">
                  <c:v>1</c:v>
                </c:pt>
                <c:pt idx="10">
                  <c:v>0.91666666666666663</c:v>
                </c:pt>
                <c:pt idx="11">
                  <c:v>0.91666666666666663</c:v>
                </c:pt>
                <c:pt idx="12">
                  <c:v>0.83333333333333337</c:v>
                </c:pt>
                <c:pt idx="13">
                  <c:v>0.58333333333333337</c:v>
                </c:pt>
                <c:pt idx="14">
                  <c:v>0.33333333333333331</c:v>
                </c:pt>
                <c:pt idx="15">
                  <c:v>0</c:v>
                </c:pt>
              </c:numCache>
            </c:numRef>
          </c:yVal>
          <c:smooth val="0"/>
          <c:extLst>
            <c:ext xmlns:c16="http://schemas.microsoft.com/office/drawing/2014/chart" uri="{C3380CC4-5D6E-409C-BE32-E72D297353CC}">
              <c16:uniqueId val="{00000000-3824-4FE3-8535-B30BD0A626A9}"/>
            </c:ext>
          </c:extLst>
        </c:ser>
        <c:dLbls>
          <c:showLegendKey val="0"/>
          <c:showVal val="0"/>
          <c:showCatName val="0"/>
          <c:showSerName val="0"/>
          <c:showPercent val="0"/>
          <c:showBubbleSize val="0"/>
        </c:dLbls>
        <c:axId val="658078592"/>
        <c:axId val="658080888"/>
      </c:scatterChart>
      <c:valAx>
        <c:axId val="658078592"/>
        <c:scaling>
          <c:orientation val="minMax"/>
          <c:max val="1"/>
          <c:min val="0"/>
        </c:scaling>
        <c:delete val="0"/>
        <c:axPos val="b"/>
        <c:numFmt formatCode="General" sourceLinked="0"/>
        <c:majorTickMark val="out"/>
        <c:minorTickMark val="none"/>
        <c:tickLblPos val="nextTo"/>
        <c:txPr>
          <a:bodyPr/>
          <a:lstStyle/>
          <a:p>
            <a:pPr>
              <a:defRPr sz="1200" baseline="0">
                <a:latin typeface="Arial" panose="020B0604020202020204" pitchFamily="34" charset="0"/>
              </a:defRPr>
            </a:pPr>
            <a:endParaRPr lang="ja-JP"/>
          </a:p>
        </c:txPr>
        <c:crossAx val="658080888"/>
        <c:crosses val="autoZero"/>
        <c:crossBetween val="midCat"/>
        <c:majorUnit val="0.2"/>
      </c:valAx>
      <c:valAx>
        <c:axId val="658080888"/>
        <c:scaling>
          <c:orientation val="minMax"/>
          <c:max val="1"/>
          <c:min val="0"/>
        </c:scaling>
        <c:delete val="0"/>
        <c:axPos val="l"/>
        <c:numFmt formatCode="General" sourceLinked="0"/>
        <c:majorTickMark val="out"/>
        <c:minorTickMark val="none"/>
        <c:tickLblPos val="nextTo"/>
        <c:txPr>
          <a:bodyPr/>
          <a:lstStyle/>
          <a:p>
            <a:pPr>
              <a:defRPr sz="1200" baseline="0">
                <a:latin typeface="Arial" panose="020B0604020202020204" pitchFamily="34" charset="0"/>
              </a:defRPr>
            </a:pPr>
            <a:endParaRPr lang="ja-JP"/>
          </a:p>
        </c:txPr>
        <c:crossAx val="658078592"/>
        <c:crosses val="autoZero"/>
        <c:crossBetween val="midCat"/>
        <c:majorUnit val="0.2"/>
      </c:valAx>
      <c:spPr>
        <a:noFill/>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txPr>
    <a:bodyPr/>
    <a:lstStyle/>
    <a:p>
      <a:pPr>
        <a:defRPr sz="9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7.8078248031496059E-2"/>
          <c:y val="0.14842607174103237"/>
          <c:w val="0.6404372539370079"/>
          <c:h val="0.7590367454068242"/>
        </c:manualLayout>
      </c:layout>
      <c:scatterChart>
        <c:scatterStyle val="lineMarker"/>
        <c:varyColors val="0"/>
        <c:ser>
          <c:idx val="0"/>
          <c:order val="0"/>
          <c:tx>
            <c:strRef>
              <c:f>'ROC (S vs I)'!$A$34</c:f>
              <c:strCache>
                <c:ptCount val="1"/>
                <c:pt idx="0">
                  <c:v>knowledge score</c:v>
                </c:pt>
              </c:strCache>
            </c:strRef>
          </c:tx>
          <c:spPr>
            <a:ln>
              <a:solidFill>
                <a:srgbClr val="000080"/>
              </a:solidFill>
              <a:prstDash val="solid"/>
            </a:ln>
          </c:spPr>
          <c:marker>
            <c:spPr>
              <a:solidFill>
                <a:srgbClr val="000080"/>
              </a:solidFill>
              <a:ln>
                <a:solidFill>
                  <a:srgbClr val="000080"/>
                </a:solidFill>
                <a:prstDash val="solid"/>
              </a:ln>
            </c:spPr>
          </c:marker>
          <c:xVal>
            <c:numRef>
              <c:f>'ROC (S vs I)'!$B$36:$B$74</c:f>
              <c:numCache>
                <c:formatCode>0.0000</c:formatCode>
                <c:ptCount val="39"/>
                <c:pt idx="0">
                  <c:v>1</c:v>
                </c:pt>
                <c:pt idx="1">
                  <c:v>0.94915254237288138</c:v>
                </c:pt>
                <c:pt idx="2">
                  <c:v>0.9152542372881356</c:v>
                </c:pt>
                <c:pt idx="3">
                  <c:v>0.86440677966101698</c:v>
                </c:pt>
                <c:pt idx="4">
                  <c:v>0.84745762711864403</c:v>
                </c:pt>
                <c:pt idx="5">
                  <c:v>0.81355932203389836</c:v>
                </c:pt>
                <c:pt idx="6">
                  <c:v>0.79661016949152541</c:v>
                </c:pt>
                <c:pt idx="7">
                  <c:v>0.74576271186440679</c:v>
                </c:pt>
                <c:pt idx="8">
                  <c:v>0.71186440677966101</c:v>
                </c:pt>
                <c:pt idx="9">
                  <c:v>0.66101694915254239</c:v>
                </c:pt>
                <c:pt idx="10">
                  <c:v>0.64406779661016944</c:v>
                </c:pt>
                <c:pt idx="11">
                  <c:v>0.59322033898305082</c:v>
                </c:pt>
                <c:pt idx="12">
                  <c:v>0.5423728813559322</c:v>
                </c:pt>
                <c:pt idx="13">
                  <c:v>0.49152542372881358</c:v>
                </c:pt>
                <c:pt idx="14">
                  <c:v>0.4576271186440678</c:v>
                </c:pt>
                <c:pt idx="15">
                  <c:v>0.38983050847457629</c:v>
                </c:pt>
                <c:pt idx="16">
                  <c:v>0.3728813559322034</c:v>
                </c:pt>
                <c:pt idx="17">
                  <c:v>0.32203389830508472</c:v>
                </c:pt>
                <c:pt idx="18">
                  <c:v>0.2711864406779661</c:v>
                </c:pt>
                <c:pt idx="19">
                  <c:v>0.25423728813559321</c:v>
                </c:pt>
                <c:pt idx="20">
                  <c:v>0.23728813559322035</c:v>
                </c:pt>
                <c:pt idx="21">
                  <c:v>0.20338983050847459</c:v>
                </c:pt>
                <c:pt idx="22">
                  <c:v>0.16949152542372881</c:v>
                </c:pt>
                <c:pt idx="23">
                  <c:v>0.15254237288135594</c:v>
                </c:pt>
                <c:pt idx="24">
                  <c:v>0.13559322033898305</c:v>
                </c:pt>
                <c:pt idx="25">
                  <c:v>0.13559322033898305</c:v>
                </c:pt>
                <c:pt idx="26">
                  <c:v>0.11864406779661017</c:v>
                </c:pt>
                <c:pt idx="27">
                  <c:v>0.10169491525423729</c:v>
                </c:pt>
                <c:pt idx="28">
                  <c:v>8.4745762711864403E-2</c:v>
                </c:pt>
                <c:pt idx="29">
                  <c:v>6.7796610169491525E-2</c:v>
                </c:pt>
                <c:pt idx="30">
                  <c:v>6.7796610169491525E-2</c:v>
                </c:pt>
                <c:pt idx="31">
                  <c:v>5.0847457627118647E-2</c:v>
                </c:pt>
                <c:pt idx="32">
                  <c:v>3.3898305084745763E-2</c:v>
                </c:pt>
                <c:pt idx="33">
                  <c:v>3.3898305084745763E-2</c:v>
                </c:pt>
                <c:pt idx="34">
                  <c:v>0</c:v>
                </c:pt>
                <c:pt idx="35">
                  <c:v>0</c:v>
                </c:pt>
                <c:pt idx="36">
                  <c:v>0</c:v>
                </c:pt>
                <c:pt idx="37">
                  <c:v>0</c:v>
                </c:pt>
                <c:pt idx="38">
                  <c:v>0</c:v>
                </c:pt>
              </c:numCache>
            </c:numRef>
          </c:xVal>
          <c:yVal>
            <c:numRef>
              <c:f>'ROC (S vs I)'!$C$36:$C$74</c:f>
              <c:numCache>
                <c:formatCode>0.0000</c:formatCode>
                <c:ptCount val="3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0.94736842105263153</c:v>
                </c:pt>
                <c:pt idx="17">
                  <c:v>0.94736842105263153</c:v>
                </c:pt>
                <c:pt idx="18">
                  <c:v>0.94736842105263153</c:v>
                </c:pt>
                <c:pt idx="19">
                  <c:v>0.94736842105263153</c:v>
                </c:pt>
                <c:pt idx="20">
                  <c:v>0.94736842105263153</c:v>
                </c:pt>
                <c:pt idx="21">
                  <c:v>0.94736842105263153</c:v>
                </c:pt>
                <c:pt idx="22">
                  <c:v>0.89473684210526316</c:v>
                </c:pt>
                <c:pt idx="23">
                  <c:v>0.89473684210526316</c:v>
                </c:pt>
                <c:pt idx="24">
                  <c:v>0.84210526315789469</c:v>
                </c:pt>
                <c:pt idx="25">
                  <c:v>0.73684210526315785</c:v>
                </c:pt>
                <c:pt idx="26">
                  <c:v>0.68421052631578949</c:v>
                </c:pt>
                <c:pt idx="27">
                  <c:v>0.63157894736842102</c:v>
                </c:pt>
                <c:pt idx="28">
                  <c:v>0.57894736842105265</c:v>
                </c:pt>
                <c:pt idx="29">
                  <c:v>0.57894736842105265</c:v>
                </c:pt>
                <c:pt idx="30">
                  <c:v>0.42105263157894735</c:v>
                </c:pt>
                <c:pt idx="31">
                  <c:v>0.36842105263157893</c:v>
                </c:pt>
                <c:pt idx="32">
                  <c:v>0.36842105263157893</c:v>
                </c:pt>
                <c:pt idx="33">
                  <c:v>0.31578947368421051</c:v>
                </c:pt>
                <c:pt idx="34">
                  <c:v>0.21052631578947367</c:v>
                </c:pt>
                <c:pt idx="35">
                  <c:v>0.15789473684210525</c:v>
                </c:pt>
                <c:pt idx="36">
                  <c:v>0.10526315789473684</c:v>
                </c:pt>
                <c:pt idx="37">
                  <c:v>5.2631578947368418E-2</c:v>
                </c:pt>
                <c:pt idx="38">
                  <c:v>0</c:v>
                </c:pt>
              </c:numCache>
            </c:numRef>
          </c:yVal>
          <c:smooth val="0"/>
          <c:extLst>
            <c:ext xmlns:c16="http://schemas.microsoft.com/office/drawing/2014/chart" uri="{C3380CC4-5D6E-409C-BE32-E72D297353CC}">
              <c16:uniqueId val="{00000000-D71B-46AD-9784-D5CFE99C3D28}"/>
            </c:ext>
          </c:extLst>
        </c:ser>
        <c:dLbls>
          <c:showLegendKey val="0"/>
          <c:showVal val="0"/>
          <c:showCatName val="0"/>
          <c:showSerName val="0"/>
          <c:showPercent val="0"/>
          <c:showBubbleSize val="0"/>
        </c:dLbls>
        <c:axId val="720934176"/>
        <c:axId val="720934832"/>
      </c:scatterChart>
      <c:valAx>
        <c:axId val="720934176"/>
        <c:scaling>
          <c:orientation val="minMax"/>
          <c:max val="1"/>
          <c:min val="0"/>
        </c:scaling>
        <c:delete val="0"/>
        <c:axPos val="b"/>
        <c:numFmt formatCode="General" sourceLinked="0"/>
        <c:majorTickMark val="out"/>
        <c:minorTickMark val="none"/>
        <c:tickLblPos val="nextTo"/>
        <c:txPr>
          <a:bodyPr/>
          <a:lstStyle/>
          <a:p>
            <a:pPr>
              <a:defRPr sz="1200" baseline="0">
                <a:latin typeface="Arial" panose="020B0604020202020204" pitchFamily="34" charset="0"/>
              </a:defRPr>
            </a:pPr>
            <a:endParaRPr lang="ja-JP"/>
          </a:p>
        </c:txPr>
        <c:crossAx val="720934832"/>
        <c:crosses val="autoZero"/>
        <c:crossBetween val="midCat"/>
        <c:majorUnit val="0.2"/>
      </c:valAx>
      <c:valAx>
        <c:axId val="720934832"/>
        <c:scaling>
          <c:orientation val="minMax"/>
          <c:max val="1"/>
          <c:min val="0"/>
        </c:scaling>
        <c:delete val="0"/>
        <c:axPos val="l"/>
        <c:numFmt formatCode="General" sourceLinked="0"/>
        <c:majorTickMark val="out"/>
        <c:minorTickMark val="none"/>
        <c:tickLblPos val="nextTo"/>
        <c:txPr>
          <a:bodyPr/>
          <a:lstStyle/>
          <a:p>
            <a:pPr>
              <a:defRPr sz="1200" baseline="0">
                <a:latin typeface="Arial" panose="020B0604020202020204" pitchFamily="34" charset="0"/>
              </a:defRPr>
            </a:pPr>
            <a:endParaRPr lang="ja-JP"/>
          </a:p>
        </c:txPr>
        <c:crossAx val="720934176"/>
        <c:crosses val="autoZero"/>
        <c:crossBetween val="midCat"/>
        <c:majorUnit val="0.2"/>
      </c:valAx>
      <c:spPr>
        <a:noFill/>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txPr>
    <a:bodyPr/>
    <a:lstStyle/>
    <a:p>
      <a:pPr>
        <a:defRPr sz="9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pivotSource>
    <c:name>[ROC Definitive Knowlwdge test score.xlsx]ヒストグラム!ピボットテーブル3</c:name>
    <c:fmtId val="4"/>
  </c:pivotSource>
  <c:chart>
    <c:autoTitleDeleted val="0"/>
    <c:pivotFmts>
      <c:pivotFmt>
        <c:idx val="0"/>
        <c:spPr>
          <a:solidFill>
            <a:srgbClr val="FF0000">
              <a:alpha val="70000"/>
            </a:srgbClr>
          </a:solidFill>
          <a:ln w="635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rgbClr val="0070C0">
              <a:alpha val="70000"/>
            </a:srgbClr>
          </a:solidFill>
          <a:ln w="635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rgbClr val="92D050">
              <a:alpha val="70000"/>
            </a:srgbClr>
          </a:solidFill>
          <a:ln w="635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rgbClr val="92D050">
              <a:alpha val="70000"/>
            </a:srgbClr>
          </a:solidFill>
          <a:ln w="635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rgbClr val="0070C0">
              <a:alpha val="70000"/>
            </a:srgbClr>
          </a:solidFill>
          <a:ln w="635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rgbClr val="FF0000">
              <a:alpha val="70000"/>
            </a:srgbClr>
          </a:solidFill>
          <a:ln w="635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rgbClr val="92D050">
              <a:alpha val="70000"/>
            </a:srgbClr>
          </a:solidFill>
          <a:ln w="635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rgbClr val="0070C0">
              <a:alpha val="70000"/>
            </a:srgbClr>
          </a:solidFill>
          <a:ln w="635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rgbClr val="FF0000">
              <a:alpha val="70000"/>
            </a:srgbClr>
          </a:solidFill>
          <a:ln w="635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ヒストグラム!$G$1:$G$2</c:f>
              <c:strCache>
                <c:ptCount val="1"/>
                <c:pt idx="0">
                  <c:v>Student</c:v>
                </c:pt>
              </c:strCache>
            </c:strRef>
          </c:tx>
          <c:spPr>
            <a:solidFill>
              <a:srgbClr val="92D050">
                <a:alpha val="70000"/>
              </a:srgbClr>
            </a:solidFill>
            <a:ln w="9525">
              <a:solidFill>
                <a:schemeClr val="tx1"/>
              </a:solidFill>
            </a:ln>
            <a:effectLst/>
          </c:spPr>
          <c:invertIfNegative val="0"/>
          <c:cat>
            <c:strRef>
              <c:f>ヒストグラム!$F$3:$F$17</c:f>
              <c:strCache>
                <c:ptCount val="14"/>
                <c:pt idx="0">
                  <c:v>&lt;2</c:v>
                </c:pt>
                <c:pt idx="1">
                  <c:v>2-4</c:v>
                </c:pt>
                <c:pt idx="2">
                  <c:v>5-7</c:v>
                </c:pt>
                <c:pt idx="3">
                  <c:v>8-10</c:v>
                </c:pt>
                <c:pt idx="4">
                  <c:v>11-13</c:v>
                </c:pt>
                <c:pt idx="5">
                  <c:v>14-16</c:v>
                </c:pt>
                <c:pt idx="6">
                  <c:v>17-19</c:v>
                </c:pt>
                <c:pt idx="7">
                  <c:v>20-22</c:v>
                </c:pt>
                <c:pt idx="8">
                  <c:v>23-25</c:v>
                </c:pt>
                <c:pt idx="9">
                  <c:v>26-28</c:v>
                </c:pt>
                <c:pt idx="10">
                  <c:v>29-31</c:v>
                </c:pt>
                <c:pt idx="11">
                  <c:v>32-34</c:v>
                </c:pt>
                <c:pt idx="12">
                  <c:v>35-37</c:v>
                </c:pt>
                <c:pt idx="13">
                  <c:v>38-40</c:v>
                </c:pt>
              </c:strCache>
            </c:strRef>
          </c:cat>
          <c:val>
            <c:numRef>
              <c:f>ヒストグラム!$G$3:$G$17</c:f>
              <c:numCache>
                <c:formatCode>General</c:formatCode>
                <c:ptCount val="14"/>
                <c:pt idx="0">
                  <c:v>3</c:v>
                </c:pt>
                <c:pt idx="1">
                  <c:v>5</c:v>
                </c:pt>
                <c:pt idx="2">
                  <c:v>4</c:v>
                </c:pt>
                <c:pt idx="3">
                  <c:v>8</c:v>
                </c:pt>
                <c:pt idx="4">
                  <c:v>4</c:v>
                </c:pt>
                <c:pt idx="5">
                  <c:v>8</c:v>
                </c:pt>
                <c:pt idx="6">
                  <c:v>8</c:v>
                </c:pt>
                <c:pt idx="7">
                  <c:v>5</c:v>
                </c:pt>
                <c:pt idx="8">
                  <c:v>5</c:v>
                </c:pt>
                <c:pt idx="9">
                  <c:v>2</c:v>
                </c:pt>
                <c:pt idx="10">
                  <c:v>3</c:v>
                </c:pt>
                <c:pt idx="11">
                  <c:v>2</c:v>
                </c:pt>
                <c:pt idx="12">
                  <c:v>2</c:v>
                </c:pt>
              </c:numCache>
            </c:numRef>
          </c:val>
          <c:extLst>
            <c:ext xmlns:c16="http://schemas.microsoft.com/office/drawing/2014/chart" uri="{C3380CC4-5D6E-409C-BE32-E72D297353CC}">
              <c16:uniqueId val="{00000000-9A2F-4D39-B9DD-D5CF251E0F37}"/>
            </c:ext>
          </c:extLst>
        </c:ser>
        <c:ser>
          <c:idx val="1"/>
          <c:order val="1"/>
          <c:tx>
            <c:strRef>
              <c:f>ヒストグラム!$H$1:$H$2</c:f>
              <c:strCache>
                <c:ptCount val="1"/>
                <c:pt idx="0">
                  <c:v>Intern</c:v>
                </c:pt>
              </c:strCache>
            </c:strRef>
          </c:tx>
          <c:spPr>
            <a:solidFill>
              <a:srgbClr val="0070C0">
                <a:alpha val="70000"/>
              </a:srgbClr>
            </a:solidFill>
            <a:ln w="9525">
              <a:solidFill>
                <a:schemeClr val="tx1"/>
              </a:solidFill>
            </a:ln>
            <a:effectLst/>
          </c:spPr>
          <c:invertIfNegative val="0"/>
          <c:cat>
            <c:strRef>
              <c:f>ヒストグラム!$F$3:$F$17</c:f>
              <c:strCache>
                <c:ptCount val="14"/>
                <c:pt idx="0">
                  <c:v>&lt;2</c:v>
                </c:pt>
                <c:pt idx="1">
                  <c:v>2-4</c:v>
                </c:pt>
                <c:pt idx="2">
                  <c:v>5-7</c:v>
                </c:pt>
                <c:pt idx="3">
                  <c:v>8-10</c:v>
                </c:pt>
                <c:pt idx="4">
                  <c:v>11-13</c:v>
                </c:pt>
                <c:pt idx="5">
                  <c:v>14-16</c:v>
                </c:pt>
                <c:pt idx="6">
                  <c:v>17-19</c:v>
                </c:pt>
                <c:pt idx="7">
                  <c:v>20-22</c:v>
                </c:pt>
                <c:pt idx="8">
                  <c:v>23-25</c:v>
                </c:pt>
                <c:pt idx="9">
                  <c:v>26-28</c:v>
                </c:pt>
                <c:pt idx="10">
                  <c:v>29-31</c:v>
                </c:pt>
                <c:pt idx="11">
                  <c:v>32-34</c:v>
                </c:pt>
                <c:pt idx="12">
                  <c:v>35-37</c:v>
                </c:pt>
                <c:pt idx="13">
                  <c:v>38-40</c:v>
                </c:pt>
              </c:strCache>
            </c:strRef>
          </c:cat>
          <c:val>
            <c:numRef>
              <c:f>ヒストグラム!$H$3:$H$17</c:f>
              <c:numCache>
                <c:formatCode>General</c:formatCode>
                <c:ptCount val="14"/>
                <c:pt idx="6">
                  <c:v>1</c:v>
                </c:pt>
                <c:pt idx="8">
                  <c:v>1</c:v>
                </c:pt>
                <c:pt idx="9">
                  <c:v>4</c:v>
                </c:pt>
                <c:pt idx="10">
                  <c:v>2</c:v>
                </c:pt>
                <c:pt idx="11">
                  <c:v>4</c:v>
                </c:pt>
                <c:pt idx="12">
                  <c:v>4</c:v>
                </c:pt>
                <c:pt idx="13">
                  <c:v>3</c:v>
                </c:pt>
              </c:numCache>
            </c:numRef>
          </c:val>
          <c:extLst>
            <c:ext xmlns:c16="http://schemas.microsoft.com/office/drawing/2014/chart" uri="{C3380CC4-5D6E-409C-BE32-E72D297353CC}">
              <c16:uniqueId val="{00000001-9A2F-4D39-B9DD-D5CF251E0F37}"/>
            </c:ext>
          </c:extLst>
        </c:ser>
        <c:ser>
          <c:idx val="2"/>
          <c:order val="2"/>
          <c:tx>
            <c:strRef>
              <c:f>ヒストグラム!$I$1:$I$2</c:f>
              <c:strCache>
                <c:ptCount val="1"/>
                <c:pt idx="0">
                  <c:v>Expert</c:v>
                </c:pt>
              </c:strCache>
            </c:strRef>
          </c:tx>
          <c:spPr>
            <a:solidFill>
              <a:srgbClr val="FF0000">
                <a:alpha val="70000"/>
              </a:srgbClr>
            </a:solidFill>
            <a:ln w="9525">
              <a:solidFill>
                <a:schemeClr val="tx1"/>
              </a:solidFill>
            </a:ln>
            <a:effectLst/>
          </c:spPr>
          <c:invertIfNegative val="0"/>
          <c:cat>
            <c:strRef>
              <c:f>ヒストグラム!$F$3:$F$17</c:f>
              <c:strCache>
                <c:ptCount val="14"/>
                <c:pt idx="0">
                  <c:v>&lt;2</c:v>
                </c:pt>
                <c:pt idx="1">
                  <c:v>2-4</c:v>
                </c:pt>
                <c:pt idx="2">
                  <c:v>5-7</c:v>
                </c:pt>
                <c:pt idx="3">
                  <c:v>8-10</c:v>
                </c:pt>
                <c:pt idx="4">
                  <c:v>11-13</c:v>
                </c:pt>
                <c:pt idx="5">
                  <c:v>14-16</c:v>
                </c:pt>
                <c:pt idx="6">
                  <c:v>17-19</c:v>
                </c:pt>
                <c:pt idx="7">
                  <c:v>20-22</c:v>
                </c:pt>
                <c:pt idx="8">
                  <c:v>23-25</c:v>
                </c:pt>
                <c:pt idx="9">
                  <c:v>26-28</c:v>
                </c:pt>
                <c:pt idx="10">
                  <c:v>29-31</c:v>
                </c:pt>
                <c:pt idx="11">
                  <c:v>32-34</c:v>
                </c:pt>
                <c:pt idx="12">
                  <c:v>35-37</c:v>
                </c:pt>
                <c:pt idx="13">
                  <c:v>38-40</c:v>
                </c:pt>
              </c:strCache>
            </c:strRef>
          </c:cat>
          <c:val>
            <c:numRef>
              <c:f>ヒストグラム!$I$3:$I$17</c:f>
              <c:numCache>
                <c:formatCode>General</c:formatCode>
                <c:ptCount val="14"/>
                <c:pt idx="12">
                  <c:v>2</c:v>
                </c:pt>
                <c:pt idx="13">
                  <c:v>10</c:v>
                </c:pt>
              </c:numCache>
            </c:numRef>
          </c:val>
          <c:extLst>
            <c:ext xmlns:c16="http://schemas.microsoft.com/office/drawing/2014/chart" uri="{C3380CC4-5D6E-409C-BE32-E72D297353CC}">
              <c16:uniqueId val="{00000002-9A2F-4D39-B9DD-D5CF251E0F37}"/>
            </c:ext>
          </c:extLst>
        </c:ser>
        <c:dLbls>
          <c:showLegendKey val="0"/>
          <c:showVal val="0"/>
          <c:showCatName val="0"/>
          <c:showSerName val="0"/>
          <c:showPercent val="0"/>
          <c:showBubbleSize val="0"/>
        </c:dLbls>
        <c:gapWidth val="285"/>
        <c:overlap val="35"/>
        <c:axId val="666689008"/>
        <c:axId val="666692616"/>
      </c:barChart>
      <c:catAx>
        <c:axId val="666689008"/>
        <c:scaling>
          <c:orientation val="minMax"/>
        </c:scaling>
        <c:delete val="0"/>
        <c:axPos val="b"/>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mn-cs"/>
              </a:defRPr>
            </a:pPr>
            <a:endParaRPr lang="ja-JP"/>
          </a:p>
        </c:txPr>
        <c:crossAx val="666692616"/>
        <c:crosses val="autoZero"/>
        <c:auto val="1"/>
        <c:lblAlgn val="ctr"/>
        <c:lblOffset val="100"/>
        <c:noMultiLvlLbl val="0"/>
      </c:catAx>
      <c:valAx>
        <c:axId val="666692616"/>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mn-cs"/>
              </a:defRPr>
            </a:pPr>
            <a:endParaRPr lang="ja-JP"/>
          </a:p>
        </c:txPr>
        <c:crossAx val="666689008"/>
        <c:crosses val="autoZero"/>
        <c:crossBetween val="between"/>
        <c:majorUnit val="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7B67D1-8E31-4BEB-8A3D-7C85168C60D8}" type="datetimeFigureOut">
              <a:rPr kumimoji="1" lang="ja-JP" altLang="en-US" smtClean="0"/>
              <a:t>2022/2/15</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442A4B-C970-43F5-946A-365E1E7F4CF3}" type="slidenum">
              <a:rPr kumimoji="1" lang="ja-JP" altLang="en-US" smtClean="0"/>
              <a:t>‹#›</a:t>
            </a:fld>
            <a:endParaRPr kumimoji="1" lang="ja-JP" altLang="en-US"/>
          </a:p>
        </p:txBody>
      </p:sp>
    </p:spTree>
    <p:extLst>
      <p:ext uri="{BB962C8B-B14F-4D97-AF65-F5344CB8AC3E}">
        <p14:creationId xmlns:p14="http://schemas.microsoft.com/office/powerpoint/2010/main" val="142279021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6442A4B-C970-43F5-946A-365E1E7F4CF3}" type="slidenum">
              <a:rPr kumimoji="1" lang="ja-JP" altLang="en-US" smtClean="0"/>
              <a:t>1</a:t>
            </a:fld>
            <a:endParaRPr kumimoji="1" lang="ja-JP" altLang="en-US"/>
          </a:p>
        </p:txBody>
      </p:sp>
    </p:spTree>
    <p:extLst>
      <p:ext uri="{BB962C8B-B14F-4D97-AF65-F5344CB8AC3E}">
        <p14:creationId xmlns:p14="http://schemas.microsoft.com/office/powerpoint/2010/main" val="2402337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F3B618-21F0-4F4D-B030-43E88D940DAC}"/>
              </a:ext>
            </a:extLst>
          </p:cNvPr>
          <p:cNvSpPr>
            <a:spLocks noGrp="1"/>
          </p:cNvSpPr>
          <p:nvPr>
            <p:ph type="ctrTitle"/>
          </p:nvPr>
        </p:nvSpPr>
        <p:spPr>
          <a:xfrm>
            <a:off x="857250" y="1621191"/>
            <a:ext cx="5143500" cy="3448756"/>
          </a:xfrm>
        </p:spPr>
        <p:txBody>
          <a:bodyPr anchor="b"/>
          <a:lstStyle>
            <a:lvl1pPr algn="ctr">
              <a:defRPr sz="8666"/>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BBB7ED9-358D-4A9C-A012-4C2A986931D1}"/>
              </a:ext>
            </a:extLst>
          </p:cNvPr>
          <p:cNvSpPr>
            <a:spLocks noGrp="1"/>
          </p:cNvSpPr>
          <p:nvPr>
            <p:ph type="subTitle" idx="1"/>
          </p:nvPr>
        </p:nvSpPr>
        <p:spPr>
          <a:xfrm>
            <a:off x="857250" y="5202944"/>
            <a:ext cx="5143500" cy="2391656"/>
          </a:xfrm>
        </p:spPr>
        <p:txBody>
          <a:bodyPr/>
          <a:lstStyle>
            <a:lvl1pPr marL="0" indent="0" algn="ctr">
              <a:buNone/>
              <a:defRPr sz="3467"/>
            </a:lvl1pPr>
            <a:lvl2pPr marL="660380" indent="0" algn="ctr">
              <a:buNone/>
              <a:defRPr sz="2889"/>
            </a:lvl2pPr>
            <a:lvl3pPr marL="1320759" indent="0" algn="ctr">
              <a:buNone/>
              <a:defRPr sz="2600"/>
            </a:lvl3pPr>
            <a:lvl4pPr marL="1981139" indent="0" algn="ctr">
              <a:buNone/>
              <a:defRPr sz="2311"/>
            </a:lvl4pPr>
            <a:lvl5pPr marL="2641519" indent="0" algn="ctr">
              <a:buNone/>
              <a:defRPr sz="2311"/>
            </a:lvl5pPr>
            <a:lvl6pPr marL="3301898" indent="0" algn="ctr">
              <a:buNone/>
              <a:defRPr sz="2311"/>
            </a:lvl6pPr>
            <a:lvl7pPr marL="3962278" indent="0" algn="ctr">
              <a:buNone/>
              <a:defRPr sz="2311"/>
            </a:lvl7pPr>
            <a:lvl8pPr marL="4622658" indent="0" algn="ctr">
              <a:buNone/>
              <a:defRPr sz="2311"/>
            </a:lvl8pPr>
            <a:lvl9pPr marL="5283037" indent="0" algn="ctr">
              <a:buNone/>
              <a:defRPr sz="2311"/>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98E7DFB-01AA-4B02-A4E6-979F3700A6FD}"/>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5" name="フッター プレースホルダー 4">
            <a:extLst>
              <a:ext uri="{FF2B5EF4-FFF2-40B4-BE49-F238E27FC236}">
                <a16:creationId xmlns:a16="http://schemas.microsoft.com/office/drawing/2014/main" id="{B494DEEC-9C54-4ACF-85D1-FD6835CC1A1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6B72DAE-5566-4DC5-B326-8E370164AFA7}"/>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512436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5DE25B-A579-42B3-B878-1F33650D5DC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9254DF3-2E20-4FF5-A214-B833232FA502}"/>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CEE2933-066B-42D3-9686-26AADB3C4B8C}"/>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5" name="フッター プレースホルダー 4">
            <a:extLst>
              <a:ext uri="{FF2B5EF4-FFF2-40B4-BE49-F238E27FC236}">
                <a16:creationId xmlns:a16="http://schemas.microsoft.com/office/drawing/2014/main" id="{1B4E0803-D8EF-460C-923E-2D5E87194DD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5343550-220D-41E5-97D9-3D858393962C}"/>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763169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B33271-AD03-4D1C-AFE4-3B85BF796822}"/>
              </a:ext>
            </a:extLst>
          </p:cNvPr>
          <p:cNvSpPr>
            <a:spLocks noGrp="1"/>
          </p:cNvSpPr>
          <p:nvPr>
            <p:ph type="title"/>
          </p:nvPr>
        </p:nvSpPr>
        <p:spPr>
          <a:xfrm>
            <a:off x="467916" y="2469622"/>
            <a:ext cx="5915025" cy="4120620"/>
          </a:xfrm>
        </p:spPr>
        <p:txBody>
          <a:bodyPr anchor="b"/>
          <a:lstStyle>
            <a:lvl1pPr>
              <a:defRPr sz="8666"/>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DCB4E35-56E1-4FAA-B5A9-44382D5AA42E}"/>
              </a:ext>
            </a:extLst>
          </p:cNvPr>
          <p:cNvSpPr>
            <a:spLocks noGrp="1"/>
          </p:cNvSpPr>
          <p:nvPr>
            <p:ph type="body" idx="1"/>
          </p:nvPr>
        </p:nvSpPr>
        <p:spPr>
          <a:xfrm>
            <a:off x="467916" y="6629225"/>
            <a:ext cx="5915025" cy="2166937"/>
          </a:xfrm>
        </p:spPr>
        <p:txBody>
          <a:bodyPr/>
          <a:lstStyle>
            <a:lvl1pPr marL="0" indent="0">
              <a:buNone/>
              <a:defRPr sz="3467">
                <a:solidFill>
                  <a:schemeClr val="tx1">
                    <a:tint val="75000"/>
                  </a:schemeClr>
                </a:solidFill>
              </a:defRPr>
            </a:lvl1pPr>
            <a:lvl2pPr marL="660380" indent="0">
              <a:buNone/>
              <a:defRPr sz="2889">
                <a:solidFill>
                  <a:schemeClr val="tx1">
                    <a:tint val="75000"/>
                  </a:schemeClr>
                </a:solidFill>
              </a:defRPr>
            </a:lvl2pPr>
            <a:lvl3pPr marL="1320759" indent="0">
              <a:buNone/>
              <a:defRPr sz="2600">
                <a:solidFill>
                  <a:schemeClr val="tx1">
                    <a:tint val="75000"/>
                  </a:schemeClr>
                </a:solidFill>
              </a:defRPr>
            </a:lvl3pPr>
            <a:lvl4pPr marL="1981139" indent="0">
              <a:buNone/>
              <a:defRPr sz="2311">
                <a:solidFill>
                  <a:schemeClr val="tx1">
                    <a:tint val="75000"/>
                  </a:schemeClr>
                </a:solidFill>
              </a:defRPr>
            </a:lvl4pPr>
            <a:lvl5pPr marL="2641519" indent="0">
              <a:buNone/>
              <a:defRPr sz="2311">
                <a:solidFill>
                  <a:schemeClr val="tx1">
                    <a:tint val="75000"/>
                  </a:schemeClr>
                </a:solidFill>
              </a:defRPr>
            </a:lvl5pPr>
            <a:lvl6pPr marL="3301898" indent="0">
              <a:buNone/>
              <a:defRPr sz="2311">
                <a:solidFill>
                  <a:schemeClr val="tx1">
                    <a:tint val="75000"/>
                  </a:schemeClr>
                </a:solidFill>
              </a:defRPr>
            </a:lvl6pPr>
            <a:lvl7pPr marL="3962278" indent="0">
              <a:buNone/>
              <a:defRPr sz="2311">
                <a:solidFill>
                  <a:schemeClr val="tx1">
                    <a:tint val="75000"/>
                  </a:schemeClr>
                </a:solidFill>
              </a:defRPr>
            </a:lvl7pPr>
            <a:lvl8pPr marL="4622658" indent="0">
              <a:buNone/>
              <a:defRPr sz="2311">
                <a:solidFill>
                  <a:schemeClr val="tx1">
                    <a:tint val="75000"/>
                  </a:schemeClr>
                </a:solidFill>
              </a:defRPr>
            </a:lvl8pPr>
            <a:lvl9pPr marL="5283037" indent="0">
              <a:buNone/>
              <a:defRPr sz="2311">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0005C68-FC25-41A2-A3DF-28A8E7E090C2}"/>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5" name="フッター プレースホルダー 4">
            <a:extLst>
              <a:ext uri="{FF2B5EF4-FFF2-40B4-BE49-F238E27FC236}">
                <a16:creationId xmlns:a16="http://schemas.microsoft.com/office/drawing/2014/main" id="{1D36B924-6B88-4557-8DD2-1ED6BF6A949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9D5F0EA-27BA-44CB-A84A-6995AB346E31}"/>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1731904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815ED5-BADF-4AD3-BD79-23B668443E2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06E4AD6-B813-4677-8E34-44DEB21AA3CF}"/>
              </a:ext>
            </a:extLst>
          </p:cNvPr>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A3C2767-CA0E-4610-BF09-3FFC2BE6304E}"/>
              </a:ext>
            </a:extLst>
          </p:cNvPr>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E817399-F782-477F-A99A-E98EBAA52A34}"/>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6" name="フッター プレースホルダー 5">
            <a:extLst>
              <a:ext uri="{FF2B5EF4-FFF2-40B4-BE49-F238E27FC236}">
                <a16:creationId xmlns:a16="http://schemas.microsoft.com/office/drawing/2014/main" id="{AF8C113F-F468-4BD7-9195-F115E946D8C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598496A-F821-42FD-AE0B-BF5D0BC7BC68}"/>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403305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CD9720-2A43-41EA-8F0E-DF27120EA3A4}"/>
              </a:ext>
            </a:extLst>
          </p:cNvPr>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9380BF5-9D6A-42C5-BA96-F1853F09AA14}"/>
              </a:ext>
            </a:extLst>
          </p:cNvPr>
          <p:cNvSpPr>
            <a:spLocks noGrp="1"/>
          </p:cNvSpPr>
          <p:nvPr>
            <p:ph type="body" idx="1"/>
          </p:nvPr>
        </p:nvSpPr>
        <p:spPr>
          <a:xfrm>
            <a:off x="472381" y="2428347"/>
            <a:ext cx="2901255"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5BF0BF7-457A-463A-9E46-B9EDE3AFDBC0}"/>
              </a:ext>
            </a:extLst>
          </p:cNvPr>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AAEDB84-80B5-47AF-8E6C-D3C3FE0B67D8}"/>
              </a:ext>
            </a:extLst>
          </p:cNvPr>
          <p:cNvSpPr>
            <a:spLocks noGrp="1"/>
          </p:cNvSpPr>
          <p:nvPr>
            <p:ph type="body" sz="quarter" idx="3"/>
          </p:nvPr>
        </p:nvSpPr>
        <p:spPr>
          <a:xfrm>
            <a:off x="3471863" y="2428347"/>
            <a:ext cx="2915543"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60076C30-0415-4D08-ADEC-D9B7772D33F2}"/>
              </a:ext>
            </a:extLst>
          </p:cNvPr>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A044AF0-F9FF-4443-8CEE-3806C7457AD6}"/>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8" name="フッター プレースホルダー 7">
            <a:extLst>
              <a:ext uri="{FF2B5EF4-FFF2-40B4-BE49-F238E27FC236}">
                <a16:creationId xmlns:a16="http://schemas.microsoft.com/office/drawing/2014/main" id="{F9B5B258-1931-40E4-9288-69B1600E7E3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BA3D96C-FD23-4239-81BB-60388AD0CEBD}"/>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129284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31316C-2172-4617-B9C2-141580323FD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4F6E3C1-3AD9-44A2-A9DF-0DF239B20FDE}"/>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4" name="フッター プレースホルダー 3">
            <a:extLst>
              <a:ext uri="{FF2B5EF4-FFF2-40B4-BE49-F238E27FC236}">
                <a16:creationId xmlns:a16="http://schemas.microsoft.com/office/drawing/2014/main" id="{585481FA-1EFB-4013-B43C-EB765BC8017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52A9F01-874C-46A5-AD0D-0D87DE8C2307}"/>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50945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22332FA-F175-4452-9AF4-576DA6F3841A}"/>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3" name="フッター プレースホルダー 2">
            <a:extLst>
              <a:ext uri="{FF2B5EF4-FFF2-40B4-BE49-F238E27FC236}">
                <a16:creationId xmlns:a16="http://schemas.microsoft.com/office/drawing/2014/main" id="{D278841F-4C28-4248-8550-5A66A8250F6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4683DC4-9E42-4628-91DD-97A62940CD37}"/>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1207373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DB9A9E-D897-4A54-A88F-9E0110D6BB6D}"/>
              </a:ext>
            </a:extLst>
          </p:cNvPr>
          <p:cNvSpPr>
            <a:spLocks noGrp="1"/>
          </p:cNvSpPr>
          <p:nvPr>
            <p:ph type="title"/>
          </p:nvPr>
        </p:nvSpPr>
        <p:spPr>
          <a:xfrm>
            <a:off x="472381" y="660400"/>
            <a:ext cx="2211883" cy="2311400"/>
          </a:xfrm>
        </p:spPr>
        <p:txBody>
          <a:bodyPr anchor="b"/>
          <a:lstStyle>
            <a:lvl1pPr>
              <a:defRPr sz="4622"/>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9663247-828D-461E-A895-6F78AFF15A35}"/>
              </a:ext>
            </a:extLst>
          </p:cNvPr>
          <p:cNvSpPr>
            <a:spLocks noGrp="1"/>
          </p:cNvSpPr>
          <p:nvPr>
            <p:ph idx="1"/>
          </p:nvPr>
        </p:nvSpPr>
        <p:spPr>
          <a:xfrm>
            <a:off x="2915543" y="1426281"/>
            <a:ext cx="3471863"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50D716A-B937-4187-91F1-02BF5EDD2C79}"/>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1C73645-BD54-4609-94E3-58C6DB79320F}"/>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6" name="フッター プレースホルダー 5">
            <a:extLst>
              <a:ext uri="{FF2B5EF4-FFF2-40B4-BE49-F238E27FC236}">
                <a16:creationId xmlns:a16="http://schemas.microsoft.com/office/drawing/2014/main" id="{97989DA4-E75F-4100-B049-21A60F7CA5E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ED063E2-863A-4241-8383-64FB181E36DA}"/>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2102353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507CD0-033A-4A7E-B31A-955C67A8835A}"/>
              </a:ext>
            </a:extLst>
          </p:cNvPr>
          <p:cNvSpPr>
            <a:spLocks noGrp="1"/>
          </p:cNvSpPr>
          <p:nvPr>
            <p:ph type="title"/>
          </p:nvPr>
        </p:nvSpPr>
        <p:spPr>
          <a:xfrm>
            <a:off x="472381" y="660400"/>
            <a:ext cx="2211883" cy="2311400"/>
          </a:xfrm>
        </p:spPr>
        <p:txBody>
          <a:bodyPr anchor="b"/>
          <a:lstStyle>
            <a:lvl1pPr>
              <a:defRPr sz="4622"/>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F64A1C3-DC0A-4015-97E3-DE70206E23CD}"/>
              </a:ext>
            </a:extLst>
          </p:cNvPr>
          <p:cNvSpPr>
            <a:spLocks noGrp="1"/>
          </p:cNvSpPr>
          <p:nvPr>
            <p:ph type="pic" idx="1"/>
          </p:nvPr>
        </p:nvSpPr>
        <p:spPr>
          <a:xfrm>
            <a:off x="2915543" y="1426281"/>
            <a:ext cx="3471863" cy="7039681"/>
          </a:xfrm>
        </p:spPr>
        <p:txBody>
          <a:bodyPr/>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endParaRPr kumimoji="1" lang="ja-JP" altLang="en-US"/>
          </a:p>
        </p:txBody>
      </p:sp>
      <p:sp>
        <p:nvSpPr>
          <p:cNvPr id="4" name="テキスト プレースホルダー 3">
            <a:extLst>
              <a:ext uri="{FF2B5EF4-FFF2-40B4-BE49-F238E27FC236}">
                <a16:creationId xmlns:a16="http://schemas.microsoft.com/office/drawing/2014/main" id="{79EE4719-1F3D-4D18-A26C-8B7EA5ACD725}"/>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A659CDD-80C3-4089-8B99-A4EEC7BAEC0F}"/>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6" name="フッター プレースホルダー 5">
            <a:extLst>
              <a:ext uri="{FF2B5EF4-FFF2-40B4-BE49-F238E27FC236}">
                <a16:creationId xmlns:a16="http://schemas.microsoft.com/office/drawing/2014/main" id="{60907B46-0F4B-4366-A54A-266BE3CEFB7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6879667-986B-4524-8CB2-D56C084A4B99}"/>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3686659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BEA3C8-0A39-414F-83B2-21302385DB9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2FB0BB8-9911-4639-935C-B83FB1373AB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72D7C2E-6767-46C5-934C-40B8D942CFCE}"/>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5" name="フッター プレースホルダー 4">
            <a:extLst>
              <a:ext uri="{FF2B5EF4-FFF2-40B4-BE49-F238E27FC236}">
                <a16:creationId xmlns:a16="http://schemas.microsoft.com/office/drawing/2014/main" id="{DE2E679B-5D50-4E65-A42A-F498C723F66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255EA65-39BB-4A92-8E3E-BA38D287DAA5}"/>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376393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5FFEBA8-22B7-471A-99C6-3DC9D744F3B8}"/>
              </a:ext>
            </a:extLst>
          </p:cNvPr>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EDEC997-C0E6-4C29-84BC-F14265EDC8A5}"/>
              </a:ext>
            </a:extLst>
          </p:cNvPr>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FB84138-ED6C-4958-9CC7-8086625CAAE2}"/>
              </a:ext>
            </a:extLst>
          </p:cNvPr>
          <p:cNvSpPr>
            <a:spLocks noGrp="1"/>
          </p:cNvSpPr>
          <p:nvPr>
            <p:ph type="dt" sz="half" idx="10"/>
          </p:nvPr>
        </p:nvSpPr>
        <p:spPr/>
        <p:txBody>
          <a:bodyPr/>
          <a:lstStyle/>
          <a:p>
            <a:fld id="{A373EBBF-D547-4903-A04A-A1F242F5F2B7}" type="datetimeFigureOut">
              <a:rPr kumimoji="1" lang="ja-JP" altLang="en-US" smtClean="0"/>
              <a:t>2022/2/15</a:t>
            </a:fld>
            <a:endParaRPr kumimoji="1" lang="ja-JP" altLang="en-US"/>
          </a:p>
        </p:txBody>
      </p:sp>
      <p:sp>
        <p:nvSpPr>
          <p:cNvPr id="5" name="フッター プレースホルダー 4">
            <a:extLst>
              <a:ext uri="{FF2B5EF4-FFF2-40B4-BE49-F238E27FC236}">
                <a16:creationId xmlns:a16="http://schemas.microsoft.com/office/drawing/2014/main" id="{602C9780-1992-45A9-A5B1-EA77ACA5BF4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D6F55C0-5DAB-46D1-8835-4EF1DC6943A0}"/>
              </a:ext>
            </a:extLst>
          </p:cNvPr>
          <p:cNvSpPr>
            <a:spLocks noGrp="1"/>
          </p:cNvSpPr>
          <p:nvPr>
            <p:ph type="sldNum" sz="quarter" idx="12"/>
          </p:nvPr>
        </p:nvSpPr>
        <p:spPr/>
        <p:txBody>
          <a:body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4266732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13234D3-A3DF-4EE4-B4C5-8B8A14973B5B}"/>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960EA06-E314-47EB-A165-3F74EC05FB62}"/>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74D19C1-B632-4D48-9174-B65EAFAB0AAB}"/>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A373EBBF-D547-4903-A04A-A1F242F5F2B7}" type="datetimeFigureOut">
              <a:rPr kumimoji="1" lang="ja-JP" altLang="en-US" smtClean="0"/>
              <a:t>2022/2/15</a:t>
            </a:fld>
            <a:endParaRPr kumimoji="1" lang="ja-JP" altLang="en-US"/>
          </a:p>
        </p:txBody>
      </p:sp>
      <p:sp>
        <p:nvSpPr>
          <p:cNvPr id="5" name="フッター プレースホルダー 4">
            <a:extLst>
              <a:ext uri="{FF2B5EF4-FFF2-40B4-BE49-F238E27FC236}">
                <a16:creationId xmlns:a16="http://schemas.microsoft.com/office/drawing/2014/main" id="{5C9766D5-2F78-4F9A-82BB-D9C665D23C5B}"/>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05A08E5-2419-4761-A987-CC37825105D3}"/>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1CBDE398-CE4B-412D-9433-020A657FFA49}" type="slidenum">
              <a:rPr kumimoji="1" lang="ja-JP" altLang="en-US" smtClean="0"/>
              <a:t>‹#›</a:t>
            </a:fld>
            <a:endParaRPr kumimoji="1" lang="ja-JP" altLang="en-US"/>
          </a:p>
        </p:txBody>
      </p:sp>
    </p:spTree>
    <p:extLst>
      <p:ext uri="{BB962C8B-B14F-4D97-AF65-F5344CB8AC3E}">
        <p14:creationId xmlns:p14="http://schemas.microsoft.com/office/powerpoint/2010/main" val="273025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20759" rtl="0" eaLnBrk="1" latinLnBrk="0" hangingPunct="1">
        <a:lnSpc>
          <a:spcPct val="90000"/>
        </a:lnSpc>
        <a:spcBef>
          <a:spcPct val="0"/>
        </a:spcBef>
        <a:buNone/>
        <a:defRPr kumimoji="1" sz="6355" kern="1200">
          <a:solidFill>
            <a:schemeClr val="tx1"/>
          </a:solidFill>
          <a:latin typeface="+mj-lt"/>
          <a:ea typeface="+mj-ea"/>
          <a:cs typeface="+mj-cs"/>
        </a:defRPr>
      </a:lvl1pPr>
    </p:titleStyle>
    <p:bodyStyle>
      <a:lvl1pPr marL="330190" indent="-330190" algn="l" defTabSz="1320759" rtl="0" eaLnBrk="1" latinLnBrk="0" hangingPunct="1">
        <a:lnSpc>
          <a:spcPct val="90000"/>
        </a:lnSpc>
        <a:spcBef>
          <a:spcPts val="1444"/>
        </a:spcBef>
        <a:buFont typeface="Arial" panose="020B0604020202020204" pitchFamily="34" charset="0"/>
        <a:buChar char="•"/>
        <a:defRPr kumimoji="1" sz="4044" kern="1200">
          <a:solidFill>
            <a:schemeClr val="tx1"/>
          </a:solidFill>
          <a:latin typeface="+mn-lt"/>
          <a:ea typeface="+mn-ea"/>
          <a:cs typeface="+mn-cs"/>
        </a:defRPr>
      </a:lvl1pPr>
      <a:lvl2pPr marL="990570" indent="-330190" algn="l" defTabSz="1320759" rtl="0" eaLnBrk="1" latinLnBrk="0" hangingPunct="1">
        <a:lnSpc>
          <a:spcPct val="90000"/>
        </a:lnSpc>
        <a:spcBef>
          <a:spcPts val="722"/>
        </a:spcBef>
        <a:buFont typeface="Arial" panose="020B0604020202020204" pitchFamily="34" charset="0"/>
        <a:buChar char="•"/>
        <a:defRPr kumimoji="1" sz="3467" kern="1200">
          <a:solidFill>
            <a:schemeClr val="tx1"/>
          </a:solidFill>
          <a:latin typeface="+mn-lt"/>
          <a:ea typeface="+mn-ea"/>
          <a:cs typeface="+mn-cs"/>
        </a:defRPr>
      </a:lvl2pPr>
      <a:lvl3pPr marL="1650949" indent="-330190" algn="l" defTabSz="1320759" rtl="0" eaLnBrk="1" latinLnBrk="0" hangingPunct="1">
        <a:lnSpc>
          <a:spcPct val="90000"/>
        </a:lnSpc>
        <a:spcBef>
          <a:spcPts val="722"/>
        </a:spcBef>
        <a:buFont typeface="Arial" panose="020B0604020202020204" pitchFamily="34" charset="0"/>
        <a:buChar char="•"/>
        <a:defRPr kumimoji="1" sz="2889" kern="1200">
          <a:solidFill>
            <a:schemeClr val="tx1"/>
          </a:solidFill>
          <a:latin typeface="+mn-lt"/>
          <a:ea typeface="+mn-ea"/>
          <a:cs typeface="+mn-cs"/>
        </a:defRPr>
      </a:lvl3pPr>
      <a:lvl4pPr marL="2311329" indent="-330190" algn="l" defTabSz="1320759" rtl="0" eaLnBrk="1" latinLnBrk="0" hangingPunct="1">
        <a:lnSpc>
          <a:spcPct val="90000"/>
        </a:lnSpc>
        <a:spcBef>
          <a:spcPts val="722"/>
        </a:spcBef>
        <a:buFont typeface="Arial" panose="020B0604020202020204" pitchFamily="34" charset="0"/>
        <a:buChar char="•"/>
        <a:defRPr kumimoji="1" sz="2600" kern="1200">
          <a:solidFill>
            <a:schemeClr val="tx1"/>
          </a:solidFill>
          <a:latin typeface="+mn-lt"/>
          <a:ea typeface="+mn-ea"/>
          <a:cs typeface="+mn-cs"/>
        </a:defRPr>
      </a:lvl4pPr>
      <a:lvl5pPr marL="2971709" indent="-330190" algn="l" defTabSz="1320759" rtl="0" eaLnBrk="1" latinLnBrk="0" hangingPunct="1">
        <a:lnSpc>
          <a:spcPct val="90000"/>
        </a:lnSpc>
        <a:spcBef>
          <a:spcPts val="722"/>
        </a:spcBef>
        <a:buFont typeface="Arial" panose="020B0604020202020204" pitchFamily="34" charset="0"/>
        <a:buChar char="•"/>
        <a:defRPr kumimoji="1" sz="2600" kern="1200">
          <a:solidFill>
            <a:schemeClr val="tx1"/>
          </a:solidFill>
          <a:latin typeface="+mn-lt"/>
          <a:ea typeface="+mn-ea"/>
          <a:cs typeface="+mn-cs"/>
        </a:defRPr>
      </a:lvl5pPr>
      <a:lvl6pPr marL="3632088" indent="-330190" algn="l" defTabSz="1320759" rtl="0" eaLnBrk="1" latinLnBrk="0" hangingPunct="1">
        <a:lnSpc>
          <a:spcPct val="90000"/>
        </a:lnSpc>
        <a:spcBef>
          <a:spcPts val="722"/>
        </a:spcBef>
        <a:buFont typeface="Arial" panose="020B0604020202020204" pitchFamily="34" charset="0"/>
        <a:buChar char="•"/>
        <a:defRPr kumimoji="1" sz="2600" kern="1200">
          <a:solidFill>
            <a:schemeClr val="tx1"/>
          </a:solidFill>
          <a:latin typeface="+mn-lt"/>
          <a:ea typeface="+mn-ea"/>
          <a:cs typeface="+mn-cs"/>
        </a:defRPr>
      </a:lvl6pPr>
      <a:lvl7pPr marL="4292468" indent="-330190" algn="l" defTabSz="1320759" rtl="0" eaLnBrk="1" latinLnBrk="0" hangingPunct="1">
        <a:lnSpc>
          <a:spcPct val="90000"/>
        </a:lnSpc>
        <a:spcBef>
          <a:spcPts val="722"/>
        </a:spcBef>
        <a:buFont typeface="Arial" panose="020B0604020202020204" pitchFamily="34" charset="0"/>
        <a:buChar char="•"/>
        <a:defRPr kumimoji="1" sz="2600" kern="1200">
          <a:solidFill>
            <a:schemeClr val="tx1"/>
          </a:solidFill>
          <a:latin typeface="+mn-lt"/>
          <a:ea typeface="+mn-ea"/>
          <a:cs typeface="+mn-cs"/>
        </a:defRPr>
      </a:lvl7pPr>
      <a:lvl8pPr marL="4952848" indent="-330190" algn="l" defTabSz="1320759" rtl="0" eaLnBrk="1" latinLnBrk="0" hangingPunct="1">
        <a:lnSpc>
          <a:spcPct val="90000"/>
        </a:lnSpc>
        <a:spcBef>
          <a:spcPts val="722"/>
        </a:spcBef>
        <a:buFont typeface="Arial" panose="020B0604020202020204" pitchFamily="34" charset="0"/>
        <a:buChar char="•"/>
        <a:defRPr kumimoji="1" sz="2600" kern="1200">
          <a:solidFill>
            <a:schemeClr val="tx1"/>
          </a:solidFill>
          <a:latin typeface="+mn-lt"/>
          <a:ea typeface="+mn-ea"/>
          <a:cs typeface="+mn-cs"/>
        </a:defRPr>
      </a:lvl8pPr>
      <a:lvl9pPr marL="5613227" indent="-330190" algn="l" defTabSz="1320759" rtl="0" eaLnBrk="1" latinLnBrk="0" hangingPunct="1">
        <a:lnSpc>
          <a:spcPct val="90000"/>
        </a:lnSpc>
        <a:spcBef>
          <a:spcPts val="722"/>
        </a:spcBef>
        <a:buFont typeface="Arial" panose="020B0604020202020204" pitchFamily="34" charset="0"/>
        <a:buChar char="•"/>
        <a:defRPr kumimoji="1" sz="2600" kern="1200">
          <a:solidFill>
            <a:schemeClr val="tx1"/>
          </a:solidFill>
          <a:latin typeface="+mn-lt"/>
          <a:ea typeface="+mn-ea"/>
          <a:cs typeface="+mn-cs"/>
        </a:defRPr>
      </a:lvl9pPr>
    </p:bodyStyle>
    <p:otherStyle>
      <a:defPPr>
        <a:defRPr lang="ja-JP"/>
      </a:defPPr>
      <a:lvl1pPr marL="0" algn="l" defTabSz="1320759" rtl="0" eaLnBrk="1" latinLnBrk="0" hangingPunct="1">
        <a:defRPr kumimoji="1" sz="2600" kern="1200">
          <a:solidFill>
            <a:schemeClr val="tx1"/>
          </a:solidFill>
          <a:latin typeface="+mn-lt"/>
          <a:ea typeface="+mn-ea"/>
          <a:cs typeface="+mn-cs"/>
        </a:defRPr>
      </a:lvl1pPr>
      <a:lvl2pPr marL="660380" algn="l" defTabSz="1320759" rtl="0" eaLnBrk="1" latinLnBrk="0" hangingPunct="1">
        <a:defRPr kumimoji="1" sz="2600" kern="1200">
          <a:solidFill>
            <a:schemeClr val="tx1"/>
          </a:solidFill>
          <a:latin typeface="+mn-lt"/>
          <a:ea typeface="+mn-ea"/>
          <a:cs typeface="+mn-cs"/>
        </a:defRPr>
      </a:lvl2pPr>
      <a:lvl3pPr marL="1320759" algn="l" defTabSz="1320759" rtl="0" eaLnBrk="1" latinLnBrk="0" hangingPunct="1">
        <a:defRPr kumimoji="1" sz="2600" kern="1200">
          <a:solidFill>
            <a:schemeClr val="tx1"/>
          </a:solidFill>
          <a:latin typeface="+mn-lt"/>
          <a:ea typeface="+mn-ea"/>
          <a:cs typeface="+mn-cs"/>
        </a:defRPr>
      </a:lvl3pPr>
      <a:lvl4pPr marL="1981139" algn="l" defTabSz="1320759" rtl="0" eaLnBrk="1" latinLnBrk="0" hangingPunct="1">
        <a:defRPr kumimoji="1" sz="2600" kern="1200">
          <a:solidFill>
            <a:schemeClr val="tx1"/>
          </a:solidFill>
          <a:latin typeface="+mn-lt"/>
          <a:ea typeface="+mn-ea"/>
          <a:cs typeface="+mn-cs"/>
        </a:defRPr>
      </a:lvl4pPr>
      <a:lvl5pPr marL="2641519" algn="l" defTabSz="1320759" rtl="0" eaLnBrk="1" latinLnBrk="0" hangingPunct="1">
        <a:defRPr kumimoji="1" sz="2600" kern="1200">
          <a:solidFill>
            <a:schemeClr val="tx1"/>
          </a:solidFill>
          <a:latin typeface="+mn-lt"/>
          <a:ea typeface="+mn-ea"/>
          <a:cs typeface="+mn-cs"/>
        </a:defRPr>
      </a:lvl5pPr>
      <a:lvl6pPr marL="3301898" algn="l" defTabSz="1320759" rtl="0" eaLnBrk="1" latinLnBrk="0" hangingPunct="1">
        <a:defRPr kumimoji="1" sz="2600" kern="1200">
          <a:solidFill>
            <a:schemeClr val="tx1"/>
          </a:solidFill>
          <a:latin typeface="+mn-lt"/>
          <a:ea typeface="+mn-ea"/>
          <a:cs typeface="+mn-cs"/>
        </a:defRPr>
      </a:lvl6pPr>
      <a:lvl7pPr marL="3962278" algn="l" defTabSz="1320759" rtl="0" eaLnBrk="1" latinLnBrk="0" hangingPunct="1">
        <a:defRPr kumimoji="1" sz="2600" kern="1200">
          <a:solidFill>
            <a:schemeClr val="tx1"/>
          </a:solidFill>
          <a:latin typeface="+mn-lt"/>
          <a:ea typeface="+mn-ea"/>
          <a:cs typeface="+mn-cs"/>
        </a:defRPr>
      </a:lvl7pPr>
      <a:lvl8pPr marL="4622658" algn="l" defTabSz="1320759" rtl="0" eaLnBrk="1" latinLnBrk="0" hangingPunct="1">
        <a:defRPr kumimoji="1" sz="2600" kern="1200">
          <a:solidFill>
            <a:schemeClr val="tx1"/>
          </a:solidFill>
          <a:latin typeface="+mn-lt"/>
          <a:ea typeface="+mn-ea"/>
          <a:cs typeface="+mn-cs"/>
        </a:defRPr>
      </a:lvl8pPr>
      <a:lvl9pPr marL="5283037" algn="l" defTabSz="1320759" rtl="0" eaLnBrk="1" latinLnBrk="0" hangingPunct="1">
        <a:defRPr kumimoji="1"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グラフ 7">
            <a:extLst>
              <a:ext uri="{FF2B5EF4-FFF2-40B4-BE49-F238E27FC236}">
                <a16:creationId xmlns:a16="http://schemas.microsoft.com/office/drawing/2014/main" id="{C58D34E5-FFDA-4729-90DD-FA4D6872100B}"/>
              </a:ext>
            </a:extLst>
          </p:cNvPr>
          <p:cNvGraphicFramePr>
            <a:graphicFrameLocks/>
          </p:cNvGraphicFramePr>
          <p:nvPr>
            <p:extLst>
              <p:ext uri="{D42A27DB-BD31-4B8C-83A1-F6EECF244321}">
                <p14:modId xmlns:p14="http://schemas.microsoft.com/office/powerpoint/2010/main" val="4293577509"/>
              </p:ext>
            </p:extLst>
          </p:nvPr>
        </p:nvGraphicFramePr>
        <p:xfrm>
          <a:off x="3456199" y="5973014"/>
          <a:ext cx="4064000" cy="3429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グラフ 4">
            <a:extLst>
              <a:ext uri="{FF2B5EF4-FFF2-40B4-BE49-F238E27FC236}">
                <a16:creationId xmlns:a16="http://schemas.microsoft.com/office/drawing/2014/main" id="{D636303C-804C-47E8-8A52-93AF3C08C065}"/>
              </a:ext>
            </a:extLst>
          </p:cNvPr>
          <p:cNvGraphicFramePr>
            <a:graphicFrameLocks/>
          </p:cNvGraphicFramePr>
          <p:nvPr>
            <p:extLst>
              <p:ext uri="{D42A27DB-BD31-4B8C-83A1-F6EECF244321}">
                <p14:modId xmlns:p14="http://schemas.microsoft.com/office/powerpoint/2010/main" val="3906854968"/>
              </p:ext>
            </p:extLst>
          </p:nvPr>
        </p:nvGraphicFramePr>
        <p:xfrm>
          <a:off x="298215" y="5974234"/>
          <a:ext cx="4064000" cy="3429000"/>
        </p:xfrm>
        <a:graphic>
          <a:graphicData uri="http://schemas.openxmlformats.org/drawingml/2006/chart">
            <c:chart xmlns:c="http://schemas.openxmlformats.org/drawingml/2006/chart" xmlns:r="http://schemas.openxmlformats.org/officeDocument/2006/relationships" r:id="rId4"/>
          </a:graphicData>
        </a:graphic>
      </p:graphicFrame>
      <p:sp>
        <p:nvSpPr>
          <p:cNvPr id="6" name="正方形/長方形 5">
            <a:extLst>
              <a:ext uri="{FF2B5EF4-FFF2-40B4-BE49-F238E27FC236}">
                <a16:creationId xmlns:a16="http://schemas.microsoft.com/office/drawing/2014/main" id="{5B4C78CF-2843-41C1-9F22-76D44D0E78E2}"/>
              </a:ext>
            </a:extLst>
          </p:cNvPr>
          <p:cNvSpPr/>
          <p:nvPr/>
        </p:nvSpPr>
        <p:spPr>
          <a:xfrm>
            <a:off x="909196" y="129648"/>
            <a:ext cx="4816550" cy="400110"/>
          </a:xfrm>
          <a:prstGeom prst="rect">
            <a:avLst/>
          </a:prstGeom>
        </p:spPr>
        <p:txBody>
          <a:bodyPr wrap="square">
            <a:spAutoFit/>
          </a:bodyPr>
          <a:lstStyle/>
          <a:p>
            <a:pPr algn="ctr"/>
            <a:r>
              <a:rPr lang="en-US" altLang="ja-JP" sz="2000" b="1" dirty="0">
                <a:latin typeface="Arial" panose="020B0604020202020204" pitchFamily="34" charset="0"/>
                <a:ea typeface="游明朝" panose="02020400000000000000" pitchFamily="18" charset="-128"/>
                <a:cs typeface="Arial" panose="020B0604020202020204" pitchFamily="34" charset="0"/>
              </a:rPr>
              <a:t>Additional File 10</a:t>
            </a:r>
          </a:p>
        </p:txBody>
      </p:sp>
      <p:sp>
        <p:nvSpPr>
          <p:cNvPr id="7" name="正方形/長方形 6">
            <a:extLst>
              <a:ext uri="{FF2B5EF4-FFF2-40B4-BE49-F238E27FC236}">
                <a16:creationId xmlns:a16="http://schemas.microsoft.com/office/drawing/2014/main" id="{92BA75DF-1BB9-4BA2-A903-49E508DBD3EB}"/>
              </a:ext>
            </a:extLst>
          </p:cNvPr>
          <p:cNvSpPr/>
          <p:nvPr/>
        </p:nvSpPr>
        <p:spPr>
          <a:xfrm>
            <a:off x="0" y="508807"/>
            <a:ext cx="6858000" cy="338554"/>
          </a:xfrm>
          <a:prstGeom prst="rect">
            <a:avLst/>
          </a:prstGeom>
        </p:spPr>
        <p:txBody>
          <a:bodyPr wrap="square">
            <a:spAutoFit/>
          </a:bodyPr>
          <a:lstStyle/>
          <a:p>
            <a:pPr algn="ctr"/>
            <a:r>
              <a:rPr lang="en-US" altLang="ja-JP" sz="1600" b="1" dirty="0">
                <a:latin typeface="Arial" panose="020B0604020202020204" pitchFamily="34" charset="0"/>
                <a:ea typeface="游明朝" panose="02020400000000000000" pitchFamily="18" charset="-128"/>
                <a:cs typeface="Arial" panose="020B0604020202020204" pitchFamily="34" charset="0"/>
              </a:rPr>
              <a:t>Discriminatory ability of knowledge test scoring system</a:t>
            </a:r>
          </a:p>
        </p:txBody>
      </p:sp>
      <p:graphicFrame>
        <p:nvGraphicFramePr>
          <p:cNvPr id="4" name="グラフ 3">
            <a:extLst>
              <a:ext uri="{FF2B5EF4-FFF2-40B4-BE49-F238E27FC236}">
                <a16:creationId xmlns:a16="http://schemas.microsoft.com/office/drawing/2014/main" id="{3B2AF166-6A3A-4FEB-815E-61A6D6862978}"/>
              </a:ext>
            </a:extLst>
          </p:cNvPr>
          <p:cNvGraphicFramePr>
            <a:graphicFrameLocks/>
          </p:cNvGraphicFramePr>
          <p:nvPr>
            <p:extLst>
              <p:ext uri="{D42A27DB-BD31-4B8C-83A1-F6EECF244321}">
                <p14:modId xmlns:p14="http://schemas.microsoft.com/office/powerpoint/2010/main" val="3461765316"/>
              </p:ext>
            </p:extLst>
          </p:nvPr>
        </p:nvGraphicFramePr>
        <p:xfrm>
          <a:off x="784543" y="3040758"/>
          <a:ext cx="5640998" cy="2709333"/>
        </p:xfrm>
        <a:graphic>
          <a:graphicData uri="http://schemas.openxmlformats.org/drawingml/2006/chart">
            <c:chart xmlns:c="http://schemas.openxmlformats.org/drawingml/2006/chart" xmlns:r="http://schemas.openxmlformats.org/officeDocument/2006/relationships" r:id="rId5"/>
          </a:graphicData>
        </a:graphic>
      </p:graphicFrame>
      <p:sp>
        <p:nvSpPr>
          <p:cNvPr id="9" name="テキスト ボックス 8">
            <a:extLst>
              <a:ext uri="{FF2B5EF4-FFF2-40B4-BE49-F238E27FC236}">
                <a16:creationId xmlns:a16="http://schemas.microsoft.com/office/drawing/2014/main" id="{DFE1B3E7-0286-41B4-96DA-302397A02E81}"/>
              </a:ext>
            </a:extLst>
          </p:cNvPr>
          <p:cNvSpPr txBox="1"/>
          <p:nvPr/>
        </p:nvSpPr>
        <p:spPr>
          <a:xfrm>
            <a:off x="369000" y="828348"/>
            <a:ext cx="6120000" cy="1785104"/>
          </a:xfrm>
          <a:prstGeom prst="rect">
            <a:avLst/>
          </a:prstGeom>
          <a:noFill/>
        </p:spPr>
        <p:txBody>
          <a:bodyPr wrap="square">
            <a:spAutoFit/>
          </a:bodyPr>
          <a:lstStyle/>
          <a:p>
            <a:pPr algn="just"/>
            <a:r>
              <a:rPr lang="en-US" altLang="ja-JP" sz="1100" kern="100" dirty="0">
                <a:effectLst/>
                <a:latin typeface="Times New Roman" panose="02020603050405020304" pitchFamily="18" charset="0"/>
                <a:ea typeface="游明朝" panose="02020400000000000000" pitchFamily="18" charset="-128"/>
              </a:rPr>
              <a:t>We tested the discriminatory ability of the knowledge test scoring system between 3 different performance levels. For this purpose, we compared the scores of 59 pre-clinical medical students with minimal experience, 19 medical interns with some echocardiography experiences, and 12 echocardiography experts. Mean knowledge test scores of the 59 students, 19 interns, and 12 experts were 15.8 ± 9.4, 31.5 ± 5.7, and 38.6 ± 1.5 points (mean ± SD), respectively (Figure A). To assess the discriminatory ability of the test scoring systems between the 3 different performance levels, we constructed receiver operating characteristic (ROC) curves using their test scores and calculated the area under the ROC curves (AUCs). AUC for knowledge test score between the students and the interns was 0.91 (95% CI, 0.85–0.98, outstanding discriminatory ability) and between the interns and the experts was 0.89 (95% CI, 0.78–1.0, excellent discriminatory ability</a:t>
            </a:r>
            <a:r>
              <a:rPr lang="en-US" altLang="ja-JP" sz="1100" kern="100">
                <a:effectLst/>
                <a:latin typeface="Times New Roman" panose="02020603050405020304" pitchFamily="18" charset="0"/>
                <a:ea typeface="游明朝" panose="02020400000000000000" pitchFamily="18" charset="-128"/>
              </a:rPr>
              <a:t>) (Figure </a:t>
            </a:r>
            <a:r>
              <a:rPr lang="en-US" altLang="ja-JP" sz="1100" kern="100" dirty="0">
                <a:effectLst/>
                <a:latin typeface="Times New Roman" panose="02020603050405020304" pitchFamily="18" charset="0"/>
                <a:ea typeface="游明朝" panose="02020400000000000000" pitchFamily="18" charset="-128"/>
              </a:rPr>
              <a:t>B and C). This research was a subset of the main study.</a:t>
            </a:r>
            <a:endParaRPr lang="ja-JP" altLang="en-US" sz="1100" dirty="0"/>
          </a:p>
        </p:txBody>
      </p:sp>
      <p:sp>
        <p:nvSpPr>
          <p:cNvPr id="10" name="テキスト ボックス 9">
            <a:extLst>
              <a:ext uri="{FF2B5EF4-FFF2-40B4-BE49-F238E27FC236}">
                <a16:creationId xmlns:a16="http://schemas.microsoft.com/office/drawing/2014/main" id="{C5AD05F7-F270-4DC4-BAA2-D79053A652DD}"/>
              </a:ext>
            </a:extLst>
          </p:cNvPr>
          <p:cNvSpPr txBox="1"/>
          <p:nvPr/>
        </p:nvSpPr>
        <p:spPr>
          <a:xfrm>
            <a:off x="681966" y="2707927"/>
            <a:ext cx="285750" cy="369332"/>
          </a:xfrm>
          <a:prstGeom prst="rect">
            <a:avLst/>
          </a:prstGeom>
          <a:noFill/>
        </p:spPr>
        <p:txBody>
          <a:bodyPr wrap="square" rtlCol="0">
            <a:spAutoFit/>
          </a:bodyPr>
          <a:lstStyle/>
          <a:p>
            <a:r>
              <a:rPr lang="en-US" altLang="ja-JP" b="1" dirty="0">
                <a:latin typeface="Arial" panose="020B0604020202020204" pitchFamily="34" charset="0"/>
                <a:ea typeface="游明朝" panose="02020400000000000000" pitchFamily="18" charset="-128"/>
                <a:cs typeface="Arial" panose="020B0604020202020204" pitchFamily="34" charset="0"/>
              </a:rPr>
              <a:t>A</a:t>
            </a:r>
            <a:endParaRPr kumimoji="1" lang="ja-JP" altLang="en-US" b="1" dirty="0">
              <a:latin typeface="Arial" panose="020B0604020202020204" pitchFamily="34" charset="0"/>
              <a:cs typeface="Arial" panose="020B0604020202020204" pitchFamily="34" charset="0"/>
            </a:endParaRPr>
          </a:p>
        </p:txBody>
      </p:sp>
      <p:grpSp>
        <p:nvGrpSpPr>
          <p:cNvPr id="13" name="グループ化 12">
            <a:extLst>
              <a:ext uri="{FF2B5EF4-FFF2-40B4-BE49-F238E27FC236}">
                <a16:creationId xmlns:a16="http://schemas.microsoft.com/office/drawing/2014/main" id="{8FD4C73E-006C-4023-8399-EB877767B828}"/>
              </a:ext>
            </a:extLst>
          </p:cNvPr>
          <p:cNvGrpSpPr/>
          <p:nvPr/>
        </p:nvGrpSpPr>
        <p:grpSpPr>
          <a:xfrm>
            <a:off x="3800640" y="3354143"/>
            <a:ext cx="2216860" cy="522331"/>
            <a:chOff x="3606699" y="4103666"/>
            <a:chExt cx="2216860" cy="522331"/>
          </a:xfrm>
        </p:grpSpPr>
        <p:sp>
          <p:nvSpPr>
            <p:cNvPr id="14" name="テキスト ボックス 13">
              <a:extLst>
                <a:ext uri="{FF2B5EF4-FFF2-40B4-BE49-F238E27FC236}">
                  <a16:creationId xmlns:a16="http://schemas.microsoft.com/office/drawing/2014/main" id="{143B486B-5F8F-4D63-ABD9-8E5A2835357C}"/>
                </a:ext>
              </a:extLst>
            </p:cNvPr>
            <p:cNvSpPr txBox="1"/>
            <p:nvPr/>
          </p:nvSpPr>
          <p:spPr>
            <a:xfrm>
              <a:off x="5153867" y="4350591"/>
              <a:ext cx="669692"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Experts</a:t>
              </a:r>
              <a:endParaRPr kumimoji="0" lang="ja-JP" altLang="en-US" sz="10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5" name="正方形/長方形 14">
              <a:extLst>
                <a:ext uri="{FF2B5EF4-FFF2-40B4-BE49-F238E27FC236}">
                  <a16:creationId xmlns:a16="http://schemas.microsoft.com/office/drawing/2014/main" id="{8A42AC22-EEAB-4E62-AC50-8DB0E5402F7F}"/>
                </a:ext>
              </a:extLst>
            </p:cNvPr>
            <p:cNvSpPr/>
            <p:nvPr/>
          </p:nvSpPr>
          <p:spPr>
            <a:xfrm>
              <a:off x="4446283" y="4428701"/>
              <a:ext cx="90000" cy="90000"/>
            </a:xfrm>
            <a:prstGeom prst="rect">
              <a:avLst/>
            </a:prstGeom>
            <a:solidFill>
              <a:srgbClr val="4472C4"/>
            </a:solidFill>
            <a:ln w="15875"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AB939FC8-AE4D-49BB-941B-FA5E9E630C40}"/>
                </a:ext>
              </a:extLst>
            </p:cNvPr>
            <p:cNvSpPr txBox="1"/>
            <p:nvPr/>
          </p:nvSpPr>
          <p:spPr>
            <a:xfrm>
              <a:off x="4499485" y="4350591"/>
              <a:ext cx="929349"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Interns</a:t>
              </a:r>
              <a:endParaRPr kumimoji="0" lang="ja-JP" altLang="en-US" sz="10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7" name="正方形/長方形 16">
              <a:extLst>
                <a:ext uri="{FF2B5EF4-FFF2-40B4-BE49-F238E27FC236}">
                  <a16:creationId xmlns:a16="http://schemas.microsoft.com/office/drawing/2014/main" id="{958F1B0E-8C69-4707-AFBC-A9528CD930D4}"/>
                </a:ext>
              </a:extLst>
            </p:cNvPr>
            <p:cNvSpPr/>
            <p:nvPr/>
          </p:nvSpPr>
          <p:spPr>
            <a:xfrm>
              <a:off x="3681637" y="4428701"/>
              <a:ext cx="90000" cy="90000"/>
            </a:xfrm>
            <a:prstGeom prst="rect">
              <a:avLst/>
            </a:prstGeom>
            <a:solidFill>
              <a:srgbClr val="92D050"/>
            </a:solidFill>
            <a:ln w="15875"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8" name="テキスト ボックス 17">
              <a:extLst>
                <a:ext uri="{FF2B5EF4-FFF2-40B4-BE49-F238E27FC236}">
                  <a16:creationId xmlns:a16="http://schemas.microsoft.com/office/drawing/2014/main" id="{819CEEDC-794F-4641-9733-D43F59513C06}"/>
                </a:ext>
              </a:extLst>
            </p:cNvPr>
            <p:cNvSpPr txBox="1"/>
            <p:nvPr/>
          </p:nvSpPr>
          <p:spPr>
            <a:xfrm>
              <a:off x="3739797" y="4350591"/>
              <a:ext cx="697934"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Students</a:t>
              </a:r>
            </a:p>
          </p:txBody>
        </p:sp>
        <p:sp>
          <p:nvSpPr>
            <p:cNvPr id="19" name="テキスト ボックス 18">
              <a:extLst>
                <a:ext uri="{FF2B5EF4-FFF2-40B4-BE49-F238E27FC236}">
                  <a16:creationId xmlns:a16="http://schemas.microsoft.com/office/drawing/2014/main" id="{898E442B-9E15-47F3-B6D9-28440A3C6AAA}"/>
                </a:ext>
              </a:extLst>
            </p:cNvPr>
            <p:cNvSpPr txBox="1"/>
            <p:nvPr/>
          </p:nvSpPr>
          <p:spPr>
            <a:xfrm>
              <a:off x="3606699" y="4103667"/>
              <a:ext cx="1446947"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Performance levels</a:t>
              </a:r>
              <a:endParaRPr kumimoji="0" lang="ja-JP" alt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0" name="正方形/長方形 19">
              <a:extLst>
                <a:ext uri="{FF2B5EF4-FFF2-40B4-BE49-F238E27FC236}">
                  <a16:creationId xmlns:a16="http://schemas.microsoft.com/office/drawing/2014/main" id="{847C45CC-CEFD-4DB1-883E-DCB1E2A038A4}"/>
                </a:ext>
              </a:extLst>
            </p:cNvPr>
            <p:cNvSpPr/>
            <p:nvPr/>
          </p:nvSpPr>
          <p:spPr>
            <a:xfrm>
              <a:off x="3623477" y="4103666"/>
              <a:ext cx="2104242" cy="522331"/>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1" name="正方形/長方形 20">
              <a:extLst>
                <a:ext uri="{FF2B5EF4-FFF2-40B4-BE49-F238E27FC236}">
                  <a16:creationId xmlns:a16="http://schemas.microsoft.com/office/drawing/2014/main" id="{F5DD9310-B848-430A-85E0-0C647997FFC3}"/>
                </a:ext>
              </a:extLst>
            </p:cNvPr>
            <p:cNvSpPr/>
            <p:nvPr/>
          </p:nvSpPr>
          <p:spPr>
            <a:xfrm>
              <a:off x="5099699" y="4428701"/>
              <a:ext cx="90000" cy="90000"/>
            </a:xfrm>
            <a:prstGeom prst="rect">
              <a:avLst/>
            </a:prstGeom>
            <a:solidFill>
              <a:srgbClr val="FF0000"/>
            </a:solidFill>
            <a:ln w="15875"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22" name="テキスト ボックス 21">
            <a:extLst>
              <a:ext uri="{FF2B5EF4-FFF2-40B4-BE49-F238E27FC236}">
                <a16:creationId xmlns:a16="http://schemas.microsoft.com/office/drawing/2014/main" id="{144E93CD-F853-4886-8C32-294EF6EC997E}"/>
              </a:ext>
            </a:extLst>
          </p:cNvPr>
          <p:cNvSpPr txBox="1"/>
          <p:nvPr/>
        </p:nvSpPr>
        <p:spPr>
          <a:xfrm rot="10800000">
            <a:off x="498216" y="2998903"/>
            <a:ext cx="369332" cy="2578605"/>
          </a:xfrm>
          <a:prstGeom prst="rect">
            <a:avLst/>
          </a:prstGeom>
          <a:noFill/>
        </p:spPr>
        <p:txBody>
          <a:bodyPr vert="eaVert" wrap="square" rtlCol="0">
            <a:spAutoFit/>
          </a:bodyPr>
          <a:lstStyle/>
          <a:p>
            <a:pPr algn="ctr"/>
            <a:r>
              <a:rPr kumimoji="1" lang="en-US" altLang="ja-JP" sz="1200" dirty="0">
                <a:latin typeface="Arial" panose="020B0604020202020204" pitchFamily="34" charset="0"/>
                <a:cs typeface="Arial" panose="020B0604020202020204" pitchFamily="34" charset="0"/>
              </a:rPr>
              <a:t>Number of participants (n)</a:t>
            </a:r>
            <a:endParaRPr kumimoji="1" lang="ja-JP" altLang="en-US" sz="1200"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A2E9FFFC-90D0-40C0-986E-1D5E132DBECC}"/>
              </a:ext>
            </a:extLst>
          </p:cNvPr>
          <p:cNvSpPr txBox="1"/>
          <p:nvPr/>
        </p:nvSpPr>
        <p:spPr>
          <a:xfrm>
            <a:off x="1445847" y="5693709"/>
            <a:ext cx="4279899" cy="276999"/>
          </a:xfrm>
          <a:prstGeom prst="rect">
            <a:avLst/>
          </a:prstGeom>
          <a:noFill/>
        </p:spPr>
        <p:txBody>
          <a:bodyPr wrap="square" rtlCol="0">
            <a:spAutoFit/>
          </a:bodyPr>
          <a:lstStyle/>
          <a:p>
            <a:pPr algn="ctr"/>
            <a:r>
              <a:rPr lang="en-US" altLang="ja-JP" sz="1200" dirty="0">
                <a:latin typeface="Arial" panose="020B0604020202020204" pitchFamily="34" charset="0"/>
                <a:cs typeface="Arial" panose="020B0604020202020204" pitchFamily="34" charset="0"/>
              </a:rPr>
              <a:t>Knowledge</a:t>
            </a:r>
            <a:r>
              <a:rPr kumimoji="1" lang="en-US" altLang="ja-JP" sz="1200" dirty="0">
                <a:latin typeface="Arial" panose="020B0604020202020204" pitchFamily="34" charset="0"/>
                <a:cs typeface="Arial" panose="020B0604020202020204" pitchFamily="34" charset="0"/>
              </a:rPr>
              <a:t> test score (points)</a:t>
            </a:r>
            <a:endParaRPr kumimoji="1" lang="ja-JP" altLang="en-US" sz="1200"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7E8DE06E-5808-489F-9F58-D882167D51D6}"/>
              </a:ext>
            </a:extLst>
          </p:cNvPr>
          <p:cNvSpPr txBox="1"/>
          <p:nvPr/>
        </p:nvSpPr>
        <p:spPr>
          <a:xfrm rot="10800000">
            <a:off x="264038" y="6519190"/>
            <a:ext cx="369332" cy="2137531"/>
          </a:xfrm>
          <a:prstGeom prst="rect">
            <a:avLst/>
          </a:prstGeom>
          <a:noFill/>
        </p:spPr>
        <p:txBody>
          <a:bodyPr vert="eaVert" wrap="square" rtlCol="0">
            <a:spAutoFit/>
          </a:bodyPr>
          <a:lstStyle/>
          <a:p>
            <a:pPr algn="ctr"/>
            <a:r>
              <a:rPr kumimoji="1" lang="en-US" altLang="ja-JP" sz="1200" dirty="0">
                <a:latin typeface="Arial" panose="020B0604020202020204" pitchFamily="34" charset="0"/>
                <a:cs typeface="Arial" panose="020B0604020202020204" pitchFamily="34" charset="0"/>
              </a:rPr>
              <a:t>TPF (Sensitivity)</a:t>
            </a:r>
            <a:endParaRPr kumimoji="1" lang="ja-JP" altLang="en-US" sz="1200" dirty="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B203A109-E429-48AE-A733-E951B748A1B5}"/>
              </a:ext>
            </a:extLst>
          </p:cNvPr>
          <p:cNvSpPr txBox="1"/>
          <p:nvPr/>
        </p:nvSpPr>
        <p:spPr>
          <a:xfrm>
            <a:off x="1048055" y="9071439"/>
            <a:ext cx="1987826"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FPF (1-specificity) </a:t>
            </a:r>
            <a:endParaRPr kumimoji="1" lang="ja-JP" altLang="en-US" sz="1200" dirty="0">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84B9A9F5-5CF4-4882-8661-6A38ACB0A1E0}"/>
              </a:ext>
            </a:extLst>
          </p:cNvPr>
          <p:cNvSpPr txBox="1"/>
          <p:nvPr/>
        </p:nvSpPr>
        <p:spPr>
          <a:xfrm>
            <a:off x="2070454" y="8047981"/>
            <a:ext cx="1101971" cy="246221"/>
          </a:xfrm>
          <a:prstGeom prst="rect">
            <a:avLst/>
          </a:prstGeom>
          <a:solidFill>
            <a:schemeClr val="bg1"/>
          </a:solidFill>
        </p:spPr>
        <p:txBody>
          <a:bodyPr wrap="square" lIns="0" tIns="0" rIns="0" bIns="0" rtlCol="0">
            <a:spAutoFit/>
          </a:bodyPr>
          <a:lstStyle/>
          <a:p>
            <a:r>
              <a:rPr kumimoji="1" lang="en-US" altLang="ja-JP" sz="1600" dirty="0">
                <a:latin typeface="Arial" panose="020B0604020202020204" pitchFamily="34" charset="0"/>
                <a:cs typeface="Arial" panose="020B0604020202020204" pitchFamily="34" charset="0"/>
              </a:rPr>
              <a:t>AUC = 0.91</a:t>
            </a:r>
            <a:endParaRPr kumimoji="1" lang="ja-JP" altLang="en-US" sz="1600" dirty="0">
              <a:latin typeface="Arial" panose="020B0604020202020204" pitchFamily="34" charset="0"/>
              <a:cs typeface="Arial" panose="020B0604020202020204" pitchFamily="34" charset="0"/>
            </a:endParaRPr>
          </a:p>
        </p:txBody>
      </p:sp>
      <p:sp>
        <p:nvSpPr>
          <p:cNvPr id="29" name="テキスト ボックス 28">
            <a:extLst>
              <a:ext uri="{FF2B5EF4-FFF2-40B4-BE49-F238E27FC236}">
                <a16:creationId xmlns:a16="http://schemas.microsoft.com/office/drawing/2014/main" id="{DDE98D91-937E-45F4-97F6-356606F83A35}"/>
              </a:ext>
            </a:extLst>
          </p:cNvPr>
          <p:cNvSpPr txBox="1"/>
          <p:nvPr/>
        </p:nvSpPr>
        <p:spPr>
          <a:xfrm>
            <a:off x="4214001" y="9072765"/>
            <a:ext cx="1987826"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FPF (1-specificity) </a:t>
            </a:r>
            <a:endParaRPr kumimoji="1" lang="ja-JP" altLang="en-US" sz="1200" dirty="0">
              <a:latin typeface="Arial" panose="020B0604020202020204" pitchFamily="34" charset="0"/>
              <a:cs typeface="Arial" panose="020B0604020202020204" pitchFamily="34" charset="0"/>
            </a:endParaRPr>
          </a:p>
        </p:txBody>
      </p:sp>
      <p:sp>
        <p:nvSpPr>
          <p:cNvPr id="30" name="テキスト ボックス 29">
            <a:extLst>
              <a:ext uri="{FF2B5EF4-FFF2-40B4-BE49-F238E27FC236}">
                <a16:creationId xmlns:a16="http://schemas.microsoft.com/office/drawing/2014/main" id="{04C0AE04-ED78-46CE-A610-7108F26C93C0}"/>
              </a:ext>
            </a:extLst>
          </p:cNvPr>
          <p:cNvSpPr txBox="1"/>
          <p:nvPr/>
        </p:nvSpPr>
        <p:spPr>
          <a:xfrm rot="10800000">
            <a:off x="3426607" y="6523590"/>
            <a:ext cx="369332" cy="2137531"/>
          </a:xfrm>
          <a:prstGeom prst="rect">
            <a:avLst/>
          </a:prstGeom>
          <a:noFill/>
        </p:spPr>
        <p:txBody>
          <a:bodyPr vert="eaVert" wrap="square" rtlCol="0">
            <a:spAutoFit/>
          </a:bodyPr>
          <a:lstStyle/>
          <a:p>
            <a:pPr algn="ctr"/>
            <a:r>
              <a:rPr kumimoji="1" lang="en-US" altLang="ja-JP" sz="1200" dirty="0">
                <a:latin typeface="Arial" panose="020B0604020202020204" pitchFamily="34" charset="0"/>
                <a:cs typeface="Arial" panose="020B0604020202020204" pitchFamily="34" charset="0"/>
              </a:rPr>
              <a:t>TPF (Sensitivity)</a:t>
            </a:r>
            <a:endParaRPr kumimoji="1" lang="ja-JP" altLang="en-US" sz="1200" dirty="0">
              <a:latin typeface="Arial" panose="020B0604020202020204" pitchFamily="34" charset="0"/>
              <a:cs typeface="Arial" panose="020B0604020202020204" pitchFamily="34" charset="0"/>
            </a:endParaRPr>
          </a:p>
        </p:txBody>
      </p:sp>
      <p:sp>
        <p:nvSpPr>
          <p:cNvPr id="31" name="テキスト ボックス 30">
            <a:extLst>
              <a:ext uri="{FF2B5EF4-FFF2-40B4-BE49-F238E27FC236}">
                <a16:creationId xmlns:a16="http://schemas.microsoft.com/office/drawing/2014/main" id="{819B9B34-5AE6-40D2-9020-A9A5DFC95C2B}"/>
              </a:ext>
            </a:extLst>
          </p:cNvPr>
          <p:cNvSpPr txBox="1"/>
          <p:nvPr/>
        </p:nvSpPr>
        <p:spPr>
          <a:xfrm>
            <a:off x="5203276" y="8047431"/>
            <a:ext cx="1101971" cy="246221"/>
          </a:xfrm>
          <a:prstGeom prst="rect">
            <a:avLst/>
          </a:prstGeom>
          <a:solidFill>
            <a:schemeClr val="bg1"/>
          </a:solidFill>
        </p:spPr>
        <p:txBody>
          <a:bodyPr wrap="square" lIns="0" tIns="0" rIns="0" bIns="0" rtlCol="0">
            <a:spAutoFit/>
          </a:bodyPr>
          <a:lstStyle/>
          <a:p>
            <a:r>
              <a:rPr kumimoji="1" lang="en-US" altLang="ja-JP" sz="1600" dirty="0">
                <a:latin typeface="Arial" panose="020B0604020202020204" pitchFamily="34" charset="0"/>
                <a:cs typeface="Arial" panose="020B0604020202020204" pitchFamily="34" charset="0"/>
              </a:rPr>
              <a:t>AUC = 0.89</a:t>
            </a:r>
            <a:endParaRPr kumimoji="1" lang="ja-JP" altLang="en-US" sz="1600" dirty="0">
              <a:latin typeface="Arial" panose="020B0604020202020204" pitchFamily="34" charset="0"/>
              <a:cs typeface="Arial" panose="020B0604020202020204" pitchFamily="34" charset="0"/>
            </a:endParaRPr>
          </a:p>
        </p:txBody>
      </p:sp>
      <p:sp>
        <p:nvSpPr>
          <p:cNvPr id="32" name="テキスト ボックス 31">
            <a:extLst>
              <a:ext uri="{FF2B5EF4-FFF2-40B4-BE49-F238E27FC236}">
                <a16:creationId xmlns:a16="http://schemas.microsoft.com/office/drawing/2014/main" id="{65797F64-7730-4ABB-9FA3-AE7D8A6E8D8C}"/>
              </a:ext>
            </a:extLst>
          </p:cNvPr>
          <p:cNvSpPr txBox="1"/>
          <p:nvPr/>
        </p:nvSpPr>
        <p:spPr>
          <a:xfrm>
            <a:off x="314837" y="6102868"/>
            <a:ext cx="285750" cy="369332"/>
          </a:xfrm>
          <a:prstGeom prst="rect">
            <a:avLst/>
          </a:prstGeom>
          <a:noFill/>
        </p:spPr>
        <p:txBody>
          <a:bodyPr wrap="square" rtlCol="0">
            <a:spAutoFit/>
          </a:bodyPr>
          <a:lstStyle/>
          <a:p>
            <a:r>
              <a:rPr kumimoji="1" lang="en-US" altLang="ja-JP" b="1" dirty="0">
                <a:latin typeface="Arial" panose="020B0604020202020204" pitchFamily="34" charset="0"/>
                <a:ea typeface="游明朝" panose="02020400000000000000" pitchFamily="18" charset="-128"/>
                <a:cs typeface="Arial" panose="020B0604020202020204" pitchFamily="34" charset="0"/>
              </a:rPr>
              <a:t>B</a:t>
            </a:r>
            <a:endParaRPr kumimoji="1" lang="ja-JP" altLang="en-US" b="1" dirty="0">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EC66D92C-88EA-4CAF-B74B-5FDB712EB1E6}"/>
              </a:ext>
            </a:extLst>
          </p:cNvPr>
          <p:cNvSpPr txBox="1"/>
          <p:nvPr/>
        </p:nvSpPr>
        <p:spPr>
          <a:xfrm>
            <a:off x="3465304" y="6102868"/>
            <a:ext cx="285750" cy="369332"/>
          </a:xfrm>
          <a:prstGeom prst="rect">
            <a:avLst/>
          </a:prstGeom>
          <a:noFill/>
        </p:spPr>
        <p:txBody>
          <a:bodyPr wrap="square" rtlCol="0">
            <a:spAutoFit/>
          </a:bodyPr>
          <a:lstStyle/>
          <a:p>
            <a:r>
              <a:rPr kumimoji="1" lang="en-US" altLang="ja-JP" b="1" dirty="0">
                <a:latin typeface="Arial" panose="020B0604020202020204" pitchFamily="34" charset="0"/>
                <a:cs typeface="Arial" panose="020B0604020202020204" pitchFamily="34" charset="0"/>
              </a:rPr>
              <a:t>C</a:t>
            </a:r>
            <a:endParaRPr kumimoji="1" lang="ja-JP" altLang="en-US" b="1" dirty="0">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a16="http://schemas.microsoft.com/office/drawing/2014/main" id="{A0F90539-7608-4596-BF98-02F6F703D862}"/>
              </a:ext>
            </a:extLst>
          </p:cNvPr>
          <p:cNvSpPr txBox="1"/>
          <p:nvPr/>
        </p:nvSpPr>
        <p:spPr>
          <a:xfrm>
            <a:off x="911169" y="9542894"/>
            <a:ext cx="3816626" cy="253916"/>
          </a:xfrm>
          <a:prstGeom prst="rect">
            <a:avLst/>
          </a:prstGeom>
          <a:noFill/>
        </p:spPr>
        <p:txBody>
          <a:bodyPr wrap="square">
            <a:spAutoFit/>
          </a:bodyPr>
          <a:lstStyle/>
          <a:p>
            <a:r>
              <a:rPr lang="en-US" altLang="ja-JP" sz="1050" i="1" dirty="0">
                <a:latin typeface="Arial" panose="020B0604020202020204" pitchFamily="34" charset="0"/>
                <a:cs typeface="Arial" panose="020B0604020202020204" pitchFamily="34" charset="0"/>
              </a:rPr>
              <a:t>TPF</a:t>
            </a:r>
            <a:r>
              <a:rPr lang="en-US" altLang="ja-JP" sz="1050" dirty="0">
                <a:latin typeface="Arial" panose="020B0604020202020204" pitchFamily="34" charset="0"/>
                <a:cs typeface="Arial" panose="020B0604020202020204" pitchFamily="34" charset="0"/>
              </a:rPr>
              <a:t>, true positive fraction; </a:t>
            </a:r>
            <a:r>
              <a:rPr lang="en-US" altLang="ja-JP" sz="1050" i="1" dirty="0">
                <a:latin typeface="Arial" panose="020B0604020202020204" pitchFamily="34" charset="0"/>
                <a:cs typeface="Arial" panose="020B0604020202020204" pitchFamily="34" charset="0"/>
              </a:rPr>
              <a:t>FPF</a:t>
            </a:r>
            <a:r>
              <a:rPr lang="en-US" altLang="ja-JP" sz="1050" dirty="0">
                <a:latin typeface="Arial" panose="020B0604020202020204" pitchFamily="34" charset="0"/>
                <a:cs typeface="Arial" panose="020B0604020202020204" pitchFamily="34" charset="0"/>
              </a:rPr>
              <a:t>, false positive fraction. </a:t>
            </a:r>
            <a:endParaRPr lang="ja-JP" altLang="en-US"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997409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782</TotalTime>
  <Words>252</Words>
  <Application>Microsoft Office PowerPoint</Application>
  <PresentationFormat>A4 210 x 297 mm</PresentationFormat>
  <Paragraphs>20</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游ゴシック</vt:lpstr>
      <vt:lpstr>游ゴシック Light</vt:lpstr>
      <vt:lpstr>Arial</vt:lpstr>
      <vt:lpstr>Calibri</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重城 聡</dc:creator>
  <cp:lastModifiedBy>重城 聡</cp:lastModifiedBy>
  <cp:revision>32</cp:revision>
  <dcterms:created xsi:type="dcterms:W3CDTF">2021-05-24T14:09:15Z</dcterms:created>
  <dcterms:modified xsi:type="dcterms:W3CDTF">2022-02-15T11:39:01Z</dcterms:modified>
</cp:coreProperties>
</file>