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1384" y="40"/>
      </p:cViewPr>
      <p:guideLst>
        <p:guide orient="horz" pos="314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[ROC Definitive Skill test score.xlsx]ヒストグラム!ピボットテーブル2</c:name>
    <c:fmtId val="3"/>
  </c:pivotSource>
  <c:chart>
    <c:autoTitleDeleted val="0"/>
    <c:pivotFmts>
      <c:pivotFmt>
        <c:idx val="0"/>
        <c:spPr>
          <a:solidFill>
            <a:srgbClr val="FF000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0070C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92D050"/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92D050"/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70C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92D050"/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0070C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>
              <a:alpha val="70000"/>
            </a:srgbClr>
          </a:solidFill>
          <a:ln w="6350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ヒストグラム!$H$1:$H$2</c:f>
              <c:strCache>
                <c:ptCount val="1"/>
                <c:pt idx="0">
                  <c:v>Student</c:v>
                </c:pt>
              </c:strCache>
            </c:strRef>
          </c:tx>
          <c:spPr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ヒストグラム!$G$3:$G$13</c:f>
              <c:strCache>
                <c:ptCount val="10"/>
                <c:pt idx="0">
                  <c:v>0-1</c:v>
                </c:pt>
                <c:pt idx="1">
                  <c:v>1-2</c:v>
                </c:pt>
                <c:pt idx="2">
                  <c:v>2-3</c:v>
                </c:pt>
                <c:pt idx="3">
                  <c:v>3-4</c:v>
                </c:pt>
                <c:pt idx="4">
                  <c:v>4-5</c:v>
                </c:pt>
                <c:pt idx="5">
                  <c:v>5-6</c:v>
                </c:pt>
                <c:pt idx="6">
                  <c:v>6-7</c:v>
                </c:pt>
                <c:pt idx="7">
                  <c:v>7-8</c:v>
                </c:pt>
                <c:pt idx="8">
                  <c:v>8-9</c:v>
                </c:pt>
                <c:pt idx="9">
                  <c:v>9-10</c:v>
                </c:pt>
              </c:strCache>
            </c:strRef>
          </c:cat>
          <c:val>
            <c:numRef>
              <c:f>ヒストグラム!$H$3:$H$13</c:f>
              <c:numCache>
                <c:formatCode>General</c:formatCode>
                <c:ptCount val="10"/>
                <c:pt idx="0">
                  <c:v>8</c:v>
                </c:pt>
                <c:pt idx="1">
                  <c:v>12</c:v>
                </c:pt>
                <c:pt idx="2">
                  <c:v>13</c:v>
                </c:pt>
                <c:pt idx="3">
                  <c:v>10</c:v>
                </c:pt>
                <c:pt idx="4">
                  <c:v>11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7-43AF-9C25-28C22BEF11DA}"/>
            </c:ext>
          </c:extLst>
        </c:ser>
        <c:ser>
          <c:idx val="1"/>
          <c:order val="1"/>
          <c:tx>
            <c:strRef>
              <c:f>ヒストグラム!$I$1:$I$2</c:f>
              <c:strCache>
                <c:ptCount val="1"/>
                <c:pt idx="0">
                  <c:v>intern</c:v>
                </c:pt>
              </c:strCache>
            </c:strRef>
          </c:tx>
          <c:spPr>
            <a:solidFill>
              <a:srgbClr val="0070C0">
                <a:alpha val="70000"/>
              </a:srgbClr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ヒストグラム!$G$3:$G$13</c:f>
              <c:strCache>
                <c:ptCount val="10"/>
                <c:pt idx="0">
                  <c:v>0-1</c:v>
                </c:pt>
                <c:pt idx="1">
                  <c:v>1-2</c:v>
                </c:pt>
                <c:pt idx="2">
                  <c:v>2-3</c:v>
                </c:pt>
                <c:pt idx="3">
                  <c:v>3-4</c:v>
                </c:pt>
                <c:pt idx="4">
                  <c:v>4-5</c:v>
                </c:pt>
                <c:pt idx="5">
                  <c:v>5-6</c:v>
                </c:pt>
                <c:pt idx="6">
                  <c:v>6-7</c:v>
                </c:pt>
                <c:pt idx="7">
                  <c:v>7-8</c:v>
                </c:pt>
                <c:pt idx="8">
                  <c:v>8-9</c:v>
                </c:pt>
                <c:pt idx="9">
                  <c:v>9-10</c:v>
                </c:pt>
              </c:strCache>
            </c:strRef>
          </c:cat>
          <c:val>
            <c:numRef>
              <c:f>ヒストグラム!$I$3:$I$13</c:f>
              <c:numCache>
                <c:formatCode>General</c:formatCode>
                <c:ptCount val="10"/>
                <c:pt idx="1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37-43AF-9C25-28C22BEF11DA}"/>
            </c:ext>
          </c:extLst>
        </c:ser>
        <c:ser>
          <c:idx val="2"/>
          <c:order val="2"/>
          <c:tx>
            <c:strRef>
              <c:f>ヒストグラム!$J$1:$J$2</c:f>
              <c:strCache>
                <c:ptCount val="1"/>
                <c:pt idx="0">
                  <c:v>Expert</c:v>
                </c:pt>
              </c:strCache>
            </c:strRef>
          </c:tx>
          <c:spPr>
            <a:solidFill>
              <a:srgbClr val="FF0000">
                <a:alpha val="70000"/>
              </a:srgbClr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ヒストグラム!$G$3:$G$13</c:f>
              <c:strCache>
                <c:ptCount val="10"/>
                <c:pt idx="0">
                  <c:v>0-1</c:v>
                </c:pt>
                <c:pt idx="1">
                  <c:v>1-2</c:v>
                </c:pt>
                <c:pt idx="2">
                  <c:v>2-3</c:v>
                </c:pt>
                <c:pt idx="3">
                  <c:v>3-4</c:v>
                </c:pt>
                <c:pt idx="4">
                  <c:v>4-5</c:v>
                </c:pt>
                <c:pt idx="5">
                  <c:v>5-6</c:v>
                </c:pt>
                <c:pt idx="6">
                  <c:v>6-7</c:v>
                </c:pt>
                <c:pt idx="7">
                  <c:v>7-8</c:v>
                </c:pt>
                <c:pt idx="8">
                  <c:v>8-9</c:v>
                </c:pt>
                <c:pt idx="9">
                  <c:v>9-10</c:v>
                </c:pt>
              </c:strCache>
            </c:strRef>
          </c:cat>
          <c:val>
            <c:numRef>
              <c:f>ヒストグラム!$J$3:$J$13</c:f>
              <c:numCache>
                <c:formatCode>General</c:formatCode>
                <c:ptCount val="10"/>
                <c:pt idx="7">
                  <c:v>1</c:v>
                </c:pt>
                <c:pt idx="8">
                  <c:v>1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37-43AF-9C25-28C22BEF1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5"/>
        <c:overlap val="35"/>
        <c:axId val="617453232"/>
        <c:axId val="617454544"/>
      </c:barChart>
      <c:catAx>
        <c:axId val="61745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ja-JP"/>
          </a:p>
        </c:txPr>
        <c:crossAx val="617454544"/>
        <c:crosses val="autoZero"/>
        <c:auto val="1"/>
        <c:lblAlgn val="ctr"/>
        <c:lblOffset val="100"/>
        <c:noMultiLvlLbl val="0"/>
      </c:catAx>
      <c:valAx>
        <c:axId val="61745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ja-JP"/>
          </a:p>
        </c:txPr>
        <c:crossAx val="61745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7.8078248031496059E-2"/>
          <c:y val="0.14842607174103237"/>
          <c:w val="0.6404372539370079"/>
          <c:h val="0.7590367454068242"/>
        </c:manualLayout>
      </c:layout>
      <c:scatterChart>
        <c:scatterStyle val="lineMarker"/>
        <c:varyColors val="0"/>
        <c:ser>
          <c:idx val="0"/>
          <c:order val="0"/>
          <c:tx>
            <c:strRef>
              <c:f>'ROC (S vs I)'!$A$34</c:f>
              <c:strCache>
                <c:ptCount val="1"/>
                <c:pt idx="0">
                  <c:v>Skill test score</c:v>
                </c:pt>
              </c:strCache>
            </c:strRef>
          </c:tx>
          <c:spPr>
            <a:ln>
              <a:solidFill>
                <a:srgbClr val="000080"/>
              </a:solidFill>
              <a:prstDash val="solid"/>
            </a:ln>
          </c:spPr>
          <c:marker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'ROC (S vs I)'!$B$36:$B$60</c:f>
              <c:numCache>
                <c:formatCode>0.0000</c:formatCode>
                <c:ptCount val="25"/>
                <c:pt idx="0">
                  <c:v>1</c:v>
                </c:pt>
                <c:pt idx="1">
                  <c:v>0.93333333333333335</c:v>
                </c:pt>
                <c:pt idx="2">
                  <c:v>0.9</c:v>
                </c:pt>
                <c:pt idx="3">
                  <c:v>0.8666666666666667</c:v>
                </c:pt>
                <c:pt idx="4">
                  <c:v>0.83333333333333337</c:v>
                </c:pt>
                <c:pt idx="5">
                  <c:v>0.75</c:v>
                </c:pt>
                <c:pt idx="6">
                  <c:v>0.66666666666666663</c:v>
                </c:pt>
                <c:pt idx="7">
                  <c:v>0.55000000000000004</c:v>
                </c:pt>
                <c:pt idx="8">
                  <c:v>0.5</c:v>
                </c:pt>
                <c:pt idx="9">
                  <c:v>0.5</c:v>
                </c:pt>
                <c:pt idx="10">
                  <c:v>0.45</c:v>
                </c:pt>
                <c:pt idx="11">
                  <c:v>0.38333333333333336</c:v>
                </c:pt>
                <c:pt idx="12">
                  <c:v>0.31666666666666665</c:v>
                </c:pt>
                <c:pt idx="13">
                  <c:v>0.28333333333333333</c:v>
                </c:pt>
                <c:pt idx="14">
                  <c:v>0.18333333333333332</c:v>
                </c:pt>
                <c:pt idx="15">
                  <c:v>0.11666666666666667</c:v>
                </c:pt>
                <c:pt idx="16">
                  <c:v>0.1</c:v>
                </c:pt>
                <c:pt idx="17">
                  <c:v>8.3333333333333329E-2</c:v>
                </c:pt>
                <c:pt idx="18">
                  <c:v>6.6666666666666666E-2</c:v>
                </c:pt>
                <c:pt idx="19">
                  <c:v>0.05</c:v>
                </c:pt>
                <c:pt idx="20">
                  <c:v>3.3333333333333333E-2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xVal>
          <c:yVal>
            <c:numRef>
              <c:f>'ROC (S vs I)'!$C$36:$C$60</c:f>
              <c:numCache>
                <c:formatCode>0.0000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0.9375</c:v>
                </c:pt>
                <c:pt idx="6">
                  <c:v>0.8125</c:v>
                </c:pt>
                <c:pt idx="7">
                  <c:v>0.8125</c:v>
                </c:pt>
                <c:pt idx="8">
                  <c:v>0.8125</c:v>
                </c:pt>
                <c:pt idx="9">
                  <c:v>0.8125</c:v>
                </c:pt>
                <c:pt idx="10">
                  <c:v>0.8125</c:v>
                </c:pt>
                <c:pt idx="11">
                  <c:v>0.75</c:v>
                </c:pt>
                <c:pt idx="12">
                  <c:v>0.75</c:v>
                </c:pt>
                <c:pt idx="13">
                  <c:v>0.6875</c:v>
                </c:pt>
                <c:pt idx="14">
                  <c:v>0.5625</c:v>
                </c:pt>
                <c:pt idx="15">
                  <c:v>0.5</c:v>
                </c:pt>
                <c:pt idx="16">
                  <c:v>0.4375</c:v>
                </c:pt>
                <c:pt idx="17">
                  <c:v>0.4375</c:v>
                </c:pt>
                <c:pt idx="18">
                  <c:v>0.4375</c:v>
                </c:pt>
                <c:pt idx="19">
                  <c:v>0.375</c:v>
                </c:pt>
                <c:pt idx="20">
                  <c:v>0.1875</c:v>
                </c:pt>
                <c:pt idx="21">
                  <c:v>0.1875</c:v>
                </c:pt>
                <c:pt idx="22">
                  <c:v>0.125</c:v>
                </c:pt>
                <c:pt idx="23">
                  <c:v>6.25E-2</c:v>
                </c:pt>
                <c:pt idx="2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439-4EF2-9F40-A5401DC39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7082248"/>
        <c:axId val="677080608"/>
      </c:scatterChart>
      <c:valAx>
        <c:axId val="677082248"/>
        <c:scaling>
          <c:orientation val="minMax"/>
          <c:max val="1"/>
          <c:min val="0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Arial" panose="020B0604020202020204" pitchFamily="34" charset="0"/>
              </a:defRPr>
            </a:pPr>
            <a:endParaRPr lang="ja-JP"/>
          </a:p>
        </c:txPr>
        <c:crossAx val="677080608"/>
        <c:crosses val="autoZero"/>
        <c:crossBetween val="midCat"/>
        <c:majorUnit val="0.2"/>
      </c:valAx>
      <c:valAx>
        <c:axId val="677080608"/>
        <c:scaling>
          <c:orientation val="minMax"/>
          <c:max val="1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Arial" panose="020B0604020202020204" pitchFamily="34" charset="0"/>
              </a:defRPr>
            </a:pPr>
            <a:endParaRPr lang="ja-JP"/>
          </a:p>
        </c:txPr>
        <c:crossAx val="677082248"/>
        <c:crosses val="autoZero"/>
        <c:crossBetween val="midCat"/>
        <c:majorUnit val="0.2"/>
      </c:valAx>
      <c:spPr>
        <a:noFill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7.8078248031496059E-2"/>
          <c:y val="0.14842607174103237"/>
          <c:w val="0.6404372539370079"/>
          <c:h val="0.7590367454068242"/>
        </c:manualLayout>
      </c:layout>
      <c:scatterChart>
        <c:scatterStyle val="lineMarker"/>
        <c:varyColors val="0"/>
        <c:ser>
          <c:idx val="0"/>
          <c:order val="0"/>
          <c:tx>
            <c:strRef>
              <c:f>'ROC (I vs E) '!$A$45</c:f>
              <c:strCache>
                <c:ptCount val="1"/>
                <c:pt idx="0">
                  <c:v>Skill test score</c:v>
                </c:pt>
              </c:strCache>
            </c:strRef>
          </c:tx>
          <c:spPr>
            <a:ln>
              <a:solidFill>
                <a:srgbClr val="000080"/>
              </a:solidFill>
              <a:prstDash val="solid"/>
            </a:ln>
          </c:spPr>
          <c:marker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'ROC (I vs E) '!$B$47:$B$62</c:f>
              <c:numCache>
                <c:formatCode>0.0000</c:formatCode>
                <c:ptCount val="16"/>
                <c:pt idx="0">
                  <c:v>1</c:v>
                </c:pt>
                <c:pt idx="1">
                  <c:v>0.9375</c:v>
                </c:pt>
                <c:pt idx="2">
                  <c:v>0.8125</c:v>
                </c:pt>
                <c:pt idx="3">
                  <c:v>0.75</c:v>
                </c:pt>
                <c:pt idx="4">
                  <c:v>0.6875</c:v>
                </c:pt>
                <c:pt idx="5">
                  <c:v>0.5625</c:v>
                </c:pt>
                <c:pt idx="6">
                  <c:v>0.5</c:v>
                </c:pt>
                <c:pt idx="7">
                  <c:v>0.4375</c:v>
                </c:pt>
                <c:pt idx="8">
                  <c:v>0.375</c:v>
                </c:pt>
                <c:pt idx="9">
                  <c:v>0.1875</c:v>
                </c:pt>
                <c:pt idx="10">
                  <c:v>0.125</c:v>
                </c:pt>
                <c:pt idx="11">
                  <c:v>6.25E-2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xVal>
          <c:yVal>
            <c:numRef>
              <c:f>'ROC (I vs E) '!$C$47:$C$62</c:f>
              <c:numCache>
                <c:formatCode>0.0000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0.9</c:v>
                </c:pt>
                <c:pt idx="12">
                  <c:v>0.9</c:v>
                </c:pt>
                <c:pt idx="13">
                  <c:v>0.8</c:v>
                </c:pt>
                <c:pt idx="14">
                  <c:v>0.6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108-4B8A-875F-16D78ACC5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1781872"/>
        <c:axId val="751782200"/>
      </c:scatterChart>
      <c:valAx>
        <c:axId val="751781872"/>
        <c:scaling>
          <c:orientation val="minMax"/>
          <c:max val="1"/>
          <c:min val="0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Arial" panose="020B0604020202020204" pitchFamily="34" charset="0"/>
              </a:defRPr>
            </a:pPr>
            <a:endParaRPr lang="ja-JP"/>
          </a:p>
        </c:txPr>
        <c:crossAx val="751782200"/>
        <c:crosses val="autoZero"/>
        <c:crossBetween val="midCat"/>
        <c:majorUnit val="0.2"/>
      </c:valAx>
      <c:valAx>
        <c:axId val="751782200"/>
        <c:scaling>
          <c:orientation val="minMax"/>
          <c:max val="1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chemeClr val="tx1"/>
                </a:solidFill>
                <a:latin typeface="Arial" panose="020B0604020202020204" pitchFamily="34" charset="0"/>
              </a:defRPr>
            </a:pPr>
            <a:endParaRPr lang="ja-JP"/>
          </a:p>
        </c:txPr>
        <c:crossAx val="751781872"/>
        <c:crosses val="autoZero"/>
        <c:crossBetween val="midCat"/>
        <c:majorUnit val="0.2"/>
      </c:valAx>
      <c:spPr>
        <a:noFill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B67D1-8E31-4BEB-8A3D-7C85168C60D8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42A4B-C970-43F5-946A-365E1E7F4C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79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F3B618-21F0-4F4D-B030-43E88D94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BBB7ED9-358D-4A9C-A012-4C2A98693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8E7DFB-01AA-4B02-A4E6-979F3700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94DEEC-9C54-4ACF-85D1-FD6835CC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B72DAE-5566-4DC5-B326-8E370164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436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5DE25B-A579-42B3-B878-1F33650D5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254DF3-2E20-4FF5-A214-B833232FA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EE2933-066B-42D3-9686-26AADB3C4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4E0803-D8EF-460C-923E-2D5E87194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343550-220D-41E5-97D9-3D858393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16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B33271-AD03-4D1C-AFE4-3B85BF79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CB4E35-56E1-4FAA-B5A9-44382D5A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005C68-FC25-41A2-A3DF-28A8E7E0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36B924-6B88-4557-8DD2-1ED6BF6A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D5F0EA-27BA-44CB-A84A-6995AB34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90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815ED5-BADF-4AD3-BD79-23B668443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6E4AD6-B813-4677-8E34-44DEB21AA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3C2767-CA0E-4610-BF09-3FFC2BE63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817399-F782-477F-A99A-E98EBAA52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8C113F-F468-4BD7-9195-F115E946D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98496A-F821-42FD-AE0B-BF5D0BC7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0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CD9720-2A43-41EA-8F0E-DF27120E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9380BF5-9D6A-42C5-BA96-F1853F09A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BF0BF7-457A-463A-9E46-B9EDE3AFD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AAEDB84-80B5-47AF-8E6C-D3C3FE0B67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0076C30-0415-4D08-ADEC-D9B7772D3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044AF0-F9FF-4443-8CEE-3806C745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9B5B258-1931-40E4-9288-69B1600E7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BA3D96C-FD23-4239-81BB-60388AD0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8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31316C-2172-4617-B9C2-14158032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F6E3C1-3AD9-44A2-A9DF-0DF239B20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85481FA-1EFB-4013-B43C-EB765BC8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2A9F01-874C-46A5-AD0D-0D87DE8C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4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2332FA-F175-4452-9AF4-576DA6F38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278841F-4C28-4248-8550-5A66A8250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683DC4-9E42-4628-91DD-97A62940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37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DB9A9E-D897-4A54-A88F-9E0110D6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663247-828D-461E-A895-6F78AFF15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0D716A-B937-4187-91F1-02BF5EDD2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C73645-BD54-4609-94E3-58C6DB79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989DA4-E75F-4100-B049-21A60F7CA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ED063E2-863A-4241-8383-64FB181E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35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507CD0-033A-4A7E-B31A-955C67A8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F64A1C3-DC0A-4015-97E3-DE70206E2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9EE4719-1F3D-4D18-A26C-8B7EA5ACD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659CDD-80C3-4089-8B99-A4EEC7BAE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907B46-0F4B-4366-A54A-266BE3CEF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879667-986B-4524-8CB2-D56C084A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65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BEA3C8-0A39-414F-83B2-21302385D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FB0BB8-9911-4639-935C-B83FB1373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2D7C2E-6767-46C5-934C-40B8D942C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2E679B-5D50-4E65-A42A-F498C723F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55EA65-39BB-4A92-8E3E-BA38D287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9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5FFEBA8-22B7-471A-99C6-3DC9D744F3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EDEC997-C0E6-4C29-84BC-F14265EDC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B84138-ED6C-4958-9CC7-8086625CA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2C9780-1992-45A9-A5B1-EA77ACA5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6F55C0-5DAB-46D1-8835-4EF1DC69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73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13234D3-A3DF-4EE4-B4C5-8B8A14973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60EA06-E314-47EB-A165-3F74EC05F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4D19C1-B632-4D48-9174-B65EAFAB0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EBBF-D547-4903-A04A-A1F242F5F2B7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9766D5-2F78-4F9A-82BB-D9C665D23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5A08E5-2419-4761-A987-CC3782510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DE398-CE4B-412D-9433-020A657FF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2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691315D3-A72C-4D8A-A9DF-E2F0A9C027BD}"/>
              </a:ext>
            </a:extLst>
          </p:cNvPr>
          <p:cNvSpPr/>
          <p:nvPr/>
        </p:nvSpPr>
        <p:spPr>
          <a:xfrm>
            <a:off x="909196" y="129648"/>
            <a:ext cx="4816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Additional File 8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2BA75DF-1BB9-4BA2-A903-49E508DBD3EB}"/>
              </a:ext>
            </a:extLst>
          </p:cNvPr>
          <p:cNvSpPr/>
          <p:nvPr/>
        </p:nvSpPr>
        <p:spPr>
          <a:xfrm>
            <a:off x="0" y="500171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Discriminatory ability of skill test scoring system</a:t>
            </a: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BA53B94C-80B8-4A8B-BAF2-1A196A6419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362964"/>
              </p:ext>
            </p:extLst>
          </p:nvPr>
        </p:nvGraphicFramePr>
        <p:xfrm>
          <a:off x="1146528" y="2997219"/>
          <a:ext cx="4564944" cy="275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AA38ED20-2460-425C-AE8C-D20B9F16A7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642752"/>
              </p:ext>
            </p:extLst>
          </p:nvPr>
        </p:nvGraphicFramePr>
        <p:xfrm>
          <a:off x="293785" y="5976829"/>
          <a:ext cx="4064000" cy="34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F39BAD2D-BF4D-43D0-8906-2BE19E0668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979706"/>
              </p:ext>
            </p:extLst>
          </p:nvPr>
        </p:nvGraphicFramePr>
        <p:xfrm>
          <a:off x="3465304" y="5976829"/>
          <a:ext cx="4064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820767C-99BC-42B8-8758-0CEEACCF0F37}"/>
              </a:ext>
            </a:extLst>
          </p:cNvPr>
          <p:cNvSpPr txBox="1"/>
          <p:nvPr/>
        </p:nvSpPr>
        <p:spPr>
          <a:xfrm>
            <a:off x="369000" y="834561"/>
            <a:ext cx="612000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100" kern="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We tested the discriminatory ability of the </a:t>
            </a:r>
            <a:r>
              <a:rPr lang="en-US" altLang="ja-JP" sz="1100" kern="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10-point maximum</a:t>
            </a:r>
            <a:r>
              <a:rPr lang="en-US" altLang="ja-JP" sz="1100" kern="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skill test scoring system between 3 different performance levels</a:t>
            </a:r>
            <a:r>
              <a:rPr lang="ja-JP" altLang="en-US" sz="1100" kern="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sz="1100" kern="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of</a:t>
            </a:r>
            <a:r>
              <a:rPr lang="ja-JP" altLang="en-US" sz="1100" kern="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sz="1100" kern="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novices, advanced beginners, and experts for echocardiography. For this purpose, we compared the scores of 60 pre-clinical medical students with minimal experience, 16 medical interns with some echocardiography experiences, and 10 echocardiography experts. </a:t>
            </a:r>
            <a:r>
              <a:rPr lang="en-US" altLang="ja-JP" sz="11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Mean skill test scores of the 60 students, 16 interns, and 10 experts were 2.69 ± 1.65, 4.69 ± 2.12, and 9.4 ± 0.86 points (mean ± SD), </a:t>
            </a:r>
            <a:r>
              <a:rPr lang="en-US" altLang="ja-JP" sz="1100" kern="10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respectively (Figure A</a:t>
            </a:r>
            <a:r>
              <a:rPr lang="en-US" altLang="ja-JP" sz="11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). </a:t>
            </a:r>
            <a:r>
              <a:rPr lang="en-US" altLang="ja-JP" sz="1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To assess the discriminatory ability of the test scoring systems between the 3 different performance levels, we constructed receiver operating characteristic (ROC) curves using their test scores and calculated the area under the ROC curves (AUCs)</a:t>
            </a:r>
            <a:r>
              <a:rPr lang="en-US" altLang="ja-JP" sz="1100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. </a:t>
            </a:r>
            <a:r>
              <a:rPr lang="en-US" altLang="ja-JP" sz="11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AUC for skill test score between the students and the interns was 0.76 (95% CI, 0.62–0.90, acceptable discriminatory ability) and between the interns and the experts was 0.99 (95% CI, 0.97–1.00, outstanding discriminatory ability) (Figure B and C). This research was a subset of the main study.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9497CA-F10C-4E3B-8ABD-8AB0A55C6BC6}"/>
              </a:ext>
            </a:extLst>
          </p:cNvPr>
          <p:cNvSpPr txBox="1"/>
          <p:nvPr/>
        </p:nvSpPr>
        <p:spPr>
          <a:xfrm>
            <a:off x="860778" y="2695030"/>
            <a:ext cx="28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41106D-8ADE-4DC4-9CB9-05D7B2B00293}"/>
              </a:ext>
            </a:extLst>
          </p:cNvPr>
          <p:cNvSpPr txBox="1"/>
          <p:nvPr/>
        </p:nvSpPr>
        <p:spPr>
          <a:xfrm>
            <a:off x="314837" y="6102868"/>
            <a:ext cx="28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B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6A204B-6640-48EC-858B-DE11D6B3C295}"/>
              </a:ext>
            </a:extLst>
          </p:cNvPr>
          <p:cNvSpPr txBox="1"/>
          <p:nvPr/>
        </p:nvSpPr>
        <p:spPr>
          <a:xfrm>
            <a:off x="3465304" y="6102868"/>
            <a:ext cx="28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073B1EA-55DF-432C-A7D5-A997506880F1}"/>
              </a:ext>
            </a:extLst>
          </p:cNvPr>
          <p:cNvGrpSpPr/>
          <p:nvPr/>
        </p:nvGrpSpPr>
        <p:grpSpPr>
          <a:xfrm>
            <a:off x="3416199" y="3222032"/>
            <a:ext cx="2216860" cy="522331"/>
            <a:chOff x="3606699" y="4103666"/>
            <a:chExt cx="2216860" cy="522331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A21A371-1D4D-4C72-9036-0784D2940FD7}"/>
                </a:ext>
              </a:extLst>
            </p:cNvPr>
            <p:cNvSpPr txBox="1"/>
            <p:nvPr/>
          </p:nvSpPr>
          <p:spPr>
            <a:xfrm>
              <a:off x="5153867" y="4350591"/>
              <a:ext cx="6696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Experts</a:t>
              </a: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0591AE1-0910-45B5-8C8A-378D184E855B}"/>
                </a:ext>
              </a:extLst>
            </p:cNvPr>
            <p:cNvSpPr/>
            <p:nvPr/>
          </p:nvSpPr>
          <p:spPr>
            <a:xfrm>
              <a:off x="4446283" y="4428701"/>
              <a:ext cx="90000" cy="90000"/>
            </a:xfrm>
            <a:prstGeom prst="rect">
              <a:avLst/>
            </a:prstGeom>
            <a:solidFill>
              <a:srgbClr val="4472C4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69DE36F-8B88-4E4D-BE3C-8637DE6650D9}"/>
                </a:ext>
              </a:extLst>
            </p:cNvPr>
            <p:cNvSpPr txBox="1"/>
            <p:nvPr/>
          </p:nvSpPr>
          <p:spPr>
            <a:xfrm>
              <a:off x="4499485" y="4350591"/>
              <a:ext cx="9293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Interns</a:t>
              </a: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6383E65-D47D-4E83-A25C-4603E7A1EDB0}"/>
                </a:ext>
              </a:extLst>
            </p:cNvPr>
            <p:cNvSpPr/>
            <p:nvPr/>
          </p:nvSpPr>
          <p:spPr>
            <a:xfrm>
              <a:off x="3681637" y="4428701"/>
              <a:ext cx="90000" cy="90000"/>
            </a:xfrm>
            <a:prstGeom prst="rect">
              <a:avLst/>
            </a:prstGeom>
            <a:solidFill>
              <a:srgbClr val="92D050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064AA92-B748-4B60-B4A5-2EE7F6125065}"/>
                </a:ext>
              </a:extLst>
            </p:cNvPr>
            <p:cNvSpPr txBox="1"/>
            <p:nvPr/>
          </p:nvSpPr>
          <p:spPr>
            <a:xfrm>
              <a:off x="3739797" y="4350591"/>
              <a:ext cx="697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Students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AD0A023-A207-44FC-B32B-F2FB91227A05}"/>
                </a:ext>
              </a:extLst>
            </p:cNvPr>
            <p:cNvSpPr txBox="1"/>
            <p:nvPr/>
          </p:nvSpPr>
          <p:spPr>
            <a:xfrm>
              <a:off x="3606699" y="4103667"/>
              <a:ext cx="14469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Performance levels</a:t>
              </a:r>
              <a:endPara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B8DD7F2-B87B-42F8-8DD2-827F988157E0}"/>
                </a:ext>
              </a:extLst>
            </p:cNvPr>
            <p:cNvSpPr/>
            <p:nvPr/>
          </p:nvSpPr>
          <p:spPr>
            <a:xfrm>
              <a:off x="3623477" y="4103666"/>
              <a:ext cx="2104242" cy="522331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ABDCE3B1-33F5-4D85-8E9F-C9F36285BF51}"/>
                </a:ext>
              </a:extLst>
            </p:cNvPr>
            <p:cNvSpPr/>
            <p:nvPr/>
          </p:nvSpPr>
          <p:spPr>
            <a:xfrm>
              <a:off x="5099699" y="4428701"/>
              <a:ext cx="90000" cy="90000"/>
            </a:xfrm>
            <a:prstGeom prst="rect">
              <a:avLst/>
            </a:prstGeom>
            <a:solidFill>
              <a:srgbClr val="FF0000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3C4248-645E-4724-A194-264D2ADE78DC}"/>
              </a:ext>
            </a:extLst>
          </p:cNvPr>
          <p:cNvSpPr txBox="1"/>
          <p:nvPr/>
        </p:nvSpPr>
        <p:spPr>
          <a:xfrm rot="10800000">
            <a:off x="826724" y="2878024"/>
            <a:ext cx="369332" cy="25786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Number of participants (n)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EB7B5FA-3E4E-409D-905C-48FA722BB81B}"/>
              </a:ext>
            </a:extLst>
          </p:cNvPr>
          <p:cNvSpPr txBox="1"/>
          <p:nvPr/>
        </p:nvSpPr>
        <p:spPr>
          <a:xfrm>
            <a:off x="1409347" y="5688593"/>
            <a:ext cx="4279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Skill test score (points)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EB815A-3327-4874-B9FC-E01B8931B11C}"/>
              </a:ext>
            </a:extLst>
          </p:cNvPr>
          <p:cNvSpPr txBox="1"/>
          <p:nvPr/>
        </p:nvSpPr>
        <p:spPr>
          <a:xfrm rot="10800000">
            <a:off x="264038" y="6519190"/>
            <a:ext cx="369332" cy="21375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TPF (Sensitivity)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BFC6493-8605-4CAA-9AD4-16AAC4953528}"/>
              </a:ext>
            </a:extLst>
          </p:cNvPr>
          <p:cNvSpPr txBox="1"/>
          <p:nvPr/>
        </p:nvSpPr>
        <p:spPr>
          <a:xfrm>
            <a:off x="1048055" y="9071439"/>
            <a:ext cx="1987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FPF (1-specificity) 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0B43F98-7C2A-4BE3-906F-0AB0F563F196}"/>
              </a:ext>
            </a:extLst>
          </p:cNvPr>
          <p:cNvSpPr txBox="1"/>
          <p:nvPr/>
        </p:nvSpPr>
        <p:spPr>
          <a:xfrm>
            <a:off x="4214001" y="9072765"/>
            <a:ext cx="1987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FPF (1-specificity) 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A9F28F2-E674-4C31-8C22-B2BF1BE0FAFB}"/>
              </a:ext>
            </a:extLst>
          </p:cNvPr>
          <p:cNvSpPr txBox="1"/>
          <p:nvPr/>
        </p:nvSpPr>
        <p:spPr>
          <a:xfrm rot="10800000">
            <a:off x="3426607" y="6523590"/>
            <a:ext cx="369332" cy="21375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TPF (Sensitivity)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75865D6-6FEB-488B-A1D0-1A1E61CAC02C}"/>
              </a:ext>
            </a:extLst>
          </p:cNvPr>
          <p:cNvSpPr txBox="1"/>
          <p:nvPr/>
        </p:nvSpPr>
        <p:spPr>
          <a:xfrm>
            <a:off x="911169" y="9542894"/>
            <a:ext cx="3816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TPF</a:t>
            </a:r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true positive fraction; </a:t>
            </a:r>
            <a:r>
              <a:rPr lang="en-US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FPF</a:t>
            </a:r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false positive fraction. 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4301B2A-EA52-4101-A57D-83537D89FEFC}"/>
              </a:ext>
            </a:extLst>
          </p:cNvPr>
          <p:cNvSpPr txBox="1"/>
          <p:nvPr/>
        </p:nvSpPr>
        <p:spPr>
          <a:xfrm>
            <a:off x="2070454" y="8047981"/>
            <a:ext cx="1101971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AUC = 0.76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D4F1725-0887-4188-BA98-2150FB533F82}"/>
              </a:ext>
            </a:extLst>
          </p:cNvPr>
          <p:cNvSpPr txBox="1"/>
          <p:nvPr/>
        </p:nvSpPr>
        <p:spPr>
          <a:xfrm>
            <a:off x="5203276" y="8047431"/>
            <a:ext cx="1101971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AUC = 0.99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24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263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重城 聡</dc:creator>
  <cp:lastModifiedBy>重城 聡</cp:lastModifiedBy>
  <cp:revision>35</cp:revision>
  <dcterms:created xsi:type="dcterms:W3CDTF">2021-05-24T14:09:15Z</dcterms:created>
  <dcterms:modified xsi:type="dcterms:W3CDTF">2022-02-15T11:37:42Z</dcterms:modified>
</cp:coreProperties>
</file>