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60" r:id="rId2"/>
    <p:sldId id="261" r:id="rId3"/>
    <p:sldId id="273" r:id="rId4"/>
  </p:sldIdLst>
  <p:sldSz cx="9906000" cy="6858000" type="A4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nes, Susan" initials="JS" lastIdx="27" clrIdx="0">
    <p:extLst>
      <p:ext uri="{19B8F6BF-5375-455C-9EA6-DF929625EA0E}">
        <p15:presenceInfo xmlns:p15="http://schemas.microsoft.com/office/powerpoint/2012/main" userId="S-1-5-21-1004336348-1364589140-1801674531-5478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0814" autoAdjust="0"/>
  </p:normalViewPr>
  <p:slideViewPr>
    <p:cSldViewPr>
      <p:cViewPr varScale="1">
        <p:scale>
          <a:sx n="50" d="100"/>
          <a:sy n="50" d="100"/>
        </p:scale>
        <p:origin x="798" y="7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9B1393-EF4E-4DF2-8003-4B2852AE80B3}" type="datetimeFigureOut">
              <a:rPr lang="en-GB" smtClean="0"/>
              <a:t>15/10/2019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E0E6C7-687D-4BD7-AF67-F3D49A8426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08806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2F449C-F103-43DF-B3A9-01E17F2D1421}" type="datetimeFigureOut">
              <a:rPr lang="en-GB" smtClean="0"/>
              <a:t>15/10/2019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52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0A286E-D008-4AC3-BBF2-B9DC1518E6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3385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0A286E-D008-4AC3-BBF2-B9DC1518E66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39571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0A286E-D008-4AC3-BBF2-B9DC1518E661}" type="slidenum">
              <a:rPr lang="en-GB" smtClean="0">
                <a:solidFill>
                  <a:prstClr val="black"/>
                </a:solidFill>
              </a:rPr>
              <a:pPr/>
              <a:t>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3600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4BCB2-DB19-47A8-AB43-0AB64C430634}" type="datetimeFigureOut">
              <a:rPr lang="en-GB" smtClean="0"/>
              <a:t>15/10/2019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A019D-9541-4FE8-A413-CD6B6ABB7F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4248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4BCB2-DB19-47A8-AB43-0AB64C430634}" type="datetimeFigureOut">
              <a:rPr lang="en-GB" smtClean="0"/>
              <a:t>15/10/2019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A019D-9541-4FE8-A413-CD6B6ABB7F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6167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4BCB2-DB19-47A8-AB43-0AB64C430634}" type="datetimeFigureOut">
              <a:rPr lang="en-GB" smtClean="0"/>
              <a:t>15/10/2019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A019D-9541-4FE8-A413-CD6B6ABB7F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0657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4BCB2-DB19-47A8-AB43-0AB64C430634}" type="datetimeFigureOut">
              <a:rPr lang="en-GB" smtClean="0"/>
              <a:t>15/10/2019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A019D-9541-4FE8-A413-CD6B6ABB7F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4010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4BCB2-DB19-47A8-AB43-0AB64C430634}" type="datetimeFigureOut">
              <a:rPr lang="en-GB" smtClean="0"/>
              <a:t>15/10/2019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A019D-9541-4FE8-A413-CD6B6ABB7F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8088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4BCB2-DB19-47A8-AB43-0AB64C430634}" type="datetimeFigureOut">
              <a:rPr lang="en-GB" smtClean="0"/>
              <a:t>15/10/2019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A019D-9541-4FE8-A413-CD6B6ABB7F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7758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4BCB2-DB19-47A8-AB43-0AB64C430634}" type="datetimeFigureOut">
              <a:rPr lang="en-GB" smtClean="0"/>
              <a:t>15/10/2019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A019D-9541-4FE8-A413-CD6B6ABB7F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9106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4BCB2-DB19-47A8-AB43-0AB64C430634}" type="datetimeFigureOut">
              <a:rPr lang="en-GB" smtClean="0"/>
              <a:t>15/10/2019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A019D-9541-4FE8-A413-CD6B6ABB7F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2628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4BCB2-DB19-47A8-AB43-0AB64C430634}" type="datetimeFigureOut">
              <a:rPr lang="en-GB" smtClean="0"/>
              <a:t>15/10/2019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A019D-9541-4FE8-A413-CD6B6ABB7F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4476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4BCB2-DB19-47A8-AB43-0AB64C430634}" type="datetimeFigureOut">
              <a:rPr lang="en-GB" smtClean="0"/>
              <a:t>15/10/2019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A019D-9541-4FE8-A413-CD6B6ABB7F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2457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4BCB2-DB19-47A8-AB43-0AB64C430634}" type="datetimeFigureOut">
              <a:rPr lang="en-GB" smtClean="0"/>
              <a:t>15/10/2019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A019D-9541-4FE8-A413-CD6B6ABB7F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206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4BCB2-DB19-47A8-AB43-0AB64C430634}" type="datetimeFigureOut">
              <a:rPr lang="en-GB" smtClean="0"/>
              <a:t>15/10/2019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1A019D-9541-4FE8-A413-CD6B6ABB7F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2427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6909084"/>
              </p:ext>
            </p:extLst>
          </p:nvPr>
        </p:nvGraphicFramePr>
        <p:xfrm>
          <a:off x="0" y="403662"/>
          <a:ext cx="9906001" cy="67812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4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74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467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81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561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1264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89034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solidFill>
                            <a:schemeClr val="tx1"/>
                          </a:solidFill>
                        </a:rPr>
                        <a:t>Resources/inputs</a:t>
                      </a: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solidFill>
                            <a:schemeClr val="tx1"/>
                          </a:solidFill>
                        </a:rPr>
                        <a:t>Processes/activities</a:t>
                      </a: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solidFill>
                            <a:schemeClr val="tx1"/>
                          </a:solidFill>
                        </a:rPr>
                        <a:t>Quantitative Outputs</a:t>
                      </a: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solidFill>
                            <a:schemeClr val="tx1"/>
                          </a:solidFill>
                        </a:rPr>
                        <a:t>Quantitative Outcomes</a:t>
                      </a: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solidFill>
                            <a:schemeClr val="tx1"/>
                          </a:solidFill>
                        </a:rPr>
                        <a:t>Quantitative Impacts</a:t>
                      </a: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7511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GB" sz="1200" baseline="0" dirty="0" smtClean="0">
                          <a:solidFill>
                            <a:schemeClr val="tx1"/>
                          </a:solidFill>
                        </a:rPr>
                        <a:t>Quantitative data currently collected, either partially or wholly</a:t>
                      </a:r>
                    </a:p>
                  </a:txBody>
                  <a:tcPr vert="vert270"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 smtClean="0">
                          <a:solidFill>
                            <a:schemeClr val="tx1"/>
                          </a:solidFill>
                        </a:rPr>
                        <a:t>NICE PH48 (2013)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 smtClean="0">
                          <a:solidFill>
                            <a:schemeClr val="tx1"/>
                          </a:solidFill>
                        </a:rPr>
                        <a:t>RCP Report (2013)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 smtClean="0">
                          <a:solidFill>
                            <a:schemeClr val="tx1"/>
                          </a:solidFill>
                        </a:rPr>
                        <a:t>The</a:t>
                      </a:r>
                      <a:r>
                        <a:rPr lang="en-GB" sz="1200" baseline="0" dirty="0" smtClean="0">
                          <a:solidFill>
                            <a:schemeClr val="tx1"/>
                          </a:solidFill>
                        </a:rPr>
                        <a:t> Stolen Years (2016)</a:t>
                      </a:r>
                      <a:endParaRPr lang="en-GB" sz="120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 smtClean="0">
                          <a:solidFill>
                            <a:schemeClr val="tx1"/>
                          </a:solidFill>
                        </a:rPr>
                        <a:t>Support of Trust boards and medical directors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 smtClean="0">
                          <a:solidFill>
                            <a:schemeClr val="tx1"/>
                          </a:solidFill>
                        </a:rPr>
                        <a:t>Support of Clinical Networks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 smtClean="0">
                          <a:solidFill>
                            <a:schemeClr val="tx1"/>
                          </a:solidFill>
                        </a:rPr>
                        <a:t>Support of partnering organisations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 smtClean="0">
                          <a:solidFill>
                            <a:schemeClr val="tx1"/>
                          </a:solidFill>
                        </a:rPr>
                        <a:t>NTW and TEWV trusts agreed to work together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 smtClean="0">
                          <a:solidFill>
                            <a:schemeClr val="tx1"/>
                          </a:solidFill>
                        </a:rPr>
                        <a:t>Health Improvement Lead appointed (NTW)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 smtClean="0">
                          <a:solidFill>
                            <a:schemeClr val="tx1"/>
                          </a:solidFill>
                        </a:rPr>
                        <a:t>Trust smoke-free strategy agreed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baseline="0" dirty="0" smtClean="0">
                          <a:solidFill>
                            <a:schemeClr val="tx1"/>
                          </a:solidFill>
                        </a:rPr>
                        <a:t>Review of existing trust smoking policies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baseline="0" dirty="0" smtClean="0">
                          <a:solidFill>
                            <a:schemeClr val="tx1"/>
                          </a:solidFill>
                        </a:rPr>
                        <a:t>Smoking status recorded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baseline="0" dirty="0" smtClean="0">
                          <a:solidFill>
                            <a:schemeClr val="tx1"/>
                          </a:solidFill>
                        </a:rPr>
                        <a:t>Smoking cessation and nicotine replacement treatments (NRT)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baseline="0" dirty="0" smtClean="0">
                          <a:solidFill>
                            <a:schemeClr val="tx1"/>
                          </a:solidFill>
                        </a:rPr>
                        <a:t>Staff workforce e.g. medical, nursing, allied, ancillary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baseline="0" dirty="0" smtClean="0">
                          <a:solidFill>
                            <a:schemeClr val="tx1"/>
                          </a:solidFill>
                        </a:rPr>
                        <a:t>Staff training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200" baseline="0" dirty="0" smtClean="0">
                          <a:solidFill>
                            <a:schemeClr val="tx1"/>
                          </a:solidFill>
                        </a:rPr>
                        <a:t>Staff surveys about smoking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200" baseline="0" dirty="0" smtClean="0">
                          <a:solidFill>
                            <a:schemeClr val="tx1"/>
                          </a:solidFill>
                        </a:rPr>
                        <a:t>Materials to support quit attempts e.g. leaflets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200" baseline="0" dirty="0" smtClean="0">
                          <a:solidFill>
                            <a:schemeClr val="tx1"/>
                          </a:solidFill>
                        </a:rPr>
                        <a:t>Community stop smoking services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200" baseline="0" dirty="0" smtClean="0">
                          <a:solidFill>
                            <a:schemeClr val="tx1"/>
                          </a:solidFill>
                        </a:rPr>
                        <a:t>Evaluation team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200" baseline="0" dirty="0" smtClean="0">
                          <a:solidFill>
                            <a:schemeClr val="tx1"/>
                          </a:solidFill>
                        </a:rPr>
                        <a:t>Analytical support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GB" sz="120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120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 smtClean="0">
                          <a:solidFill>
                            <a:schemeClr val="tx1"/>
                          </a:solidFill>
                        </a:rPr>
                        <a:t>Set up</a:t>
                      </a:r>
                      <a:r>
                        <a:rPr lang="en-GB" sz="1200" baseline="0" dirty="0" smtClean="0">
                          <a:solidFill>
                            <a:schemeClr val="tx1"/>
                          </a:solidFill>
                        </a:rPr>
                        <a:t> multidisciplinary Smoke-free Working Group (NTW)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baseline="0" dirty="0" smtClean="0">
                          <a:solidFill>
                            <a:schemeClr val="tx1"/>
                          </a:solidFill>
                        </a:rPr>
                        <a:t>Mapping report to identify gaps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baseline="0" dirty="0" smtClean="0">
                          <a:solidFill>
                            <a:schemeClr val="tx1"/>
                          </a:solidFill>
                        </a:rPr>
                        <a:t>Action Plan (NTW)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baseline="0" dirty="0" smtClean="0">
                          <a:solidFill>
                            <a:schemeClr val="tx1"/>
                          </a:solidFill>
                        </a:rPr>
                        <a:t>Communication of smoke-free policy to all staff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baseline="0" dirty="0" smtClean="0">
                          <a:solidFill>
                            <a:schemeClr val="tx1"/>
                          </a:solidFill>
                        </a:rPr>
                        <a:t>Events to disseminate smoke-free message</a:t>
                      </a:r>
                      <a:endParaRPr lang="en-GB" sz="120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 smtClean="0">
                          <a:solidFill>
                            <a:schemeClr val="tx1"/>
                          </a:solidFill>
                        </a:rPr>
                        <a:t>Recording</a:t>
                      </a:r>
                      <a:r>
                        <a:rPr lang="en-GB" sz="1200" baseline="0" dirty="0" smtClean="0">
                          <a:solidFill>
                            <a:schemeClr val="tx1"/>
                          </a:solidFill>
                        </a:rPr>
                        <a:t> of smoking status of all patients on admittance and at other physical health checks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baseline="0" dirty="0" smtClean="0">
                          <a:solidFill>
                            <a:schemeClr val="tx1"/>
                          </a:solidFill>
                        </a:rPr>
                        <a:t>Advising all patients who smoke to quit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baseline="0" dirty="0" smtClean="0">
                          <a:solidFill>
                            <a:schemeClr val="tx1"/>
                          </a:solidFill>
                        </a:rPr>
                        <a:t>Providing smoking cessation support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baseline="0" dirty="0" smtClean="0">
                          <a:solidFill>
                            <a:schemeClr val="tx1"/>
                          </a:solidFill>
                        </a:rPr>
                        <a:t>Providing NRT on admission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baseline="0" dirty="0" smtClean="0">
                          <a:solidFill>
                            <a:schemeClr val="tx1"/>
                          </a:solidFill>
                        </a:rPr>
                        <a:t>Providing materials to support quit attempts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baseline="0" dirty="0" smtClean="0">
                          <a:solidFill>
                            <a:schemeClr val="tx1"/>
                          </a:solidFill>
                        </a:rPr>
                        <a:t>Providing smoking cessation &amp; NRT to community patients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baseline="0" dirty="0" smtClean="0">
                          <a:solidFill>
                            <a:schemeClr val="tx1"/>
                          </a:solidFill>
                        </a:rPr>
                        <a:t>Training staff to provide advice and assistance to reduce harm to patients who smoke 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200" dirty="0" smtClean="0">
                          <a:solidFill>
                            <a:schemeClr val="tx1"/>
                          </a:solidFill>
                        </a:rPr>
                        <a:t>Message that compliance with the law is everybody’s business</a:t>
                      </a:r>
                      <a:endParaRPr lang="en-GB" sz="120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baseline="0" dirty="0" smtClean="0">
                          <a:solidFill>
                            <a:schemeClr val="tx1"/>
                          </a:solidFill>
                        </a:rPr>
                        <a:t>Advising staff on enforcing smoke-free policies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baseline="0" dirty="0" smtClean="0">
                          <a:solidFill>
                            <a:schemeClr val="tx1"/>
                          </a:solidFill>
                        </a:rPr>
                        <a:t>No tobacco products to be sold on-site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 smtClean="0">
                          <a:solidFill>
                            <a:schemeClr val="tx1"/>
                          </a:solidFill>
                        </a:rPr>
                        <a:t>Number of staff who smoke identified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 smtClean="0">
                          <a:solidFill>
                            <a:schemeClr val="tx1"/>
                          </a:solidFill>
                        </a:rPr>
                        <a:t>Number of patients who smoke identified and documented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 smtClean="0">
                          <a:solidFill>
                            <a:schemeClr val="tx1"/>
                          </a:solidFill>
                        </a:rPr>
                        <a:t>Number of smokers who receive smoking cessation</a:t>
                      </a:r>
                      <a:r>
                        <a:rPr lang="en-GB" sz="1200" baseline="0" dirty="0" smtClean="0">
                          <a:solidFill>
                            <a:schemeClr val="tx1"/>
                          </a:solidFill>
                        </a:rPr>
                        <a:t> advice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 smtClean="0">
                          <a:solidFill>
                            <a:schemeClr val="tx1"/>
                          </a:solidFill>
                        </a:rPr>
                        <a:t>Number of patients who receive NRT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200" dirty="0" smtClean="0">
                          <a:solidFill>
                            <a:schemeClr val="tx1"/>
                          </a:solidFill>
                        </a:rPr>
                        <a:t>Number of patients offered support to help them quit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 smtClean="0">
                          <a:solidFill>
                            <a:schemeClr val="tx1"/>
                          </a:solidFill>
                        </a:rPr>
                        <a:t>Number of community patients receiving support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 smtClean="0">
                          <a:solidFill>
                            <a:schemeClr val="tx1"/>
                          </a:solidFill>
                        </a:rPr>
                        <a:t>Number of staff completed NCSCT Level 1 training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 smtClean="0">
                          <a:solidFill>
                            <a:schemeClr val="tx1"/>
                          </a:solidFill>
                        </a:rPr>
                        <a:t>Number of physicians and nurses trained to NCSCT Level 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 smtClean="0">
                          <a:solidFill>
                            <a:schemeClr val="tx1"/>
                          </a:solidFill>
                        </a:rPr>
                        <a:t>Decreased</a:t>
                      </a:r>
                      <a:r>
                        <a:rPr lang="en-GB" sz="1200" baseline="0" dirty="0" smtClean="0">
                          <a:solidFill>
                            <a:schemeClr val="tx1"/>
                          </a:solidFill>
                        </a:rPr>
                        <a:t> number of patients becoming smokers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200" dirty="0" smtClean="0">
                          <a:solidFill>
                            <a:schemeClr val="tx1"/>
                          </a:solidFill>
                        </a:rPr>
                        <a:t>Decreased</a:t>
                      </a:r>
                      <a:r>
                        <a:rPr lang="en-GB" sz="1200" baseline="0" dirty="0" smtClean="0">
                          <a:solidFill>
                            <a:schemeClr val="tx1"/>
                          </a:solidFill>
                        </a:rPr>
                        <a:t> number of staff becoming smokers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200" dirty="0" smtClean="0">
                          <a:solidFill>
                            <a:schemeClr val="tx1"/>
                          </a:solidFill>
                        </a:rPr>
                        <a:t>Smoke-free policy successfully implemented and sustained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GB" sz="120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 smtClean="0">
                          <a:solidFill>
                            <a:schemeClr val="tx1"/>
                          </a:solidFill>
                        </a:rPr>
                        <a:t>Reduced numbers</a:t>
                      </a:r>
                      <a:r>
                        <a:rPr lang="en-GB" sz="1200" baseline="0" dirty="0" smtClean="0">
                          <a:solidFill>
                            <a:schemeClr val="tx1"/>
                          </a:solidFill>
                        </a:rPr>
                        <a:t> of patient and staff smokers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baseline="0" dirty="0" smtClean="0">
                          <a:solidFill>
                            <a:schemeClr val="tx1"/>
                          </a:solidFill>
                        </a:rPr>
                        <a:t>Reduced quantity of smoking amongst patients and staff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baseline="0" dirty="0" smtClean="0">
                          <a:solidFill>
                            <a:schemeClr val="tx1"/>
                          </a:solidFill>
                        </a:rPr>
                        <a:t>Reduced uptake of smoking by patients and staff</a:t>
                      </a:r>
                      <a:endParaRPr lang="en-GB" sz="120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 smtClean="0">
                          <a:solidFill>
                            <a:schemeClr val="tx1"/>
                          </a:solidFill>
                        </a:rPr>
                        <a:t>Improved</a:t>
                      </a:r>
                      <a:r>
                        <a:rPr lang="en-GB" sz="1200" baseline="0" dirty="0" smtClean="0">
                          <a:solidFill>
                            <a:schemeClr val="tx1"/>
                          </a:solidFill>
                        </a:rPr>
                        <a:t> physical health for patients and staff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baseline="0" dirty="0" smtClean="0">
                          <a:solidFill>
                            <a:schemeClr val="tx1"/>
                          </a:solidFill>
                        </a:rPr>
                        <a:t>Reduction in anti-psychotic and anti-depressant dosages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28464" y="0"/>
            <a:ext cx="9505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 smtClean="0"/>
              <a:t>Table </a:t>
            </a:r>
            <a:r>
              <a:rPr lang="en-GB" sz="1400" b="1" dirty="0" smtClean="0"/>
              <a:t>2: </a:t>
            </a:r>
            <a:r>
              <a:rPr lang="en-GB" sz="1400" b="1" dirty="0" smtClean="0"/>
              <a:t>Logic model – Resources and Processes of implementation – current quantitative outputs/outcomes/impacts </a:t>
            </a:r>
            <a:endParaRPr lang="en-GB" sz="1400" b="1" dirty="0"/>
          </a:p>
        </p:txBody>
      </p:sp>
    </p:spTree>
    <p:extLst>
      <p:ext uri="{BB962C8B-B14F-4D97-AF65-F5344CB8AC3E}">
        <p14:creationId xmlns:p14="http://schemas.microsoft.com/office/powerpoint/2010/main" val="3538894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7701334"/>
              </p:ext>
            </p:extLst>
          </p:nvPr>
        </p:nvGraphicFramePr>
        <p:xfrm>
          <a:off x="152892" y="403662"/>
          <a:ext cx="9505056" cy="42209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6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21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21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21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390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338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89034"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solidFill>
                            <a:schemeClr val="tx1"/>
                          </a:solidFill>
                        </a:rPr>
                        <a:t>Resources/inputs</a:t>
                      </a: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solidFill>
                            <a:schemeClr val="tx1"/>
                          </a:solidFill>
                        </a:rPr>
                        <a:t>Processes/activities</a:t>
                      </a: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solidFill>
                            <a:schemeClr val="tx1"/>
                          </a:solidFill>
                        </a:rPr>
                        <a:t>Quantitative Outputs</a:t>
                      </a: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solidFill>
                            <a:schemeClr val="tx1"/>
                          </a:solidFill>
                        </a:rPr>
                        <a:t>Quantitative Outcomes</a:t>
                      </a: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solidFill>
                            <a:schemeClr val="tx1"/>
                          </a:solidFill>
                        </a:rPr>
                        <a:t>Quantitative Impacts</a:t>
                      </a: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8803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1200" baseline="0" dirty="0" smtClean="0">
                          <a:solidFill>
                            <a:schemeClr val="tx1"/>
                          </a:solidFill>
                        </a:rPr>
                        <a:t>Status/Quantitative data </a:t>
                      </a:r>
                      <a:r>
                        <a:rPr lang="en-GB" sz="1200" baseline="0" dirty="0" smtClean="0"/>
                        <a:t>unknown/not collected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1200" baseline="0" dirty="0" smtClean="0"/>
                    </a:p>
                  </a:txBody>
                  <a:tcPr vert="vert270"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200" baseline="0" dirty="0" smtClean="0"/>
                        <a:t>Smoking status as a performance benchmark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GB" sz="1200" baseline="0" dirty="0" smtClean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 smtClean="0"/>
                        <a:t>Contacting patients after discharge to assess smoking status and need for additional support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 smtClean="0"/>
                        <a:t>Assessing smoking status six months post discharge</a:t>
                      </a:r>
                      <a:endParaRPr lang="en-GB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200" dirty="0" smtClean="0"/>
                        <a:t>Number of non-medical</a:t>
                      </a:r>
                      <a:r>
                        <a:rPr lang="en-GB" sz="1200" baseline="0" dirty="0" smtClean="0"/>
                        <a:t> staff trained</a:t>
                      </a:r>
                      <a:endParaRPr lang="en-GB" sz="1200" dirty="0" smtClean="0"/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200" dirty="0" smtClean="0"/>
                        <a:t>Number of patients contacted for outcome assessment</a:t>
                      </a:r>
                    </a:p>
                    <a:p>
                      <a:endParaRPr lang="en-GB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200" dirty="0" smtClean="0"/>
                        <a:t>Decreased</a:t>
                      </a:r>
                      <a:r>
                        <a:rPr lang="en-GB" sz="1200" baseline="0" dirty="0" smtClean="0"/>
                        <a:t> number of staff becoming smokers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 smtClean="0"/>
                        <a:t>More attempts amongst patients and staff to quit smoking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 smtClean="0"/>
                        <a:t>Fewer withdrawal symptoms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 smtClean="0"/>
                        <a:t>Greater likelihood of quitting smoking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 smtClean="0"/>
                        <a:t>Greater abstinence from smoking at follow-up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 smtClean="0"/>
                        <a:t>Smoking dependency reduced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 smtClean="0"/>
                        <a:t>Physical harm from smoking reduced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 smtClean="0"/>
                        <a:t>Fewer admissions for smoking related physical problems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baseline="0" dirty="0" smtClean="0"/>
                        <a:t>Reduced number of AWOLs and absconding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baseline="0" dirty="0" smtClean="0"/>
                        <a:t>Reduced number of smoking related fires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baseline="0" dirty="0" smtClean="0"/>
                        <a:t>Reduced number of physical assaults</a:t>
                      </a:r>
                    </a:p>
                    <a:p>
                      <a:endParaRPr lang="en-GB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200" baseline="0" dirty="0" smtClean="0"/>
                        <a:t>Reduction in premature mortality rates</a:t>
                      </a:r>
                      <a:endParaRPr lang="en-GB" sz="1200" dirty="0" smtClean="0"/>
                    </a:p>
                    <a:p>
                      <a:endParaRPr lang="en-GB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00472" y="0"/>
            <a:ext cx="92170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 smtClean="0"/>
              <a:t>Table </a:t>
            </a:r>
            <a:r>
              <a:rPr lang="en-GB" sz="1400" b="1" dirty="0" smtClean="0"/>
              <a:t>3: </a:t>
            </a:r>
            <a:r>
              <a:rPr lang="en-GB" sz="1400" b="1" dirty="0" smtClean="0"/>
              <a:t>Logic model cont. – quantitative aspects not currently available</a:t>
            </a:r>
            <a:endParaRPr lang="en-GB" sz="1400" b="1" dirty="0"/>
          </a:p>
        </p:txBody>
      </p:sp>
    </p:spTree>
    <p:extLst>
      <p:ext uri="{BB962C8B-B14F-4D97-AF65-F5344CB8AC3E}">
        <p14:creationId xmlns:p14="http://schemas.microsoft.com/office/powerpoint/2010/main" val="2866899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6928471"/>
              </p:ext>
            </p:extLst>
          </p:nvPr>
        </p:nvGraphicFramePr>
        <p:xfrm>
          <a:off x="416496" y="620688"/>
          <a:ext cx="9145017" cy="59046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88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53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53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1580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916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50056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74295" marR="74295" marT="37148" marB="37148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tx1"/>
                          </a:solidFill>
                        </a:rPr>
                        <a:t>Resources/inputs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 marL="74295" marR="74295" marT="37148" marB="37148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tx1"/>
                          </a:solidFill>
                        </a:rPr>
                        <a:t>Processes/activities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 marL="74295" marR="74295" marT="37148" marB="37148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tx1"/>
                          </a:solidFill>
                        </a:rPr>
                        <a:t>Qualitative Outputs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 marL="74295" marR="74295" marT="37148" marB="37148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tx1"/>
                          </a:solidFill>
                        </a:rPr>
                        <a:t>Qualitative Outcomes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 marL="74295" marR="74295" marT="37148" marB="37148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tx1"/>
                          </a:solidFill>
                        </a:rPr>
                        <a:t>Qualitative Impacts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 marL="74295" marR="74295" marT="37148" marB="37148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546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1000" baseline="0" dirty="0" smtClean="0">
                          <a:solidFill>
                            <a:schemeClr val="tx1"/>
                          </a:solidFill>
                        </a:rPr>
                        <a:t>Qualitative </a:t>
                      </a:r>
                      <a:r>
                        <a:rPr lang="en-GB" sz="1000" baseline="0" dirty="0" smtClean="0"/>
                        <a:t>data unknown/to be collected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1000" baseline="0" dirty="0" smtClean="0"/>
                    </a:p>
                  </a:txBody>
                  <a:tcPr marL="74295" marR="74295" marT="37148" marB="37148" vert="vert270"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 smtClean="0"/>
                        <a:t>NICE PH48 (2013)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 smtClean="0"/>
                        <a:t>RCP Report (2013)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 smtClean="0"/>
                        <a:t>The</a:t>
                      </a:r>
                      <a:r>
                        <a:rPr lang="en-GB" sz="1000" baseline="0" dirty="0" smtClean="0"/>
                        <a:t> Stolen Years (2016)</a:t>
                      </a:r>
                      <a:endParaRPr lang="en-GB" sz="1000" dirty="0" smtClean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 smtClean="0"/>
                        <a:t>Support of Trust boards and medical directors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 smtClean="0"/>
                        <a:t>Support of Clinical Networks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 smtClean="0"/>
                        <a:t>Support of partnering organisations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 smtClean="0"/>
                        <a:t>NTW and TEWV trusts agreed to work together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 smtClean="0"/>
                        <a:t>Health Improvement Lead appointed (NTW)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 smtClean="0"/>
                        <a:t>Trust smoke-free strategy agreed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baseline="0" dirty="0" smtClean="0"/>
                        <a:t>Review of existing trust smoking policies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baseline="0" dirty="0" smtClean="0"/>
                        <a:t>Smoking status recorded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baseline="0" dirty="0" smtClean="0"/>
                        <a:t>Smoking cessation and nicotine replacement treatments (NRT)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baseline="0" dirty="0" smtClean="0"/>
                        <a:t>Staff workforce e.g. medical, nursing, allied, ancillary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baseline="0" dirty="0" smtClean="0"/>
                        <a:t>Staff training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00" baseline="0" dirty="0" smtClean="0"/>
                        <a:t>Staff surveys about smoking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00" baseline="0" dirty="0" smtClean="0"/>
                        <a:t>Materials to support quit attempts e.g. leaflets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00" baseline="0" dirty="0" smtClean="0"/>
                        <a:t>Community stop smoking services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00" baseline="0" dirty="0" smtClean="0"/>
                        <a:t>Evaluation team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00" baseline="0" dirty="0" smtClean="0"/>
                        <a:t>Analytical support</a:t>
                      </a:r>
                    </a:p>
                  </a:txBody>
                  <a:tcPr marL="74295" marR="74295" marT="37148" marB="37148"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 smtClean="0"/>
                        <a:t>Communication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 smtClean="0"/>
                        <a:t>a) pathways to staff,</a:t>
                      </a:r>
                      <a:r>
                        <a:rPr lang="en-GB" sz="1000" baseline="0" dirty="0" smtClean="0"/>
                        <a:t> patients and visitors</a:t>
                      </a:r>
                      <a:endParaRPr lang="en-GB" sz="1000" dirty="0" smtClean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 smtClean="0"/>
                        <a:t>b) Physical Health link workers monthly meetings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00" dirty="0" smtClean="0"/>
                        <a:t>c) Ward based staff meetings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00" baseline="0" dirty="0" smtClean="0"/>
                        <a:t>Increased buy-in to smoke-free policy by all staff groups and patient groups and visitors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00" dirty="0" smtClean="0"/>
                        <a:t>Increased prioritisation of SS messages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00" dirty="0" smtClean="0"/>
                        <a:t>Link offered into community SSS for staff, patients and visitors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00" dirty="0" smtClean="0"/>
                        <a:t>Health and wellbeing survey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GB" sz="1000" dirty="0" smtClean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1000" dirty="0"/>
                    </a:p>
                  </a:txBody>
                  <a:tcPr marL="74295" marR="74295" marT="37148" marB="37148"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 smtClean="0"/>
                        <a:t>Brief SS interventions offered by all staff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 smtClean="0"/>
                        <a:t>Motivational interviewing by staff trained to Level 2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 smtClean="0"/>
                        <a:t>Increased speed with which NRT is provided on admission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 smtClean="0"/>
                        <a:t>Continued support throughout hospital stay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 smtClean="0"/>
                        <a:t>Increased availability of NRT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00" dirty="0" smtClean="0"/>
                        <a:t>Reduced availability of tobacco products on-site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00" baseline="0" dirty="0" smtClean="0"/>
                        <a:t>Involvement of family and carers of patients in smoke-free messages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GB" sz="1000" dirty="0" smtClean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GB" sz="1000" dirty="0" smtClean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GB" sz="1000" dirty="0" smtClean="0"/>
                    </a:p>
                  </a:txBody>
                  <a:tcPr marL="74295" marR="74295" marT="37148" marB="37148"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 smtClean="0"/>
                        <a:t>SS brief interventions</a:t>
                      </a:r>
                      <a:r>
                        <a:rPr lang="en-GB" sz="1000" baseline="0" dirty="0" smtClean="0"/>
                        <a:t> consistently delivered</a:t>
                      </a:r>
                      <a:endParaRPr lang="en-GB" sz="1000" dirty="0" smtClean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 smtClean="0"/>
                        <a:t>SS </a:t>
                      </a:r>
                      <a:r>
                        <a:rPr lang="en-GB" sz="1000" baseline="0" dirty="0" smtClean="0"/>
                        <a:t>Level 2 training consistently applied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baseline="0" dirty="0" smtClean="0"/>
                        <a:t>Smoke-free policy ‘normalised’ for all staff and patient groups and visitors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baseline="0" dirty="0" smtClean="0"/>
                        <a:t>Acceptability of: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baseline="0" dirty="0" smtClean="0"/>
                        <a:t>a) requirement to change behaviour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baseline="0" dirty="0" smtClean="0"/>
                        <a:t>b) requirement to use NRT or not smoke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baseline="0" dirty="0" smtClean="0"/>
                        <a:t>c) enforcement of strategies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 smtClean="0"/>
                        <a:t>Increased motivation amongst patients and staff to quit smoking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 smtClean="0"/>
                        <a:t>Increased confidence amongst patients and staff to quit smoking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 smtClean="0"/>
                        <a:t>More attempts amongst patients and staff to quit smoking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 smtClean="0"/>
                        <a:t>Fewer withdrawal symptoms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 smtClean="0"/>
                        <a:t>Smoking dependency reduced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 smtClean="0"/>
                        <a:t>Physical harm from smoking reduced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 smtClean="0"/>
                        <a:t>Fewer admissions for smoking related physical problems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 smtClean="0"/>
                        <a:t>Physicians and nurses have increased confidence in their ability to help smokers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00" baseline="0" dirty="0" smtClean="0"/>
                        <a:t>The facilitators for introducing a smoke-free policy are understood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00" baseline="0" dirty="0" smtClean="0"/>
                        <a:t>The hindrances to introducing a smoke-free policy are understood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00" baseline="0" dirty="0" smtClean="0"/>
                        <a:t>Assess acceptability of smoke-free policy to patients, staff and visitors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00" baseline="0" dirty="0" smtClean="0"/>
                        <a:t>Assess sustainability of smoke-free policy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00" baseline="0" dirty="0" smtClean="0"/>
                        <a:t>Improvements in health care services as a result of smoke-free policy are identified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00" baseline="0" dirty="0" smtClean="0"/>
                        <a:t>Unintended consequences as a result of smoke-free policy are identified</a:t>
                      </a:r>
                      <a:endParaRPr lang="en-GB" sz="1000" dirty="0" smtClean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 smtClean="0"/>
                        <a:t>Trust reputation for holistic health care improves</a:t>
                      </a:r>
                      <a:endParaRPr lang="en-GB" sz="1000" dirty="0"/>
                    </a:p>
                  </a:txBody>
                  <a:tcPr marL="74295" marR="74295" marT="37148" marB="37148"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 smtClean="0"/>
                        <a:t>Smoke-free policy and strategies sustained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 smtClean="0"/>
                        <a:t>Increase in staff time available for therapeutic activities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 smtClean="0"/>
                        <a:t>Trusts’ reputation enhanced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 smtClean="0"/>
                        <a:t>Improved health and wellbeing of patients, staff and visitors</a:t>
                      </a:r>
                    </a:p>
                    <a:p>
                      <a:endParaRPr lang="en-GB" sz="1000" dirty="0"/>
                    </a:p>
                  </a:txBody>
                  <a:tcPr marL="74295" marR="74295" marT="37148" marB="37148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16496" y="260648"/>
            <a:ext cx="9489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smtClean="0">
                <a:solidFill>
                  <a:prstClr val="black"/>
                </a:solidFill>
              </a:rPr>
              <a:t>Table </a:t>
            </a:r>
            <a:r>
              <a:rPr lang="en-GB" sz="1400" b="1" smtClean="0">
                <a:solidFill>
                  <a:prstClr val="black"/>
                </a:solidFill>
              </a:rPr>
              <a:t>4: </a:t>
            </a:r>
            <a:r>
              <a:rPr lang="en-GB" sz="1400" b="1" dirty="0" smtClean="0">
                <a:solidFill>
                  <a:prstClr val="black"/>
                </a:solidFill>
              </a:rPr>
              <a:t>Logic </a:t>
            </a:r>
            <a:r>
              <a:rPr lang="en-GB" sz="1400" b="1" dirty="0">
                <a:solidFill>
                  <a:prstClr val="black"/>
                </a:solidFill>
              </a:rPr>
              <a:t>model cont. - Qualitative Aspects – additional Resources and Processes, qualitative outputs/outcomes/impacts</a:t>
            </a:r>
          </a:p>
        </p:txBody>
      </p:sp>
    </p:spTree>
    <p:extLst>
      <p:ext uri="{BB962C8B-B14F-4D97-AF65-F5344CB8AC3E}">
        <p14:creationId xmlns:p14="http://schemas.microsoft.com/office/powerpoint/2010/main" val="27439818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712</TotalTime>
  <Words>924</Words>
  <Application>Microsoft Office PowerPoint</Application>
  <PresentationFormat>A4 Paper (210x297 mm)</PresentationFormat>
  <Paragraphs>151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Anna Christie</dc:creator>
  <cp:lastModifiedBy>Jones, Susan</cp:lastModifiedBy>
  <cp:revision>61</cp:revision>
  <cp:lastPrinted>2016-06-01T16:14:49Z</cp:lastPrinted>
  <dcterms:created xsi:type="dcterms:W3CDTF">2016-04-15T08:15:40Z</dcterms:created>
  <dcterms:modified xsi:type="dcterms:W3CDTF">2019-10-15T10:32:13Z</dcterms:modified>
</cp:coreProperties>
</file>