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57" r:id="rId6"/>
    <p:sldId id="262" r:id="rId7"/>
    <p:sldId id="265" r:id="rId8"/>
    <p:sldId id="263" r:id="rId9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1"/>
    <p:restoredTop sz="94681"/>
  </p:normalViewPr>
  <p:slideViewPr>
    <p:cSldViewPr snapToGrid="0" snapToObjects="1">
      <p:cViewPr>
        <p:scale>
          <a:sx n="245" d="100"/>
          <a:sy n="245" d="100"/>
        </p:scale>
        <p:origin x="-4608" y="-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2F7E2-251B-D14E-AFB7-25FEBACBAA15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0B74C-4C4A-D547-8B71-F28E3F4EA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107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5D62-C688-B640-9CDC-A3032AD6D720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8651-9A18-D448-8663-B8F0347C39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2527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5D62-C688-B640-9CDC-A3032AD6D720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8651-9A18-D448-8663-B8F0347C39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6155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5D62-C688-B640-9CDC-A3032AD6D720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8651-9A18-D448-8663-B8F0347C39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625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5D62-C688-B640-9CDC-A3032AD6D720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8651-9A18-D448-8663-B8F0347C39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894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5D62-C688-B640-9CDC-A3032AD6D720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8651-9A18-D448-8663-B8F0347C39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3999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5D62-C688-B640-9CDC-A3032AD6D720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8651-9A18-D448-8663-B8F0347C39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255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5D62-C688-B640-9CDC-A3032AD6D720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8651-9A18-D448-8663-B8F0347C39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1633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5D62-C688-B640-9CDC-A3032AD6D720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8651-9A18-D448-8663-B8F0347C39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681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5D62-C688-B640-9CDC-A3032AD6D720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8651-9A18-D448-8663-B8F0347C39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230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5D62-C688-B640-9CDC-A3032AD6D720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8651-9A18-D448-8663-B8F0347C39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5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5D62-C688-B640-9CDC-A3032AD6D720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F8651-9A18-D448-8663-B8F0347C39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57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25D62-C688-B640-9CDC-A3032AD6D720}" type="datetimeFigureOut">
              <a:rPr kumimoji="1" lang="ja-JP" altLang="en-US" smtClean="0"/>
              <a:t>2022/2/10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F8651-9A18-D448-8663-B8F0347C39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5129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FFF279-1135-D741-A36F-70F137915F50}"/>
              </a:ext>
            </a:extLst>
          </p:cNvPr>
          <p:cNvSpPr txBox="1"/>
          <p:nvPr/>
        </p:nvSpPr>
        <p:spPr>
          <a:xfrm>
            <a:off x="0" y="-17288"/>
            <a:ext cx="5615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table 1. The details of statistics used in this study</a:t>
            </a:r>
            <a:endParaRPr kumimoji="1" lang="ja-JP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表 2">
            <a:extLst>
              <a:ext uri="{FF2B5EF4-FFF2-40B4-BE49-F238E27FC236}">
                <a16:creationId xmlns:a16="http://schemas.microsoft.com/office/drawing/2014/main" id="{104D61DF-172E-044C-B84C-6DE7533DF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710494"/>
              </p:ext>
            </p:extLst>
          </p:nvPr>
        </p:nvGraphicFramePr>
        <p:xfrm>
          <a:off x="170756" y="382585"/>
          <a:ext cx="9561600" cy="6130560"/>
        </p:xfrm>
        <a:graphic>
          <a:graphicData uri="http://schemas.openxmlformats.org/drawingml/2006/table">
            <a:tbl>
              <a:tblPr firstRow="1" lastRow="1" bandRow="1">
                <a:tableStyleId>{5940675A-B579-460E-94D1-54222C63F5DA}</a:tableStyleId>
              </a:tblPr>
              <a:tblGrid>
                <a:gridCol w="410400">
                  <a:extLst>
                    <a:ext uri="{9D8B030D-6E8A-4147-A177-3AD203B41FA5}">
                      <a16:colId xmlns:a16="http://schemas.microsoft.com/office/drawing/2014/main" val="2904123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58918076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2728575"/>
                    </a:ext>
                  </a:extLst>
                </a:gridCol>
                <a:gridCol w="820800">
                  <a:extLst>
                    <a:ext uri="{9D8B030D-6E8A-4147-A177-3AD203B41FA5}">
                      <a16:colId xmlns:a16="http://schemas.microsoft.com/office/drawing/2014/main" val="1663589356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3558800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0660281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83563484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175818327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15973795"/>
                    </a:ext>
                  </a:extLst>
                </a:gridCol>
              </a:tblGrid>
              <a:tr h="1908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Figure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Panel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sample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used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and p value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hoc test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 confidence interval [CI] and comparison significance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72820312"/>
                  </a:ext>
                </a:extLst>
              </a:tr>
              <a:tr h="190800">
                <a:tc rowSpan="3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2a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RGS Score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= 6, 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= 6,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= 6,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+ 0.5% RPV = 6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Two-way ANOVA assessed by repeated measures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Time: F (4.353, 87.07) = 46.65, p &lt; 0.0001 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Group: F (3, 20) = 46.90, p &lt; 0.0001 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Interaction: F (24, 160) = 5.971, p &lt; 0.0001 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Tukey’s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-0.2002 to 0.1169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0.8396,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4172763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-0.07085 to 0.1292  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0.7781,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07021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-0.1727 to 0.1311 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0.9718, ns 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985312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-0.08230 to 0.2240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0.4442,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705011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-0.1571 to 0.1987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0.9833,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797763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-0.1952 to 0.09523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0.6572,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478989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102246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-1.097 to -0.2359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0.0060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429836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-0.3785 to 0.02854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0.0976,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043677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-0.3827 to 0.03266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0.1062,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7391705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0.06137 to 0.9220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0.0284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988155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0.06142 to 0.9219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0.0282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251777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-0.1873 to 0.1873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5664329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54596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-0.8323 to -0.4510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3680815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-0.6561 to -0.1439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0.0047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732527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-0.6664 to -0.1669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0.0031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505475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-0.02296 to 0.5063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0.0750,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544374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-0.03390 to 0.4839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0.0924,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2595621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-0.3134 to 0.2800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0.9981,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074350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966334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-0.6643 to -0.4773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77953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-0.5912 to -0.2255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0.0007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96051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-0.7050 to -0.07835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0.0199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264427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-0.02026 to 0.3453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0.0801,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842604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-0.1342 to 0.4926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0.2832,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242830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-0.3018 to 0.3351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0.9982,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9395060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672241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-0.7077 to -0.3506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4434798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-0.7671 to -0.1746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0.0066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705137"/>
                  </a:ext>
                </a:extLst>
              </a:tr>
              <a:tr h="1908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-0.6765 to -0.1652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0.0053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8594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724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3AAE5865-952F-BC4F-A349-2C05549D02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24548"/>
              </p:ext>
            </p:extLst>
          </p:nvPr>
        </p:nvGraphicFramePr>
        <p:xfrm>
          <a:off x="170756" y="247999"/>
          <a:ext cx="9561600" cy="6329700"/>
        </p:xfrm>
        <a:graphic>
          <a:graphicData uri="http://schemas.openxmlformats.org/drawingml/2006/table">
            <a:tbl>
              <a:tblPr firstRow="1" lastRow="1" bandRow="1">
                <a:tableStyleId>{5940675A-B579-460E-94D1-54222C63F5DA}</a:tableStyleId>
              </a:tblPr>
              <a:tblGrid>
                <a:gridCol w="410400">
                  <a:extLst>
                    <a:ext uri="{9D8B030D-6E8A-4147-A177-3AD203B41FA5}">
                      <a16:colId xmlns:a16="http://schemas.microsoft.com/office/drawing/2014/main" val="2904123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58918076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2728575"/>
                    </a:ext>
                  </a:extLst>
                </a:gridCol>
                <a:gridCol w="820800">
                  <a:extLst>
                    <a:ext uri="{9D8B030D-6E8A-4147-A177-3AD203B41FA5}">
                      <a16:colId xmlns:a16="http://schemas.microsoft.com/office/drawing/2014/main" val="1663589356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3558800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0660281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83563484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175818327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159737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Figure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Panel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sample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used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and p value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hoc test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 confidence interval [CI] and comparison significance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72820312"/>
                  </a:ext>
                </a:extLst>
              </a:tr>
              <a:tr h="0">
                <a:tc rowSpan="3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2a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RGS Score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= 6,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= 6,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= 6,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+ 0.5% RPV = 6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Two-way ANOVA assessed by repeated measures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Time: F (4.353, 87.07) = 46.65, p &lt; 0.0001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Group: F (3, 20) = 46.90, p &lt; 0.0001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Interaction: F (24, 160) = 5.971, p &lt; 0.0001 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Tukey’s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-0.2440 to 0.3607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0.9249,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417276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-0.1598 to 0.3765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0.6064,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0702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-0.2801 to 0.3801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0.9650,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9853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70501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(3d)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-0.5129 to -0.1371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0.0018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79776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(3d)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-0.4603 to -0.1397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0.0009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47898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(3d)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-0.5575 to -0.01746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0.0376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1022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(3d)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-0.1561 to 0.2061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0.9720,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42983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(3d)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-0.2383 to 0.3133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0.9718,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04367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(3d)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-0.2556 to 0.2806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0.9986,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73917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98815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-0.5061 to -0.1606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25177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-0.3889 to -0.07772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0.0049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566432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-0.4025 to -0.08913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0.0037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54596"/>
                  </a:ext>
                </a:extLst>
              </a:tr>
              <a:tr h="124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-0.08588 to 0.2859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0.3963,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368081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-0.09908 to 0.2741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0.5058,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73252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-0.1855 to 0.1605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0.9959,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50547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5443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-0.4713 to 0.1046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0.2369,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2595621"/>
                  </a:ext>
                </a:extLst>
              </a:tr>
              <a:tr h="14107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-0.2077 to 0.07434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0.4993,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074350"/>
                  </a:ext>
                </a:extLst>
              </a:tr>
              <a:tr h="1991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-0.2969 to 0.01355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0.0763,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96633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-0.1708 to 0.4042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0.5528,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7795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-0.2469 to 0.3303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0.9620,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960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-0.2225 to 0.07252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0.4391,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26442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8426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-0.1802 to 0.08020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0.6540,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24283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-0.1229 to 0.1313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0.9996,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939506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-0.07821 to 0.1615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0.7063,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672241"/>
                  </a:ext>
                </a:extLst>
              </a:tr>
              <a:tr h="1253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-0.06617 to 0.1745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0.5392,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443479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-0.02019 to 0.2035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0.1173,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70513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-0.06976 to 0.1448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0.7106,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859487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27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4005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3AAE5865-952F-BC4F-A349-2C05549D02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749320"/>
              </p:ext>
            </p:extLst>
          </p:nvPr>
        </p:nvGraphicFramePr>
        <p:xfrm>
          <a:off x="173793" y="246567"/>
          <a:ext cx="9561600" cy="6151918"/>
        </p:xfrm>
        <a:graphic>
          <a:graphicData uri="http://schemas.openxmlformats.org/drawingml/2006/table">
            <a:tbl>
              <a:tblPr firstRow="1" lastRow="1" bandRow="1">
                <a:tableStyleId>{5940675A-B579-460E-94D1-54222C63F5DA}</a:tableStyleId>
              </a:tblPr>
              <a:tblGrid>
                <a:gridCol w="410400">
                  <a:extLst>
                    <a:ext uri="{9D8B030D-6E8A-4147-A177-3AD203B41FA5}">
                      <a16:colId xmlns:a16="http://schemas.microsoft.com/office/drawing/2014/main" val="2904123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58918076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2728575"/>
                    </a:ext>
                  </a:extLst>
                </a:gridCol>
                <a:gridCol w="820800">
                  <a:extLst>
                    <a:ext uri="{9D8B030D-6E8A-4147-A177-3AD203B41FA5}">
                      <a16:colId xmlns:a16="http://schemas.microsoft.com/office/drawing/2014/main" val="1663589356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3558800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0660281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83563484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175818327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159737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Figure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Panel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sample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used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and p value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hoc test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 confidence interval [CI] and comparison significance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72820312"/>
                  </a:ext>
                </a:extLst>
              </a:tr>
              <a:tr h="0">
                <a:tc rowSpan="3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2b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Abdominal Constriction Threshold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= 6,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= 6,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= 6,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+ 0.5% RPV = 6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Kruskal-Wallis test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Dunnett’s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8421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71099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0.2624,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2601464"/>
                  </a:ext>
                </a:extLst>
              </a:tr>
              <a:tr h="17118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4263836"/>
                  </a:ext>
                </a:extLst>
              </a:tr>
              <a:tr h="14703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54067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0.2624,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81809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6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607747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0.0004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2919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36656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322674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0.0024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235438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0.0004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11248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87374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489577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0.0004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8735567"/>
                  </a:ext>
                </a:extLst>
              </a:tr>
              <a:tr h="142005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0.0202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483569"/>
                  </a:ext>
                </a:extLst>
              </a:tr>
              <a:tr h="1270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0.0417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14797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0.7808,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30856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0.5065,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87755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63831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014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2207500"/>
                  </a:ext>
                </a:extLst>
              </a:tr>
              <a:tr h="13711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0.0056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1908905"/>
                  </a:ext>
                </a:extLst>
              </a:tr>
              <a:tr h="19287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0.0467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61778"/>
                  </a:ext>
                </a:extLst>
              </a:tr>
              <a:tr h="13491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395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0.7681,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8133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39534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9483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0.0021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908737"/>
                  </a:ext>
                </a:extLst>
              </a:tr>
              <a:tr h="128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0.0084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23038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0.0165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063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0656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3AAE5865-952F-BC4F-A349-2C05549D02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467984"/>
              </p:ext>
            </p:extLst>
          </p:nvPr>
        </p:nvGraphicFramePr>
        <p:xfrm>
          <a:off x="170901" y="244937"/>
          <a:ext cx="9561600" cy="6323432"/>
        </p:xfrm>
        <a:graphic>
          <a:graphicData uri="http://schemas.openxmlformats.org/drawingml/2006/table">
            <a:tbl>
              <a:tblPr firstRow="1" lastRow="1" bandRow="1">
                <a:tableStyleId>{5940675A-B579-460E-94D1-54222C63F5DA}</a:tableStyleId>
              </a:tblPr>
              <a:tblGrid>
                <a:gridCol w="410400">
                  <a:extLst>
                    <a:ext uri="{9D8B030D-6E8A-4147-A177-3AD203B41FA5}">
                      <a16:colId xmlns:a16="http://schemas.microsoft.com/office/drawing/2014/main" val="2904123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58918076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2728575"/>
                    </a:ext>
                  </a:extLst>
                </a:gridCol>
                <a:gridCol w="820800">
                  <a:extLst>
                    <a:ext uri="{9D8B030D-6E8A-4147-A177-3AD203B41FA5}">
                      <a16:colId xmlns:a16="http://schemas.microsoft.com/office/drawing/2014/main" val="1663589356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3558800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0660281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83563484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175818327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159737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Figure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Panel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sample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used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and p value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hoc test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 confidence interval [CI] and comparison significance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72820312"/>
                  </a:ext>
                </a:extLst>
              </a:tr>
              <a:tr h="0">
                <a:tc rowSpan="3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2b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Abdominal Constriction Threshold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= 6,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= 6,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= 6,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+ 0.5% RPV = 6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Kruskal-Wallis test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Dunnett’s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8421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71099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2601464"/>
                  </a:ext>
                </a:extLst>
              </a:tr>
              <a:tr h="17118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4263836"/>
                  </a:ext>
                </a:extLst>
              </a:tr>
              <a:tr h="14703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(3d)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0.0068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54067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(3d)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0.0103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81809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(3d)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0.0323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607747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(3d)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2919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(3d)</a:t>
                      </a:r>
                    </a:p>
                  </a:txBody>
                  <a:tcPr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36656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(3d)</a:t>
                      </a:r>
                    </a:p>
                  </a:txBody>
                  <a:tcPr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322674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235438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0.0070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11248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0.1610,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87374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0.0773,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489577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0.7948,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8735567"/>
                  </a:ext>
                </a:extLst>
              </a:tr>
              <a:tr h="142005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483569"/>
                  </a:ext>
                </a:extLst>
              </a:tr>
              <a:tr h="1270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14797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30856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0.0170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87755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0.0731,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63831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0.0863,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014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2207500"/>
                  </a:ext>
                </a:extLst>
              </a:tr>
              <a:tr h="13711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1908905"/>
                  </a:ext>
                </a:extLst>
              </a:tr>
              <a:tr h="19287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61778"/>
                  </a:ext>
                </a:extLst>
              </a:tr>
              <a:tr h="13491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395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 = 0.1264,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8133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0.2942,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39534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0.4686,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9483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908737"/>
                  </a:ext>
                </a:extLst>
              </a:tr>
              <a:tr h="128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23038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06384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7420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734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3AAE5865-952F-BC4F-A349-2C05549D02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876342"/>
              </p:ext>
            </p:extLst>
          </p:nvPr>
        </p:nvGraphicFramePr>
        <p:xfrm>
          <a:off x="166273" y="248368"/>
          <a:ext cx="9560075" cy="5958732"/>
        </p:xfrm>
        <a:graphic>
          <a:graphicData uri="http://schemas.openxmlformats.org/drawingml/2006/table">
            <a:tbl>
              <a:tblPr firstRow="1" lastRow="1" bandRow="1">
                <a:tableStyleId>{5940675A-B579-460E-94D1-54222C63F5DA}</a:tableStyleId>
              </a:tblPr>
              <a:tblGrid>
                <a:gridCol w="410400">
                  <a:extLst>
                    <a:ext uri="{9D8B030D-6E8A-4147-A177-3AD203B41FA5}">
                      <a16:colId xmlns:a16="http://schemas.microsoft.com/office/drawing/2014/main" val="2904123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58918076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2728575"/>
                    </a:ext>
                  </a:extLst>
                </a:gridCol>
                <a:gridCol w="820800">
                  <a:extLst>
                    <a:ext uri="{9D8B030D-6E8A-4147-A177-3AD203B41FA5}">
                      <a16:colId xmlns:a16="http://schemas.microsoft.com/office/drawing/2014/main" val="1663589356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3558800157"/>
                    </a:ext>
                  </a:extLst>
                </a:gridCol>
                <a:gridCol w="1078475">
                  <a:extLst>
                    <a:ext uri="{9D8B030D-6E8A-4147-A177-3AD203B41FA5}">
                      <a16:colId xmlns:a16="http://schemas.microsoft.com/office/drawing/2014/main" val="10660281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83563484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175818327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159737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Figure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Panel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sample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used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and p value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hoc test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 confidence interval [CI] and comparison significance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72820312"/>
                  </a:ext>
                </a:extLst>
              </a:tr>
              <a:tr h="145436"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3b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Damaged Area 5d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= 4,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0.5% RPV-only = 4,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LAP-only = 5,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= 5,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= 5,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+ 0.5% RPV = 5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One-way ANOVA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Treatment: F (5, 22) = 52.50, p &lt; 0.0001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Tukey’s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0.5% RPV-only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-15.34 to 11.69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0.9981,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559424"/>
                  </a:ext>
                </a:extLst>
              </a:tr>
              <a:tr h="21133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-46.42 to -20.77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385042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-49.35 to -23.71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4579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-45.95 to -20.30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49579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-66.74 to -41.09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6916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0.5% RPV-only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-47.53 to -21.88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57059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-15.02 to 9.155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0.9721,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5144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-8.685 to 15.49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0.9481,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5703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-29.47 to -5.295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0.0023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5571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-32.88 to -8.699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0.0003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510377"/>
                  </a:ext>
                </a:extLst>
              </a:tr>
              <a:tr h="0"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3c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Damaged Area 10d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= 4,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0.5% RPV-only = 4,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LAP-only = 5,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= 5,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= 5,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+ 0.5% RPV = 5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One-way ANOVA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Treatment: F (5, 22) = 35.69, p &lt; 0.0001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Tukey’s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0.5% RPV-only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-14.49 to 7.524</a:t>
                      </a:r>
                      <a:endParaRPr kumimoji="1" lang="ja-JP" altLang="en-US" sz="1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0.9177,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01831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-35.54 to -14.66</a:t>
                      </a:r>
                      <a:endParaRPr kumimoji="1" lang="ja-JP" altLang="en-US" sz="1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323321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-32.76 to -11.88</a:t>
                      </a:r>
                      <a:endParaRPr kumimoji="1" lang="ja-JP" altLang="en-US" sz="1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464646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-34.96 to -14.08</a:t>
                      </a:r>
                      <a:endParaRPr kumimoji="1" lang="ja-JP" altLang="en-US" sz="1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30442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-47.79 to -26.91</a:t>
                      </a:r>
                      <a:endParaRPr kumimoji="1" lang="ja-JP" altLang="en-US" sz="1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78664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0.5% RPV-only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-29.28 to -8.393</a:t>
                      </a:r>
                      <a:endParaRPr kumimoji="1" lang="ja-JP" altLang="en-US" sz="1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0.0002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58266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-7.060 to 12.63</a:t>
                      </a:r>
                      <a:endParaRPr kumimoji="1" lang="ja-JP" altLang="en-US" sz="1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0.9472,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815585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-12.05 to 7.642</a:t>
                      </a:r>
                      <a:endParaRPr kumimoji="1" lang="ja-JP" altLang="en-US" sz="1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0.9804,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53139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-24.88 to -5.190</a:t>
                      </a:r>
                      <a:endParaRPr kumimoji="1" lang="ja-JP" altLang="en-US" sz="1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0.0012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504022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 vs LAP + 0.5%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-22.68 to -2.988</a:t>
                      </a:r>
                      <a:endParaRPr kumimoji="1" lang="ja-JP" altLang="en-US" sz="1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0.0061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5884974"/>
                  </a:ext>
                </a:extLst>
              </a:tr>
              <a:tr h="0">
                <a:tc rowSpan="10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4b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CD68</a:t>
                      </a:r>
                      <a:r>
                        <a:rPr kumimoji="1" lang="en-US" altLang="ja-JP" sz="500" b="0" baseline="3000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/DAPI</a:t>
                      </a:r>
                      <a:r>
                        <a:rPr kumimoji="1" lang="en-US" altLang="ja-JP" sz="500" b="0" baseline="3000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cells/image 2d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= 4,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0.5% RPV-only = 4,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LAP-only = 5,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= 5,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= 5,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+ 0.5% RPV = 5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One-way ANOVA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Treatment: F (5, 22) = 104.7, p &lt; 0.0001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Tukey’s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0.5% RPV-only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-24.96 to 25.41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8484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-119.0 to -71.25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7923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-120.3 to -72.55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26248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-123.7 to -75.90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592556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-155.3 to -107.6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21574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0.5% RPV-only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-120.6 to -72.78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461772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-23.83 to 21.23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340588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-25.88 to 19.17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0.9970,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163771"/>
                  </a:ext>
                </a:extLst>
              </a:tr>
              <a:tr h="14543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-57.54 to -12.49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0.0010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08939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-54.19 to -9.134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0.0029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844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6397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3AAE5865-952F-BC4F-A349-2C05549D02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568469"/>
              </p:ext>
            </p:extLst>
          </p:nvPr>
        </p:nvGraphicFramePr>
        <p:xfrm>
          <a:off x="166274" y="248367"/>
          <a:ext cx="9561100" cy="6446692"/>
        </p:xfrm>
        <a:graphic>
          <a:graphicData uri="http://schemas.openxmlformats.org/drawingml/2006/table">
            <a:tbl>
              <a:tblPr firstRow="1" lastRow="1" bandRow="1">
                <a:tableStyleId>{5940675A-B579-460E-94D1-54222C63F5DA}</a:tableStyleId>
              </a:tblPr>
              <a:tblGrid>
                <a:gridCol w="410465">
                  <a:extLst>
                    <a:ext uri="{9D8B030D-6E8A-4147-A177-3AD203B41FA5}">
                      <a16:colId xmlns:a16="http://schemas.microsoft.com/office/drawing/2014/main" val="2904123672"/>
                    </a:ext>
                  </a:extLst>
                </a:gridCol>
                <a:gridCol w="914546">
                  <a:extLst>
                    <a:ext uri="{9D8B030D-6E8A-4147-A177-3AD203B41FA5}">
                      <a16:colId xmlns:a16="http://schemas.microsoft.com/office/drawing/2014/main" val="589180767"/>
                    </a:ext>
                  </a:extLst>
                </a:gridCol>
                <a:gridCol w="1080172">
                  <a:extLst>
                    <a:ext uri="{9D8B030D-6E8A-4147-A177-3AD203B41FA5}">
                      <a16:colId xmlns:a16="http://schemas.microsoft.com/office/drawing/2014/main" val="192728575"/>
                    </a:ext>
                  </a:extLst>
                </a:gridCol>
                <a:gridCol w="820931">
                  <a:extLst>
                    <a:ext uri="{9D8B030D-6E8A-4147-A177-3AD203B41FA5}">
                      <a16:colId xmlns:a16="http://schemas.microsoft.com/office/drawing/2014/main" val="1663589356"/>
                    </a:ext>
                  </a:extLst>
                </a:gridCol>
                <a:gridCol w="1404224">
                  <a:extLst>
                    <a:ext uri="{9D8B030D-6E8A-4147-A177-3AD203B41FA5}">
                      <a16:colId xmlns:a16="http://schemas.microsoft.com/office/drawing/2014/main" val="3558800157"/>
                    </a:ext>
                  </a:extLst>
                </a:gridCol>
                <a:gridCol w="1078647">
                  <a:extLst>
                    <a:ext uri="{9D8B030D-6E8A-4147-A177-3AD203B41FA5}">
                      <a16:colId xmlns:a16="http://schemas.microsoft.com/office/drawing/2014/main" val="10660281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83563484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1758183276"/>
                    </a:ext>
                  </a:extLst>
                </a:gridCol>
                <a:gridCol w="720115">
                  <a:extLst>
                    <a:ext uri="{9D8B030D-6E8A-4147-A177-3AD203B41FA5}">
                      <a16:colId xmlns:a16="http://schemas.microsoft.com/office/drawing/2014/main" val="29159737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Figure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Panel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sample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used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and p value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hoc test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 confidence interval [CI] and comparison significance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72820312"/>
                  </a:ext>
                </a:extLst>
              </a:tr>
              <a:tr h="0"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4c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CD68</a:t>
                      </a:r>
                      <a:r>
                        <a:rPr kumimoji="1" lang="en-US" altLang="ja-JP" sz="500" b="0" baseline="3000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/DAPI</a:t>
                      </a:r>
                      <a:r>
                        <a:rPr kumimoji="1" lang="en-US" altLang="ja-JP" sz="500" b="0" baseline="3000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cells/image 5d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= 4,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0.5% RPV-only = 4,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LAP-only = 5,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= 5,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= 5,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+ 0.5% RPV = 5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One-way ANOVA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Treatment: F (5, 22) = 195.6, p &lt; 0.0001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Tukey’s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0.5% RPV-only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-12.57 to 13.04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940063"/>
                  </a:ext>
                </a:extLst>
              </a:tr>
              <a:tr h="18182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-76.00 to -51.70 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732924"/>
                  </a:ext>
                </a:extLst>
              </a:tr>
              <a:tr h="19325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-73.50 to -49.20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853918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-80.41 to -56.11 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6575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-106.3 to -81.99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15946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0.5% RPV-only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-73.73 to -49.43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47805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-8.956 to 13.95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0.9824,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63394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-18.37 to 4.542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0.4395,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2418109"/>
                  </a:ext>
                </a:extLst>
              </a:tr>
              <a:tr h="14543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-44.25 to -21.34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365328"/>
                  </a:ext>
                </a:extLst>
              </a:tr>
              <a:tr h="14543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-37.33 to -14.43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922932"/>
                  </a:ext>
                </a:extLst>
              </a:tr>
              <a:tr h="0"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5b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</a:t>
                      </a:r>
                      <a:r>
                        <a:rPr kumimoji="1" lang="en-US" altLang="ja-JP" sz="500" b="0" dirty="0" err="1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MyoD</a:t>
                      </a:r>
                      <a:r>
                        <a:rPr kumimoji="1" lang="en-US" altLang="ja-JP" sz="500" b="0" baseline="3000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/DAPI</a:t>
                      </a:r>
                      <a:r>
                        <a:rPr kumimoji="1" lang="en-US" altLang="ja-JP" sz="500" b="0" baseline="3000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cells/image 5d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= 4,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0.5% RPV-only = 4,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LAP-only = 5,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= 5,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= 5,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+ 0.5% RPV = 5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One-way ANOVA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Treatment: F (5, 22) = 84.81, p &lt; 0.0001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Tukey’s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0.5% RPV-only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-19.28 to 23.43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0.9996,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190099"/>
                  </a:ext>
                </a:extLst>
              </a:tr>
              <a:tr h="17531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-73.81 to -33.29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95934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saline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-72.21 to -31.69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05397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-80.47 to -39.95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1767424"/>
                  </a:ext>
                </a:extLst>
              </a:tr>
              <a:tr h="20339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 vs LAP + 0.5%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-131.0 to -90.45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23878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0.5% RPV-only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-74.29 to -33.77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102404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LAP-only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-17.51 to 20.69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0.9998,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5269446"/>
                  </a:ext>
                </a:extLst>
              </a:tr>
              <a:tr h="12265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-27.36 to 10.84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0.7566,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6332971"/>
                  </a:ext>
                </a:extLst>
              </a:tr>
              <a:tr h="14543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saline vs LAP + 0.5%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-77.86 to -39.66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209003"/>
                  </a:ext>
                </a:extLst>
              </a:tr>
              <a:tr h="14543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+ 0.25% RPV vs LAP + 0.5%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-69.60 to -31.40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&lt; 0.0001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3653203"/>
                  </a:ext>
                </a:extLst>
              </a:tr>
              <a:tr h="0">
                <a:tc rowSpan="1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Abdominal Constriction Threshold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= 6,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= 6,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0.5% RPV = 6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Kruskal-Wallis test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Dunnett’s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 (baseline)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0.9996,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5205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 (baseline)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84448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 (baseline)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0.9996,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460137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7305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 (2h)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0.0059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650797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 (2h)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0.0018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248409"/>
                  </a:ext>
                </a:extLst>
              </a:tr>
              <a:tr h="2100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 (2h)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9629145"/>
                  </a:ext>
                </a:extLst>
              </a:tr>
              <a:tr h="2100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3887"/>
                  </a:ext>
                </a:extLst>
              </a:tr>
              <a:tr h="2100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 (6h)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174358"/>
                  </a:ext>
                </a:extLst>
              </a:tr>
              <a:tr h="2100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 (6h)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0.3406,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710557"/>
                  </a:ext>
                </a:extLst>
              </a:tr>
              <a:tr h="2100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 (6h)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0.8811,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573070"/>
                  </a:ext>
                </a:extLst>
              </a:tr>
              <a:tr h="2100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752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535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3AAE5865-952F-BC4F-A349-2C05549D02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055949"/>
              </p:ext>
            </p:extLst>
          </p:nvPr>
        </p:nvGraphicFramePr>
        <p:xfrm>
          <a:off x="170901" y="244937"/>
          <a:ext cx="9561600" cy="6335976"/>
        </p:xfrm>
        <a:graphic>
          <a:graphicData uri="http://schemas.openxmlformats.org/drawingml/2006/table">
            <a:tbl>
              <a:tblPr firstRow="1" lastRow="1" bandRow="1">
                <a:tableStyleId>{5940675A-B579-460E-94D1-54222C63F5DA}</a:tableStyleId>
              </a:tblPr>
              <a:tblGrid>
                <a:gridCol w="410400">
                  <a:extLst>
                    <a:ext uri="{9D8B030D-6E8A-4147-A177-3AD203B41FA5}">
                      <a16:colId xmlns:a16="http://schemas.microsoft.com/office/drawing/2014/main" val="2904123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58918076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2728575"/>
                    </a:ext>
                  </a:extLst>
                </a:gridCol>
                <a:gridCol w="820800">
                  <a:extLst>
                    <a:ext uri="{9D8B030D-6E8A-4147-A177-3AD203B41FA5}">
                      <a16:colId xmlns:a16="http://schemas.microsoft.com/office/drawing/2014/main" val="1663589356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3558800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0660281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83563484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175818327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159737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Figure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Panel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sample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used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and p value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hoc test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 confidence interval [CI] and comparison significance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72820312"/>
                  </a:ext>
                </a:extLst>
              </a:tr>
              <a:tr h="0">
                <a:tc rowSpan="3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Abdominal Constriction Threshold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= 6,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= 6,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0.5% RPV = 6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Kruskal-Wallis test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Dunnett’s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 (pre 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0.2621,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34179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 (pre 1d)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0.5396,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402704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 (pre 1d)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46753"/>
                  </a:ext>
                </a:extLst>
              </a:tr>
              <a:tr h="20541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050819"/>
                  </a:ext>
                </a:extLst>
              </a:tr>
              <a:tr h="15196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 (post 1d)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0.0056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65933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 (post 1d)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0.0017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3919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 (post 1d)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5607709"/>
                  </a:ext>
                </a:extLst>
              </a:tr>
              <a:tr h="1820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526748"/>
                  </a:ext>
                </a:extLst>
              </a:tr>
              <a:tr h="17242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 (pre 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2992193"/>
                  </a:ext>
                </a:extLst>
              </a:tr>
              <a:tr h="16284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 (pre 2d)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559749"/>
                  </a:ext>
                </a:extLst>
              </a:tr>
              <a:tr h="15326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 (pre 2d)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8295754"/>
                  </a:ext>
                </a:extLst>
              </a:tr>
              <a:tr h="143685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2922575"/>
                  </a:ext>
                </a:extLst>
              </a:tr>
              <a:tr h="13410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 (post 2d)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0.0061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7827864"/>
                  </a:ext>
                </a:extLst>
              </a:tr>
              <a:tr h="12452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 (post 2d)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0.0019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7383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 (post 2d)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33528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129164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 (pre 3d)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0.8205,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478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 (pre 3d)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0.5531,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5506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 (pre 3d)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0.1119,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539578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83955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 (post 3d)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0.0061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1039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 (post 3d)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0.0019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76279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 (post 3d)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949212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66173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 (5d)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82174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 (5d)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687013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 (5d)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550914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455273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 (7d)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0.1369,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30587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 (7d)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0.1369,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800969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 (7d)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89886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797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9516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3AAE5865-952F-BC4F-A349-2C05549D02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494736"/>
              </p:ext>
            </p:extLst>
          </p:nvPr>
        </p:nvGraphicFramePr>
        <p:xfrm>
          <a:off x="171097" y="248368"/>
          <a:ext cx="9560591" cy="3367920"/>
        </p:xfrm>
        <a:graphic>
          <a:graphicData uri="http://schemas.openxmlformats.org/drawingml/2006/table">
            <a:tbl>
              <a:tblPr firstRow="1" lastRow="1" bandRow="1">
                <a:tableStyleId>{5940675A-B579-460E-94D1-54222C63F5DA}</a:tableStyleId>
              </a:tblPr>
              <a:tblGrid>
                <a:gridCol w="410794">
                  <a:extLst>
                    <a:ext uri="{9D8B030D-6E8A-4147-A177-3AD203B41FA5}">
                      <a16:colId xmlns:a16="http://schemas.microsoft.com/office/drawing/2014/main" val="2904123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58918076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2728575"/>
                    </a:ext>
                  </a:extLst>
                </a:gridCol>
                <a:gridCol w="819397">
                  <a:extLst>
                    <a:ext uri="{9D8B030D-6E8A-4147-A177-3AD203B41FA5}">
                      <a16:colId xmlns:a16="http://schemas.microsoft.com/office/drawing/2014/main" val="1663589356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3558800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0660281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83563484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175818327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159737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Figure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Panel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sample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used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and p value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hoc test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 confidence interval [CI] and comparison significance</a:t>
                      </a:r>
                      <a:endParaRPr kumimoji="1" lang="ja-JP" altLang="en-US" sz="5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72820312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Abdominal Constriction Threshold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= 6,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= 6,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0.5% RPV = 6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Kruskal-Wallis test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Dunnett’s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 (10d)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7093224"/>
                  </a:ext>
                </a:extLst>
              </a:tr>
              <a:tr h="1277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 (10d)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14739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 (10d)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&gt; 0.9999, ns</a:t>
                      </a:r>
                      <a:endParaRPr kumimoji="1" lang="ja-JP" alt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36976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kumimoji="1" lang="en-US" altLang="ja-JP" sz="500" b="0" dirty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5197689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7b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Damaged Area 5d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= 5,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= 5,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0.5% RPV = 5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One-way ANOVA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Treatment: F (2, 12) = 5.885, p = 0.0166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Tukey’s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-16.29 to 14.37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0.9848,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5205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-32.86 to -2.201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0.0253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84448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-31.90 to -1.243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0.0341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4601378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7c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Damaged Area 10d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= 5,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= 5,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0.5% RPV = 5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One-way ANOVA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Treatment: F (2, 12) = 6.042, p = 0.0153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Tukey’s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-11.27 to 15.09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0.9216,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7305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-27.01 to -0.646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0.0397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650797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-28.92 to -2.555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0.0199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248409"/>
                  </a:ext>
                </a:extLst>
              </a:tr>
              <a:tr h="210090"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CD68</a:t>
                      </a:r>
                      <a:r>
                        <a:rPr kumimoji="1" lang="en-US" altLang="ja-JP" sz="500" b="0" baseline="3000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/DAPI</a:t>
                      </a:r>
                      <a:r>
                        <a:rPr kumimoji="1" lang="en-US" altLang="ja-JP" sz="500" b="0" baseline="3000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cells/image 5d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= 5,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= 5,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0.5% RPV = 5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One-way ANOVA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Treatment: F (2, 12) = 23.51, p &lt; 0.0001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Tukey’s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-14.94 to 19.08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0.9438,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9629145"/>
                  </a:ext>
                </a:extLst>
              </a:tr>
              <a:tr h="2100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-53.79 to -19.77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0.0002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3887"/>
                  </a:ext>
                </a:extLst>
              </a:tr>
              <a:tr h="2100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-55.86 to -21.84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0.0001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174358"/>
                  </a:ext>
                </a:extLst>
              </a:tr>
              <a:tr h="210090"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7e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</a:t>
                      </a:r>
                      <a:r>
                        <a:rPr kumimoji="1" lang="en-US" altLang="ja-JP" sz="500" b="0" dirty="0" err="1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MyoD</a:t>
                      </a:r>
                      <a:r>
                        <a:rPr kumimoji="1" lang="en-US" altLang="ja-JP" sz="500" b="0" baseline="3000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/DAPI</a:t>
                      </a:r>
                      <a:r>
                        <a:rPr kumimoji="1" lang="en-US" altLang="ja-JP" sz="500" b="0" baseline="3000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cells/image 5d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= 5,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= 5,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0.5% RPV = 5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One-way ANOVA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Treatment: F (2, 12) = 18.18, p = 0.0002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Tukey’s multiple comparison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0.25% RPV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-33.26 to 20.18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0.7942, ns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710557"/>
                  </a:ext>
                </a:extLst>
              </a:tr>
              <a:tr h="2100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saline vs LAP + repeated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-81.97 to -28.54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0.0004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573070"/>
                  </a:ext>
                </a:extLst>
              </a:tr>
              <a:tr h="2100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 + repeated 0.25% RPV vs LAP + repeated 0.5% RPV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95%[CI], -75.43 to -22.00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500" b="0" dirty="0">
                          <a:ln>
                            <a:noFill/>
                            <a:prstDash val="sysDash"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= 0.0010</a:t>
                      </a:r>
                      <a:endParaRPr kumimoji="1" lang="ja-JP" altLang="en-US" sz="500" b="0">
                        <a:ln>
                          <a:noFill/>
                          <a:prstDash val="sysDash"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752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930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2699</TotalTime>
  <Words>5104</Words>
  <Application>Microsoft Macintosh PowerPoint</Application>
  <PresentationFormat>A4 210 x 297 mm</PresentationFormat>
  <Paragraphs>731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dandan shen</dc:creator>
  <cp:lastModifiedBy>dandan shen</cp:lastModifiedBy>
  <cp:revision>107</cp:revision>
  <cp:lastPrinted>2022-01-24T02:36:15Z</cp:lastPrinted>
  <dcterms:created xsi:type="dcterms:W3CDTF">2022-01-09T06:15:52Z</dcterms:created>
  <dcterms:modified xsi:type="dcterms:W3CDTF">2022-02-10T14:31:50Z</dcterms:modified>
</cp:coreProperties>
</file>