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3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993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349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30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720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35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35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03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62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36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63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E1B4B-AEAC-443A-82D9-9DD2C92D76EF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3BF7C-17A7-49AC-8821-C92713A9E5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96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852761"/>
              </p:ext>
            </p:extLst>
          </p:nvPr>
        </p:nvGraphicFramePr>
        <p:xfrm>
          <a:off x="4978399" y="295573"/>
          <a:ext cx="1874983" cy="6271494"/>
        </p:xfrm>
        <a:graphic>
          <a:graphicData uri="http://schemas.openxmlformats.org/drawingml/2006/table">
            <a:tbl>
              <a:tblPr firstRow="1" bandRow="1"/>
              <a:tblGrid>
                <a:gridCol w="959503">
                  <a:extLst>
                    <a:ext uri="{9D8B030D-6E8A-4147-A177-3AD203B41FA5}">
                      <a16:colId xmlns:a16="http://schemas.microsoft.com/office/drawing/2014/main" val="2427038360"/>
                    </a:ext>
                  </a:extLst>
                </a:gridCol>
                <a:gridCol w="635536">
                  <a:extLst>
                    <a:ext uri="{9D8B030D-6E8A-4147-A177-3AD203B41FA5}">
                      <a16:colId xmlns:a16="http://schemas.microsoft.com/office/drawing/2014/main" val="4248971312"/>
                    </a:ext>
                  </a:extLst>
                </a:gridCol>
                <a:gridCol w="279944">
                  <a:extLst>
                    <a:ext uri="{9D8B030D-6E8A-4147-A177-3AD203B41FA5}">
                      <a16:colId xmlns:a16="http://schemas.microsoft.com/office/drawing/2014/main" val="693735821"/>
                    </a:ext>
                  </a:extLst>
                </a:gridCol>
              </a:tblGrid>
              <a:tr h="152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[ALL]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716476"/>
                  </a:ext>
                </a:extLst>
              </a:tr>
              <a:tr h="152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600" b="1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N=33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600" b="1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05846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Early GI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43250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13 (52.0%)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686524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 (44.0%)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64565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(4.00%)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15599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Early GU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228656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(14.3%)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718309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 (71.4%)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24416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(10.7%)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56561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III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(3.57%)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464846"/>
                  </a:ext>
                </a:extLst>
              </a:tr>
              <a:tr h="334704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 GI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 (100%)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77456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Late GU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402429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 (60.0%)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14944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(26.7%)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97707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(6.67%)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68751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III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(6.67%)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85180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IPSS during FU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569268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0-7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 (69.2%)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027318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8-19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(7.69%)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654364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20-35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(23.1%)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35192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ICIQ during FU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8341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 (63.6%)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853075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6-10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(36.4%)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043150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IIEF during FU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39878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22-25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(30.8%)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8309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17-21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(7.69%)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055213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12-16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(23.1%)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60019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8-11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 (15.4%)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366621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&lt;8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(23.1%)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429469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Current IPSS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886519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0-7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(45.5%)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939717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8-19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 (42.4%)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57105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20-35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(12.1%)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852238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Current ICIQ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75549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=0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17 (51.5%)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691682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1-5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 (27.3%)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256013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6-10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 (18.2%)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4535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&gt;=11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(3.03%)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339210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Current IIEF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445596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22-25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(12.1%)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899790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17-21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 (18.2%)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478318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12-16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 (27.3%)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403814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8-11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 (15.2%)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854040"/>
                  </a:ext>
                </a:extLst>
              </a:tr>
              <a:tr h="134076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&lt;8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 (27.3%) </a:t>
                      </a:r>
                      <a:endParaRPr lang="de-DE" sz="7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600" dirty="0">
                          <a:solidFill>
                            <a:srgbClr val="11111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7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540871"/>
                  </a:ext>
                </a:extLst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7121235" y="3431320"/>
            <a:ext cx="347287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100" b="1" dirty="0" smtClean="0"/>
              <a:t>Table 2. </a:t>
            </a:r>
            <a:r>
              <a:rPr lang="de-DE" sz="1100" b="1" dirty="0" err="1" smtClean="0"/>
              <a:t>Toxicity</a:t>
            </a:r>
            <a:r>
              <a:rPr lang="de-DE" sz="1100" dirty="0" smtClean="0"/>
              <a:t>. </a:t>
            </a:r>
            <a:r>
              <a:rPr lang="de-DE" sz="1100" dirty="0" err="1" smtClean="0"/>
              <a:t>Adverse</a:t>
            </a:r>
            <a:r>
              <a:rPr lang="de-DE" sz="1100" dirty="0" smtClean="0"/>
              <a:t> </a:t>
            </a:r>
            <a:r>
              <a:rPr lang="de-DE" sz="1100" dirty="0" err="1" smtClean="0"/>
              <a:t>events</a:t>
            </a:r>
            <a:r>
              <a:rPr lang="de-DE" sz="1100" dirty="0" smtClean="0"/>
              <a:t> </a:t>
            </a:r>
            <a:r>
              <a:rPr lang="de-DE" sz="1100" dirty="0" err="1" smtClean="0"/>
              <a:t>were</a:t>
            </a:r>
            <a:r>
              <a:rPr lang="de-DE" sz="1100" dirty="0" smtClean="0"/>
              <a:t> </a:t>
            </a:r>
            <a:r>
              <a:rPr lang="de-DE" sz="1100" dirty="0" err="1" smtClean="0"/>
              <a:t>scored</a:t>
            </a:r>
            <a:r>
              <a:rPr lang="de-DE" sz="1100" dirty="0" smtClean="0"/>
              <a:t> </a:t>
            </a:r>
            <a:r>
              <a:rPr lang="de-DE" sz="1100" dirty="0" err="1" smtClean="0"/>
              <a:t>using</a:t>
            </a:r>
            <a:r>
              <a:rPr lang="de-DE" sz="1100" dirty="0" smtClean="0"/>
              <a:t>  CTCAE </a:t>
            </a:r>
            <a:r>
              <a:rPr lang="de-DE" sz="1100" dirty="0" err="1" smtClean="0"/>
              <a:t>version</a:t>
            </a:r>
            <a:r>
              <a:rPr lang="de-DE" sz="1100" dirty="0" smtClean="0"/>
              <a:t> 4. The </a:t>
            </a:r>
            <a:r>
              <a:rPr lang="de-DE" sz="1100" dirty="0" err="1" smtClean="0"/>
              <a:t>cut</a:t>
            </a:r>
            <a:r>
              <a:rPr lang="de-DE" sz="1100" dirty="0" smtClean="0"/>
              <a:t>-off </a:t>
            </a:r>
            <a:r>
              <a:rPr lang="de-DE" sz="1100" dirty="0" err="1" smtClean="0"/>
              <a:t>between</a:t>
            </a:r>
            <a:r>
              <a:rPr lang="de-DE" sz="1100" dirty="0" smtClean="0"/>
              <a:t> </a:t>
            </a:r>
            <a:r>
              <a:rPr lang="de-DE" sz="1100" dirty="0" err="1" smtClean="0"/>
              <a:t>early</a:t>
            </a:r>
            <a:r>
              <a:rPr lang="de-DE" sz="1100" dirty="0" smtClean="0"/>
              <a:t> </a:t>
            </a:r>
            <a:r>
              <a:rPr lang="de-DE" sz="1100" dirty="0" err="1" smtClean="0"/>
              <a:t>and</a:t>
            </a:r>
            <a:r>
              <a:rPr lang="de-DE" sz="1100" dirty="0" smtClean="0"/>
              <a:t> </a:t>
            </a:r>
            <a:r>
              <a:rPr lang="de-DE" sz="1100" dirty="0" err="1" smtClean="0"/>
              <a:t>late</a:t>
            </a:r>
            <a:r>
              <a:rPr lang="de-DE" sz="1100" dirty="0" smtClean="0"/>
              <a:t> </a:t>
            </a:r>
            <a:r>
              <a:rPr lang="de-DE" sz="1100" dirty="0" err="1" smtClean="0"/>
              <a:t>toxicity</a:t>
            </a:r>
            <a:r>
              <a:rPr lang="de-DE" sz="1100" dirty="0" smtClean="0"/>
              <a:t> was </a:t>
            </a:r>
            <a:r>
              <a:rPr lang="de-DE" sz="1100" dirty="0" err="1" smtClean="0"/>
              <a:t>three</a:t>
            </a:r>
            <a:r>
              <a:rPr lang="de-DE" sz="1100" dirty="0" smtClean="0"/>
              <a:t> </a:t>
            </a:r>
            <a:r>
              <a:rPr lang="de-DE" sz="1100" dirty="0" err="1" smtClean="0"/>
              <a:t>months</a:t>
            </a:r>
            <a:r>
              <a:rPr lang="de-DE" sz="1100" dirty="0" smtClean="0"/>
              <a:t> after </a:t>
            </a:r>
            <a:r>
              <a:rPr lang="de-DE" sz="1100" dirty="0" err="1" smtClean="0"/>
              <a:t>the</a:t>
            </a:r>
            <a:r>
              <a:rPr lang="de-DE" sz="1100" dirty="0" smtClean="0"/>
              <a:t> end </a:t>
            </a:r>
            <a:r>
              <a:rPr lang="de-DE" sz="1100" dirty="0" err="1" smtClean="0"/>
              <a:t>of</a:t>
            </a:r>
            <a:r>
              <a:rPr lang="de-DE" sz="1100" dirty="0" smtClean="0"/>
              <a:t> SBRT. </a:t>
            </a:r>
            <a:r>
              <a:rPr lang="de-DE" sz="1100" i="1" dirty="0" err="1" smtClean="0"/>
              <a:t>During</a:t>
            </a:r>
            <a:r>
              <a:rPr lang="de-DE" sz="1100" i="1" dirty="0" smtClean="0"/>
              <a:t> follow-</a:t>
            </a:r>
            <a:r>
              <a:rPr lang="de-DE" sz="1100" i="1" dirty="0" err="1" smtClean="0"/>
              <a:t>up</a:t>
            </a:r>
            <a:r>
              <a:rPr lang="de-DE" sz="1100" i="1" dirty="0" smtClean="0"/>
              <a:t> </a:t>
            </a:r>
            <a:r>
              <a:rPr lang="de-DE" sz="1100" dirty="0" err="1" smtClean="0"/>
              <a:t>are</a:t>
            </a:r>
            <a:r>
              <a:rPr lang="de-DE" sz="1100" dirty="0" smtClean="0"/>
              <a:t> all </a:t>
            </a:r>
            <a:r>
              <a:rPr lang="de-DE" sz="1100" dirty="0" err="1" smtClean="0"/>
              <a:t>questionnaires</a:t>
            </a:r>
            <a:r>
              <a:rPr lang="de-DE" sz="1100" dirty="0" smtClean="0"/>
              <a:t> </a:t>
            </a:r>
            <a:r>
              <a:rPr lang="de-DE" sz="1100" dirty="0" err="1" smtClean="0"/>
              <a:t>answered</a:t>
            </a:r>
            <a:r>
              <a:rPr lang="de-DE" sz="1100" dirty="0" smtClean="0"/>
              <a:t> after SBRT but </a:t>
            </a:r>
            <a:r>
              <a:rPr lang="de-DE" sz="1100" dirty="0" err="1" smtClean="0"/>
              <a:t>before</a:t>
            </a:r>
            <a:r>
              <a:rPr lang="de-DE" sz="1100" dirty="0" smtClean="0"/>
              <a:t> </a:t>
            </a:r>
            <a:r>
              <a:rPr lang="de-DE" sz="1100" dirty="0" err="1" smtClean="0"/>
              <a:t>the</a:t>
            </a:r>
            <a:r>
              <a:rPr lang="de-DE" sz="1100" dirty="0" smtClean="0"/>
              <a:t> final </a:t>
            </a:r>
            <a:r>
              <a:rPr lang="de-DE" sz="1100" dirty="0" err="1" smtClean="0"/>
              <a:t>one</a:t>
            </a:r>
            <a:r>
              <a:rPr lang="de-DE" sz="1100" dirty="0" smtClean="0"/>
              <a:t> (</a:t>
            </a:r>
            <a:r>
              <a:rPr lang="de-DE" sz="1100" i="1" dirty="0" err="1" smtClean="0"/>
              <a:t>current</a:t>
            </a:r>
            <a:r>
              <a:rPr lang="de-DE" sz="1100" dirty="0" smtClean="0"/>
              <a:t>) </a:t>
            </a:r>
            <a:r>
              <a:rPr lang="de-DE" sz="1100" dirty="0" err="1" smtClean="0"/>
              <a:t>which</a:t>
            </a:r>
            <a:r>
              <a:rPr lang="de-DE" sz="1100" dirty="0" smtClean="0"/>
              <a:t> was </a:t>
            </a:r>
            <a:r>
              <a:rPr lang="de-DE" sz="1100" dirty="0" err="1" smtClean="0"/>
              <a:t>filled</a:t>
            </a:r>
            <a:r>
              <a:rPr lang="de-DE" sz="1100" dirty="0" smtClean="0"/>
              <a:t> out at </a:t>
            </a:r>
            <a:r>
              <a:rPr lang="de-DE" sz="1100" dirty="0" err="1" smtClean="0"/>
              <a:t>the</a:t>
            </a:r>
            <a:r>
              <a:rPr lang="de-DE" sz="1100" dirty="0" smtClean="0"/>
              <a:t> time </a:t>
            </a:r>
            <a:r>
              <a:rPr lang="de-DE" sz="1100" dirty="0" err="1" smtClean="0"/>
              <a:t>of</a:t>
            </a:r>
            <a:r>
              <a:rPr lang="de-DE" sz="1100" dirty="0" smtClean="0"/>
              <a:t> </a:t>
            </a:r>
            <a:r>
              <a:rPr lang="de-DE" sz="1100" dirty="0" err="1" smtClean="0"/>
              <a:t>the</a:t>
            </a:r>
            <a:r>
              <a:rPr lang="de-DE" sz="1100" dirty="0" smtClean="0"/>
              <a:t> FU-</a:t>
            </a:r>
            <a:r>
              <a:rPr lang="de-DE" sz="1100" dirty="0" err="1" smtClean="0"/>
              <a:t>visit</a:t>
            </a:r>
            <a:r>
              <a:rPr lang="de-DE" sz="1100" dirty="0" smtClean="0"/>
              <a:t> in </a:t>
            </a:r>
            <a:r>
              <a:rPr lang="de-DE" sz="1100" dirty="0" err="1" smtClean="0"/>
              <a:t>context</a:t>
            </a:r>
            <a:r>
              <a:rPr lang="de-DE" sz="1100" dirty="0" smtClean="0"/>
              <a:t> </a:t>
            </a:r>
            <a:r>
              <a:rPr lang="de-DE" sz="1100" dirty="0" err="1" smtClean="0"/>
              <a:t>with</a:t>
            </a:r>
            <a:r>
              <a:rPr lang="de-DE" sz="1100" dirty="0" smtClean="0"/>
              <a:t> </a:t>
            </a:r>
            <a:r>
              <a:rPr lang="de-DE" sz="1100" dirty="0" err="1" smtClean="0"/>
              <a:t>this</a:t>
            </a:r>
            <a:r>
              <a:rPr lang="de-DE" sz="1100" dirty="0" smtClean="0"/>
              <a:t> </a:t>
            </a:r>
            <a:r>
              <a:rPr lang="de-DE" sz="1100" dirty="0" err="1" smtClean="0"/>
              <a:t>analysis</a:t>
            </a:r>
            <a:r>
              <a:rPr lang="de-DE" sz="1100" dirty="0"/>
              <a:t> </a:t>
            </a:r>
            <a:r>
              <a:rPr lang="de-DE" sz="1100" dirty="0" err="1" smtClean="0"/>
              <a:t>or</a:t>
            </a:r>
            <a:r>
              <a:rPr lang="de-DE" sz="1100" dirty="0" smtClean="0"/>
              <a:t> </a:t>
            </a:r>
            <a:r>
              <a:rPr lang="de-DE" sz="1100" dirty="0" err="1" smtClean="0"/>
              <a:t>sent</a:t>
            </a:r>
            <a:r>
              <a:rPr lang="de-DE" sz="1100" dirty="0" smtClean="0"/>
              <a:t> </a:t>
            </a:r>
            <a:r>
              <a:rPr lang="de-DE" sz="1100" dirty="0" err="1" smtClean="0"/>
              <a:t>by</a:t>
            </a:r>
            <a:r>
              <a:rPr lang="de-DE" sz="1100" dirty="0" smtClean="0"/>
              <a:t> mail.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10614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Breitbild</PresentationFormat>
  <Paragraphs>137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Office</vt:lpstr>
      <vt:lpstr>PowerPoint-Präsentation</vt:lpstr>
    </vt:vector>
  </TitlesOfParts>
  <Company>Charité Universitaetsmedizin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Grün, Arne</dc:creator>
  <cp:lastModifiedBy>Grün, Arne</cp:lastModifiedBy>
  <cp:revision>10</cp:revision>
  <dcterms:created xsi:type="dcterms:W3CDTF">2021-02-16T08:46:30Z</dcterms:created>
  <dcterms:modified xsi:type="dcterms:W3CDTF">2022-02-07T13:52:40Z</dcterms:modified>
</cp:coreProperties>
</file>