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0E55B-5AB3-4092-9D5D-15EFF9227656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D1B1-7E47-4F31-956B-EADD9E988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5695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0E55B-5AB3-4092-9D5D-15EFF9227656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D1B1-7E47-4F31-956B-EADD9E988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1219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0E55B-5AB3-4092-9D5D-15EFF9227656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D1B1-7E47-4F31-956B-EADD9E988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8567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0E55B-5AB3-4092-9D5D-15EFF9227656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D1B1-7E47-4F31-956B-EADD9E988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136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0E55B-5AB3-4092-9D5D-15EFF9227656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D1B1-7E47-4F31-956B-EADD9E988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306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0E55B-5AB3-4092-9D5D-15EFF9227656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D1B1-7E47-4F31-956B-EADD9E988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2970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0E55B-5AB3-4092-9D5D-15EFF9227656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D1B1-7E47-4F31-956B-EADD9E988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426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0E55B-5AB3-4092-9D5D-15EFF9227656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D1B1-7E47-4F31-956B-EADD9E988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2536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0E55B-5AB3-4092-9D5D-15EFF9227656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D1B1-7E47-4F31-956B-EADD9E988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491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0E55B-5AB3-4092-9D5D-15EFF9227656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D1B1-7E47-4F31-956B-EADD9E988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5034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0E55B-5AB3-4092-9D5D-15EFF9227656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D1B1-7E47-4F31-956B-EADD9E988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501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0E55B-5AB3-4092-9D5D-15EFF9227656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CD1B1-7E47-4F31-956B-EADD9E988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9465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750077"/>
              </p:ext>
            </p:extLst>
          </p:nvPr>
        </p:nvGraphicFramePr>
        <p:xfrm>
          <a:off x="4045527" y="1163782"/>
          <a:ext cx="4376074" cy="4210707"/>
        </p:xfrm>
        <a:graphic>
          <a:graphicData uri="http://schemas.openxmlformats.org/drawingml/2006/table">
            <a:tbl>
              <a:tblPr firstRow="1" bandRow="1"/>
              <a:tblGrid>
                <a:gridCol w="2611188">
                  <a:extLst>
                    <a:ext uri="{9D8B030D-6E8A-4147-A177-3AD203B41FA5}">
                      <a16:colId xmlns:a16="http://schemas.microsoft.com/office/drawing/2014/main" val="1775669130"/>
                    </a:ext>
                  </a:extLst>
                </a:gridCol>
                <a:gridCol w="1165548">
                  <a:extLst>
                    <a:ext uri="{9D8B030D-6E8A-4147-A177-3AD203B41FA5}">
                      <a16:colId xmlns:a16="http://schemas.microsoft.com/office/drawing/2014/main" val="1521666537"/>
                    </a:ext>
                  </a:extLst>
                </a:gridCol>
                <a:gridCol w="599338">
                  <a:extLst>
                    <a:ext uri="{9D8B030D-6E8A-4147-A177-3AD203B41FA5}">
                      <a16:colId xmlns:a16="http://schemas.microsoft.com/office/drawing/2014/main" val="2091758473"/>
                    </a:ext>
                  </a:extLst>
                </a:gridCol>
              </a:tblGrid>
              <a:tr h="2108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[all pts.]   </a:t>
                      </a:r>
                      <a:endParaRPr lang="de-DE" sz="11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de-DE" sz="11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703568"/>
                  </a:ext>
                </a:extLst>
              </a:tr>
              <a:tr h="2108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1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1100" b="1" i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n=41    </a:t>
                      </a:r>
                      <a:endParaRPr lang="de-DE" sz="11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1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313756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iPSA</a:t>
                      </a:r>
                      <a:endParaRPr lang="de-DE" sz="12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 smtClean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mean 9.4 (median 7.4, range 2.9-49.6)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424166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iPSA </a:t>
                      </a:r>
                      <a:r>
                        <a:rPr lang="en-US" sz="1100" dirty="0" smtClean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risk</a:t>
                      </a:r>
                      <a:r>
                        <a:rPr lang="en-US" sz="1100" baseline="0" dirty="0" smtClean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groups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564959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1100" dirty="0" smtClean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≤10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32 (80.0%)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58292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1100" dirty="0" smtClean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≥10-20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7 (17.5%)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173829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&gt;20</a:t>
                      </a:r>
                      <a:endParaRPr lang="de-DE" sz="12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1 (2.50%)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256852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Gleason-score</a:t>
                      </a:r>
                      <a:endParaRPr lang="de-DE" sz="12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7561153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6 </a:t>
                      </a:r>
                      <a:endParaRPr lang="de-DE" sz="12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 (24.4%)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29768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7a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23 (56.1%)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2911292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7b</a:t>
                      </a:r>
                      <a:endParaRPr lang="de-DE" sz="12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8 (19.5%)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3828964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Risk </a:t>
                      </a:r>
                      <a:r>
                        <a:rPr lang="en-US" sz="1100" dirty="0" smtClean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groups (NCCN)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352202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low</a:t>
                      </a:r>
                      <a:endParaRPr lang="de-DE" sz="12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4 (9.76%)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42666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1100" dirty="0" smtClean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favorable-intermediate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26 (63.4%)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117833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1100" dirty="0" smtClean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unfavorable-intermediate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 (24.4%)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189828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high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1 (2.44%)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565959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ADT</a:t>
                      </a:r>
                      <a:endParaRPr lang="de-DE" sz="12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  <a:endParaRPr lang="de-DE" sz="12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 smtClean="0"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de-DE" sz="11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314884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prior to SBRT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2 (8.33%) </a:t>
                      </a:r>
                      <a:endParaRPr lang="de-DE" sz="12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320917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during SBRT</a:t>
                      </a:r>
                      <a:endParaRPr lang="de-DE" sz="12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4 (16.7%) </a:t>
                      </a:r>
                      <a:endParaRPr lang="de-DE" sz="12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797365"/>
                  </a:ext>
                </a:extLst>
              </a:tr>
              <a:tr h="193297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no</a:t>
                      </a:r>
                      <a:endParaRPr lang="de-DE" sz="12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18 (75.0%) </a:t>
                      </a:r>
                      <a:endParaRPr lang="de-DE" sz="120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de-DE" sz="1200" dirty="0">
                        <a:effectLst/>
                        <a:latin typeface="+mn-lt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708821"/>
                  </a:ext>
                </a:extLst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4045527" y="5345889"/>
            <a:ext cx="34728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smtClean="0"/>
              <a:t>Table 1. </a:t>
            </a:r>
            <a:r>
              <a:rPr lang="de-DE" sz="1100" b="1" dirty="0" err="1" smtClean="0"/>
              <a:t>Patients´charcterictics</a:t>
            </a:r>
            <a:r>
              <a:rPr lang="de-DE" sz="1100" b="1" dirty="0" smtClean="0"/>
              <a:t>. </a:t>
            </a:r>
            <a:r>
              <a:rPr lang="de-DE" sz="1100" dirty="0" smtClean="0"/>
              <a:t>PSA </a:t>
            </a:r>
            <a:r>
              <a:rPr lang="de-DE" sz="1100" dirty="0" err="1" smtClean="0"/>
              <a:t>counts</a:t>
            </a:r>
            <a:r>
              <a:rPr lang="de-DE" sz="1100" dirty="0" smtClean="0"/>
              <a:t> </a:t>
            </a:r>
            <a:r>
              <a:rPr lang="de-DE" sz="1100" dirty="0" err="1" smtClean="0"/>
              <a:t>are</a:t>
            </a:r>
            <a:r>
              <a:rPr lang="de-DE" sz="1100" dirty="0" smtClean="0"/>
              <a:t> in ng/ml. 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345767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Office PowerPoint</Application>
  <PresentationFormat>Breitbild</PresentationFormat>
  <Paragraphs>61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Times New Roman</vt:lpstr>
      <vt:lpstr>Office</vt:lpstr>
      <vt:lpstr>PowerPoint-Präsentation</vt:lpstr>
    </vt:vector>
  </TitlesOfParts>
  <Company>Charité Universitaetsmedizin 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Grün, Arne</dc:creator>
  <cp:lastModifiedBy>Grün, Arne</cp:lastModifiedBy>
  <cp:revision>11</cp:revision>
  <dcterms:created xsi:type="dcterms:W3CDTF">2021-02-16T08:43:45Z</dcterms:created>
  <dcterms:modified xsi:type="dcterms:W3CDTF">2022-02-07T13:52:48Z</dcterms:modified>
</cp:coreProperties>
</file>