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vml" ContentType="application/vnd.openxmlformats-officedocument.vmlDrawin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743" r:id="rId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9" autoAdjust="0"/>
    <p:restoredTop sz="75838" autoAdjust="0"/>
  </p:normalViewPr>
  <p:slideViewPr>
    <p:cSldViewPr snapToGrid="0">
      <p:cViewPr varScale="1">
        <p:scale>
          <a:sx n="77" d="100"/>
          <a:sy n="77" d="100"/>
        </p:scale>
        <p:origin x="84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My%20document\Kiyo's%20WD%20cloud\Methionine%20&#20195;&#35613;\FACS%2020210420\20210420%20FACS%20&#12414;&#12392;&#12417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Sheet1!$B$10</c:f>
              <c:strCache>
                <c:ptCount val="1"/>
                <c:pt idx="0">
                  <c:v>sub-G1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Sheet1!$A$11:$A$12</c:f>
              <c:strCache>
                <c:ptCount val="2"/>
                <c:pt idx="0">
                  <c:v>Y CT</c:v>
                </c:pt>
                <c:pt idx="1">
                  <c:v>Y met(-)</c:v>
                </c:pt>
              </c:strCache>
            </c:strRef>
          </c:cat>
          <c:val>
            <c:numRef>
              <c:f>Sheet1!$B$11:$B$12</c:f>
              <c:numCache>
                <c:formatCode>General</c:formatCode>
                <c:ptCount val="2"/>
                <c:pt idx="0">
                  <c:v>3.9</c:v>
                </c:pt>
                <c:pt idx="1">
                  <c:v>17.600000000000001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5B-4EBD-B509-8CA3184C866D}"/>
            </c:ext>
          </c:extLst>
        </c:ser>
        <c:ser>
          <c:idx val="1"/>
          <c:order val="1"/>
          <c:tx>
            <c:strRef>
              <c:f>Sheet1!$C$10</c:f>
              <c:strCache>
                <c:ptCount val="1"/>
                <c:pt idx="0">
                  <c:v>G0-G1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Sheet1!$A$11:$A$12</c:f>
              <c:strCache>
                <c:ptCount val="2"/>
                <c:pt idx="0">
                  <c:v>Y CT</c:v>
                </c:pt>
                <c:pt idx="1">
                  <c:v>Y met(-)</c:v>
                </c:pt>
              </c:strCache>
            </c:strRef>
          </c:cat>
          <c:val>
            <c:numRef>
              <c:f>Sheet1!$C$11:$C$12</c:f>
              <c:numCache>
                <c:formatCode>General</c:formatCode>
                <c:ptCount val="2"/>
                <c:pt idx="0">
                  <c:v>76.599999999999994</c:v>
                </c:pt>
                <c:pt idx="1">
                  <c:v>62.9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5B-4EBD-B509-8CA3184C866D}"/>
            </c:ext>
          </c:extLst>
        </c:ser>
        <c:ser>
          <c:idx val="2"/>
          <c:order val="2"/>
          <c:tx>
            <c:strRef>
              <c:f>Sheet1!$D$10</c:f>
              <c:strCache>
                <c:ptCount val="1"/>
                <c:pt idx="0">
                  <c:v>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Sheet1!$A$11:$A$12</c:f>
              <c:strCache>
                <c:ptCount val="2"/>
                <c:pt idx="0">
                  <c:v>Y CT</c:v>
                </c:pt>
                <c:pt idx="1">
                  <c:v>Y met(-)</c:v>
                </c:pt>
              </c:strCache>
            </c:strRef>
          </c:cat>
          <c:val>
            <c:numRef>
              <c:f>Sheet1!$D$11:$D$12</c:f>
              <c:numCache>
                <c:formatCode>General</c:formatCode>
                <c:ptCount val="2"/>
                <c:pt idx="0">
                  <c:v>6.6</c:v>
                </c:pt>
                <c:pt idx="1">
                  <c:v>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5B-4EBD-B509-8CA3184C866D}"/>
            </c:ext>
          </c:extLst>
        </c:ser>
        <c:ser>
          <c:idx val="3"/>
          <c:order val="3"/>
          <c:tx>
            <c:strRef>
              <c:f>Sheet1!$E$10</c:f>
              <c:strCache>
                <c:ptCount val="1"/>
                <c:pt idx="0">
                  <c:v>G2M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Sheet1!$A$11:$A$12</c:f>
              <c:strCache>
                <c:ptCount val="2"/>
                <c:pt idx="0">
                  <c:v>Y CT</c:v>
                </c:pt>
                <c:pt idx="1">
                  <c:v>Y met(-)</c:v>
                </c:pt>
              </c:strCache>
            </c:strRef>
          </c:cat>
          <c:val>
            <c:numRef>
              <c:f>Sheet1!$E$11:$E$12</c:f>
              <c:numCache>
                <c:formatCode>General</c:formatCode>
                <c:ptCount val="2"/>
                <c:pt idx="0">
                  <c:v>12.8</c:v>
                </c:pt>
                <c:pt idx="1">
                  <c:v>13.7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E5B-4EBD-B509-8CA3184C86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7619792"/>
        <c:axId val="237620184"/>
      </c:barChart>
      <c:catAx>
        <c:axId val="23761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237620184"/>
        <c:crosses val="autoZero"/>
        <c:auto val="1"/>
        <c:lblAlgn val="ctr"/>
        <c:lblOffset val="100"/>
        <c:noMultiLvlLbl val="0"/>
      </c:catAx>
      <c:valAx>
        <c:axId val="237620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237619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2" Type="http://schemas.openxmlformats.org/officeDocument/2006/relationships/image" Target="../media/image9.emf"/><Relationship Id="rId1" Type="http://schemas.openxmlformats.org/officeDocument/2006/relationships/image" Target="../media/image8.emf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B85EA3-EF14-43D6-BD7B-05AC2C406DBB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59AEF5-CFF0-47DD-997A-2B05510743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3836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1200">
              <a:defRPr/>
            </a:pPr>
            <a:r>
              <a:rPr kumimoji="1" lang="en-US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Supplementary Figure S1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F1706-8B36-4100-8EE1-6BA35F9A09F3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5509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Supplementary Figure S2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E8923-E10E-498C-AF7F-90D58E09B7EE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224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Supplementary Figure S3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0267B-D6C2-4B3A-ADE8-40C766E041C4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67353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Supplementary Figure S4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0267B-D6C2-4B3A-ADE8-40C766E041C4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2904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Supplementary </a:t>
            </a:r>
            <a:r>
              <a:rPr kumimoji="1" lang="en-US" altLang="ja-JP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Figure S5 (movie)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</a:t>
            </a:r>
            <a:r>
              <a:rPr kumimoji="1" lang="en-US" altLang="ja-JP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please </a:t>
            </a:r>
            <a:r>
              <a:rPr kumimoji="1" lang="en-US" altLang="ja-JP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hyperlinked </a:t>
            </a:r>
            <a:r>
              <a:rPr kumimoji="1" lang="en-US" altLang="ja-JP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video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0267B-D6C2-4B3A-ADE8-40C766E041C4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90384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Supplementary Figure S6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9AEF5-CFF0-47DD-997A-2B05510743CE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3262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Supplementary Figure S7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0267B-D6C2-4B3A-ADE8-40C766E041C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93987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Supplementary Figure S8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9AEF5-CFF0-47DD-997A-2B05510743CE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3972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AE7FB-930F-4137-8CFB-E4C61CBE9634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E3A8E-33A5-44FF-8753-8DD5B0A64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9766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AE7FB-930F-4137-8CFB-E4C61CBE9634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E3A8E-33A5-44FF-8753-8DD5B0A64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8808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AE7FB-930F-4137-8CFB-E4C61CBE9634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E3A8E-33A5-44FF-8753-8DD5B0A64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968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AE7FB-930F-4137-8CFB-E4C61CBE9634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E3A8E-33A5-44FF-8753-8DD5B0A64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2846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AE7FB-930F-4137-8CFB-E4C61CBE9634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E3A8E-33A5-44FF-8753-8DD5B0A64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8927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AE7FB-930F-4137-8CFB-E4C61CBE9634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E3A8E-33A5-44FF-8753-8DD5B0A64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085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AE7FB-930F-4137-8CFB-E4C61CBE9634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E3A8E-33A5-44FF-8753-8DD5B0A64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5218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AE7FB-930F-4137-8CFB-E4C61CBE9634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E3A8E-33A5-44FF-8753-8DD5B0A64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8899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AE7FB-930F-4137-8CFB-E4C61CBE9634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E3A8E-33A5-44FF-8753-8DD5B0A64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4554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AE7FB-930F-4137-8CFB-E4C61CBE9634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E3A8E-33A5-44FF-8753-8DD5B0A64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6359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AE7FB-930F-4137-8CFB-E4C61CBE9634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E3A8E-33A5-44FF-8753-8DD5B0A64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9072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AE7FB-930F-4137-8CFB-E4C61CBE9634}" type="datetimeFigureOut">
              <a:rPr kumimoji="1" lang="ja-JP" altLang="en-US" smtClean="0"/>
              <a:t>2022/2/15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E3A8E-33A5-44FF-8753-8DD5B0A64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0748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3.tif"/><Relationship Id="rId4" Type="http://schemas.openxmlformats.org/officeDocument/2006/relationships/image" Target="../media/image2.t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2.emf"/><Relationship Id="rId18" Type="http://schemas.openxmlformats.org/officeDocument/2006/relationships/oleObject" Target="../embeddings/oleObject8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9.e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14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1.emf"/><Relationship Id="rId5" Type="http://schemas.openxmlformats.org/officeDocument/2006/relationships/image" Target="../media/image8.emf"/><Relationship Id="rId15" Type="http://schemas.openxmlformats.org/officeDocument/2006/relationships/image" Target="../media/image13.emf"/><Relationship Id="rId10" Type="http://schemas.openxmlformats.org/officeDocument/2006/relationships/oleObject" Target="../embeddings/oleObject4.bin"/><Relationship Id="rId19" Type="http://schemas.openxmlformats.org/officeDocument/2006/relationships/image" Target="../media/image15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0.emf"/><Relationship Id="rId1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72591" y="394848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A</a:t>
            </a:r>
            <a:endParaRPr kumimoji="1" lang="ja-JP" altLang="en-US" b="1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517072" y="810729"/>
            <a:ext cx="3924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　　　　　      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Met depletion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9103872" y="412414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B</a:t>
            </a:r>
            <a:endParaRPr kumimoji="1" lang="ja-JP" altLang="en-US" b="1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6314082" y="3945245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C</a:t>
            </a:r>
            <a:endParaRPr kumimoji="1" lang="ja-JP" altLang="en-US" b="1" dirty="0"/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9076" y="1380925"/>
            <a:ext cx="1738313" cy="192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" name="グループ化 33"/>
          <p:cNvGrpSpPr/>
          <p:nvPr/>
        </p:nvGrpSpPr>
        <p:grpSpPr>
          <a:xfrm>
            <a:off x="10067148" y="1221275"/>
            <a:ext cx="512191" cy="369332"/>
            <a:chOff x="882946" y="650192"/>
            <a:chExt cx="512191" cy="369332"/>
          </a:xfrm>
        </p:grpSpPr>
        <p:grpSp>
          <p:nvGrpSpPr>
            <p:cNvPr id="35" name="グループ化 34"/>
            <p:cNvGrpSpPr/>
            <p:nvPr/>
          </p:nvGrpSpPr>
          <p:grpSpPr>
            <a:xfrm>
              <a:off x="882946" y="834858"/>
              <a:ext cx="512191" cy="67233"/>
              <a:chOff x="2483768" y="2348880"/>
              <a:chExt cx="1161006" cy="152400"/>
            </a:xfrm>
          </p:grpSpPr>
          <p:cxnSp>
            <p:nvCxnSpPr>
              <p:cNvPr id="37" name="直線コネクタ 36"/>
              <p:cNvCxnSpPr/>
              <p:nvPr/>
            </p:nvCxnSpPr>
            <p:spPr>
              <a:xfrm>
                <a:off x="2483768" y="2348880"/>
                <a:ext cx="115212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線コネクタ 37"/>
              <p:cNvCxnSpPr/>
              <p:nvPr/>
            </p:nvCxnSpPr>
            <p:spPr>
              <a:xfrm>
                <a:off x="2483768" y="2348880"/>
                <a:ext cx="0" cy="1440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線コネクタ 38"/>
              <p:cNvCxnSpPr/>
              <p:nvPr/>
            </p:nvCxnSpPr>
            <p:spPr>
              <a:xfrm>
                <a:off x="3644774" y="2357264"/>
                <a:ext cx="0" cy="1440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テキスト ボックス 35"/>
            <p:cNvSpPr txBox="1"/>
            <p:nvPr/>
          </p:nvSpPr>
          <p:spPr>
            <a:xfrm>
              <a:off x="989446" y="650192"/>
              <a:ext cx="2952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/>
                <a:t>*</a:t>
              </a:r>
              <a:endParaRPr lang="ja-JP" altLang="en-US" dirty="0"/>
            </a:p>
          </p:txBody>
        </p:sp>
      </p:grpSp>
      <p:sp>
        <p:nvSpPr>
          <p:cNvPr id="9" name="正方形/長方形 8"/>
          <p:cNvSpPr/>
          <p:nvPr/>
        </p:nvSpPr>
        <p:spPr>
          <a:xfrm flipH="1">
            <a:off x="11142060" y="1343579"/>
            <a:ext cx="45719" cy="20506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正方形/長方形 39"/>
          <p:cNvSpPr/>
          <p:nvPr/>
        </p:nvSpPr>
        <p:spPr>
          <a:xfrm flipH="1">
            <a:off x="9405735" y="3239782"/>
            <a:ext cx="2339373" cy="810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88D37FD1-F6EE-48A3-9D5E-909E989E0F8B}"/>
              </a:ext>
            </a:extLst>
          </p:cNvPr>
          <p:cNvSpPr txBox="1"/>
          <p:nvPr/>
        </p:nvSpPr>
        <p:spPr>
          <a:xfrm>
            <a:off x="10575421" y="1147037"/>
            <a:ext cx="833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+mn-ea"/>
                <a:cs typeface="Arial" panose="020B0604020202020204" pitchFamily="34" charset="0"/>
              </a:rPr>
              <a:t>* 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p&lt;0.01</a:t>
            </a: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84" y="1100592"/>
            <a:ext cx="5663184" cy="5492496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134" y="4139837"/>
            <a:ext cx="5029200" cy="2615184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6197568" y="757221"/>
            <a:ext cx="2702907" cy="3176220"/>
            <a:chOff x="5831778" y="729729"/>
            <a:chExt cx="2702907" cy="3176220"/>
          </a:xfrm>
        </p:grpSpPr>
        <p:graphicFrame>
          <p:nvGraphicFramePr>
            <p:cNvPr id="23" name="グラフ 2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049822603"/>
                </p:ext>
              </p:extLst>
            </p:nvPr>
          </p:nvGraphicFramePr>
          <p:xfrm>
            <a:off x="5831778" y="729729"/>
            <a:ext cx="2702907" cy="31762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cxnSp>
          <p:nvCxnSpPr>
            <p:cNvPr id="24" name="直線コネクタ 23"/>
            <p:cNvCxnSpPr/>
            <p:nvPr/>
          </p:nvCxnSpPr>
          <p:spPr>
            <a:xfrm flipV="1">
              <a:off x="7044748" y="2912386"/>
              <a:ext cx="582608" cy="31177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コネクタ 24"/>
            <p:cNvCxnSpPr/>
            <p:nvPr/>
          </p:nvCxnSpPr>
          <p:spPr>
            <a:xfrm>
              <a:off x="7044748" y="1327511"/>
              <a:ext cx="634805" cy="79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コネクタ 26"/>
            <p:cNvCxnSpPr/>
            <p:nvPr/>
          </p:nvCxnSpPr>
          <p:spPr>
            <a:xfrm>
              <a:off x="7044748" y="1195431"/>
              <a:ext cx="634805" cy="17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正方形/長方形 27"/>
            <p:cNvSpPr/>
            <p:nvPr/>
          </p:nvSpPr>
          <p:spPr>
            <a:xfrm>
              <a:off x="6462601" y="3320648"/>
              <a:ext cx="720630" cy="3119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05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Control</a:t>
              </a:r>
              <a:endParaRPr kumimoji="1" lang="ja-JP" altLang="en-US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正方形/長方形 28"/>
            <p:cNvSpPr/>
            <p:nvPr/>
          </p:nvSpPr>
          <p:spPr>
            <a:xfrm>
              <a:off x="7376077" y="3349642"/>
              <a:ext cx="995785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altLang="ja-JP" sz="1050" dirty="0">
                  <a:latin typeface="Arial" panose="020B0604020202020204" pitchFamily="34" charset="0"/>
                  <a:cs typeface="Arial" panose="020B0604020202020204" pitchFamily="34" charset="0"/>
                </a:rPr>
                <a:t>Met depletion</a:t>
              </a:r>
              <a:endParaRPr lang="ja-JP" altLang="en-US" sz="1050" dirty="0"/>
            </a:p>
          </p:txBody>
        </p:sp>
      </p:grpSp>
    </p:spTree>
    <p:extLst>
      <p:ext uri="{BB962C8B-B14F-4D97-AF65-F5344CB8AC3E}">
        <p14:creationId xmlns:p14="http://schemas.microsoft.com/office/powerpoint/2010/main" val="277044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344" y="54864"/>
            <a:ext cx="7449312" cy="67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6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62"/>
          <a:stretch/>
        </p:blipFill>
        <p:spPr>
          <a:xfrm>
            <a:off x="2553988" y="1075068"/>
            <a:ext cx="6312155" cy="465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92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520" y="1996440"/>
            <a:ext cx="8442960" cy="286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73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20201001 520A2 B3 B5 合成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19331" y="582616"/>
            <a:ext cx="10179625" cy="6275384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1232790" y="947424"/>
            <a:ext cx="923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chemeClr val="bg1"/>
                </a:solidFill>
              </a:rPr>
              <a:t>control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232790" y="3720308"/>
            <a:ext cx="2238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chemeClr val="bg1"/>
                </a:solidFill>
              </a:rPr>
              <a:t>Methionine depletion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159586" y="947424"/>
            <a:ext cx="2101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chemeClr val="bg1"/>
                </a:solidFill>
              </a:rPr>
              <a:t>Simvastatin 30uM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79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5DCCC2C-81ED-455F-B93D-E58ED8BF8503}"/>
              </a:ext>
            </a:extLst>
          </p:cNvPr>
          <p:cNvSpPr txBox="1"/>
          <p:nvPr/>
        </p:nvSpPr>
        <p:spPr>
          <a:xfrm>
            <a:off x="9874428" y="2305126"/>
            <a:ext cx="7232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MZGC4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CD08964-05CF-4377-9AA7-C1453EEB0931}"/>
              </a:ext>
            </a:extLst>
          </p:cNvPr>
          <p:cNvSpPr txBox="1"/>
          <p:nvPr/>
        </p:nvSpPr>
        <p:spPr>
          <a:xfrm>
            <a:off x="9874428" y="4576377"/>
            <a:ext cx="7232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MZGC5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オブジェクト 8">
            <a:extLst>
              <a:ext uri="{FF2B5EF4-FFF2-40B4-BE49-F238E27FC236}">
                <a16:creationId xmlns:a16="http://schemas.microsoft.com/office/drawing/2014/main" id="{83B3301B-9173-4669-BB5B-8501BCBC0A8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20615" y="1501025"/>
          <a:ext cx="2217379" cy="1967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4" name="Prism 7" r:id="rId4" imgW="3442243" imgH="3053914" progId="Prism7.Document">
                  <p:embed/>
                </p:oleObj>
              </mc:Choice>
              <mc:Fallback>
                <p:oleObj name="Prism 7" r:id="rId4" imgW="3442243" imgH="3053914" progId="Prism7.Document">
                  <p:embed/>
                  <p:pic>
                    <p:nvPicPr>
                      <p:cNvPr id="9" name="オブジェクト 8">
                        <a:extLst>
                          <a:ext uri="{FF2B5EF4-FFF2-40B4-BE49-F238E27FC236}">
                            <a16:creationId xmlns:a16="http://schemas.microsoft.com/office/drawing/2014/main" id="{83B3301B-9173-4669-BB5B-8501BCBC0A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20615" y="1501025"/>
                        <a:ext cx="2217379" cy="19678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オブジェクト 9">
            <a:extLst>
              <a:ext uri="{FF2B5EF4-FFF2-40B4-BE49-F238E27FC236}">
                <a16:creationId xmlns:a16="http://schemas.microsoft.com/office/drawing/2014/main" id="{654AA3D1-6C0B-4ACD-8CB1-CF0D38D7653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83196" y="1503128"/>
          <a:ext cx="2217379" cy="1967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5" name="Prism 7" r:id="rId6" imgW="3442243" imgH="3053914" progId="Prism7.Document">
                  <p:embed/>
                </p:oleObj>
              </mc:Choice>
              <mc:Fallback>
                <p:oleObj name="Prism 7" r:id="rId6" imgW="3442243" imgH="3053914" progId="Prism7.Document">
                  <p:embed/>
                  <p:pic>
                    <p:nvPicPr>
                      <p:cNvPr id="10" name="オブジェクト 9">
                        <a:extLst>
                          <a:ext uri="{FF2B5EF4-FFF2-40B4-BE49-F238E27FC236}">
                            <a16:creationId xmlns:a16="http://schemas.microsoft.com/office/drawing/2014/main" id="{654AA3D1-6C0B-4ACD-8CB1-CF0D38D765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383196" y="1503128"/>
                        <a:ext cx="2217379" cy="19678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オブジェクト 10">
            <a:extLst>
              <a:ext uri="{FF2B5EF4-FFF2-40B4-BE49-F238E27FC236}">
                <a16:creationId xmlns:a16="http://schemas.microsoft.com/office/drawing/2014/main" id="{D9E71DFB-1A54-4973-B19A-61BFBF1597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97391" y="1493914"/>
          <a:ext cx="2217379" cy="19535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6" name="Prism 7" r:id="rId8" imgW="3442243" imgH="3032317" progId="Prism7.Document">
                  <p:embed/>
                </p:oleObj>
              </mc:Choice>
              <mc:Fallback>
                <p:oleObj name="Prism 7" r:id="rId8" imgW="3442243" imgH="3032317" progId="Prism7.Document">
                  <p:embed/>
                  <p:pic>
                    <p:nvPicPr>
                      <p:cNvPr id="11" name="オブジェクト 10">
                        <a:extLst>
                          <a:ext uri="{FF2B5EF4-FFF2-40B4-BE49-F238E27FC236}">
                            <a16:creationId xmlns:a16="http://schemas.microsoft.com/office/drawing/2014/main" id="{D9E71DFB-1A54-4973-B19A-61BFBF1597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97391" y="1493914"/>
                        <a:ext cx="2217379" cy="19535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オブジェクト 11">
            <a:extLst>
              <a:ext uri="{FF2B5EF4-FFF2-40B4-BE49-F238E27FC236}">
                <a16:creationId xmlns:a16="http://schemas.microsoft.com/office/drawing/2014/main" id="{5EA0870D-1E50-4ED5-8CC0-25185FB4398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35562" y="1493914"/>
          <a:ext cx="2217379" cy="1961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7" name="Prism 7" r:id="rId10" imgW="3442243" imgH="3044555" progId="Prism7.Document">
                  <p:embed/>
                </p:oleObj>
              </mc:Choice>
              <mc:Fallback>
                <p:oleObj name="Prism 7" r:id="rId10" imgW="3442243" imgH="3044555" progId="Prism7.Document">
                  <p:embed/>
                  <p:pic>
                    <p:nvPicPr>
                      <p:cNvPr id="12" name="オブジェクト 11">
                        <a:extLst>
                          <a:ext uri="{FF2B5EF4-FFF2-40B4-BE49-F238E27FC236}">
                            <a16:creationId xmlns:a16="http://schemas.microsoft.com/office/drawing/2014/main" id="{5EA0870D-1E50-4ED5-8CC0-25185FB439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135562" y="1493914"/>
                        <a:ext cx="2217379" cy="1961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オブジェクト 12">
            <a:extLst>
              <a:ext uri="{FF2B5EF4-FFF2-40B4-BE49-F238E27FC236}">
                <a16:creationId xmlns:a16="http://schemas.microsoft.com/office/drawing/2014/main" id="{AFD4FE6E-2DEB-466B-8532-41EF2A45B05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20615" y="3605107"/>
          <a:ext cx="2217379" cy="1967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8" name="Prism 7" r:id="rId12" imgW="3442243" imgH="3053914" progId="Prism7.Document">
                  <p:embed/>
                </p:oleObj>
              </mc:Choice>
              <mc:Fallback>
                <p:oleObj name="Prism 7" r:id="rId12" imgW="3442243" imgH="3053914" progId="Prism7.Document">
                  <p:embed/>
                  <p:pic>
                    <p:nvPicPr>
                      <p:cNvPr id="13" name="オブジェクト 12">
                        <a:extLst>
                          <a:ext uri="{FF2B5EF4-FFF2-40B4-BE49-F238E27FC236}">
                            <a16:creationId xmlns:a16="http://schemas.microsoft.com/office/drawing/2014/main" id="{AFD4FE6E-2DEB-466B-8532-41EF2A45B0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220615" y="3605107"/>
                        <a:ext cx="2217379" cy="19678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オブジェクト 13">
            <a:extLst>
              <a:ext uri="{FF2B5EF4-FFF2-40B4-BE49-F238E27FC236}">
                <a16:creationId xmlns:a16="http://schemas.microsoft.com/office/drawing/2014/main" id="{DA41E397-CE3E-4C9D-8119-49A53D27804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83196" y="3592466"/>
          <a:ext cx="2217379" cy="1967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9" name="Prism 7" r:id="rId14" imgW="3442243" imgH="3053914" progId="Prism7.Document">
                  <p:embed/>
                </p:oleObj>
              </mc:Choice>
              <mc:Fallback>
                <p:oleObj name="Prism 7" r:id="rId14" imgW="3442243" imgH="3053914" progId="Prism7.Document">
                  <p:embed/>
                  <p:pic>
                    <p:nvPicPr>
                      <p:cNvPr id="14" name="オブジェクト 13">
                        <a:extLst>
                          <a:ext uri="{FF2B5EF4-FFF2-40B4-BE49-F238E27FC236}">
                            <a16:creationId xmlns:a16="http://schemas.microsoft.com/office/drawing/2014/main" id="{DA41E397-CE3E-4C9D-8119-49A53D27804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383196" y="3592466"/>
                        <a:ext cx="2217379" cy="19678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オブジェクト 14">
            <a:extLst>
              <a:ext uri="{FF2B5EF4-FFF2-40B4-BE49-F238E27FC236}">
                <a16:creationId xmlns:a16="http://schemas.microsoft.com/office/drawing/2014/main" id="{F71D6526-C1E6-4781-9476-BF2BA072DC8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89569" y="3619778"/>
          <a:ext cx="2217379" cy="1967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0" name="Prism 7" r:id="rId16" imgW="3442243" imgH="3053914" progId="Prism7.Document">
                  <p:embed/>
                </p:oleObj>
              </mc:Choice>
              <mc:Fallback>
                <p:oleObj name="Prism 7" r:id="rId16" imgW="3442243" imgH="3053914" progId="Prism7.Document">
                  <p:embed/>
                  <p:pic>
                    <p:nvPicPr>
                      <p:cNvPr id="15" name="オブジェクト 14">
                        <a:extLst>
                          <a:ext uri="{FF2B5EF4-FFF2-40B4-BE49-F238E27FC236}">
                            <a16:creationId xmlns:a16="http://schemas.microsoft.com/office/drawing/2014/main" id="{F71D6526-C1E6-4781-9476-BF2BA072DC8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989569" y="3619778"/>
                        <a:ext cx="2217379" cy="19678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オブジェクト 15">
            <a:extLst>
              <a:ext uri="{FF2B5EF4-FFF2-40B4-BE49-F238E27FC236}">
                <a16:creationId xmlns:a16="http://schemas.microsoft.com/office/drawing/2014/main" id="{86D21659-628E-47A3-928F-6FA5BCF4923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28993" y="3613433"/>
          <a:ext cx="2217379" cy="1961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" name="Prism 7" r:id="rId18" imgW="3442243" imgH="3044555" progId="Prism7.Document">
                  <p:embed/>
                </p:oleObj>
              </mc:Choice>
              <mc:Fallback>
                <p:oleObj name="Prism 7" r:id="rId18" imgW="3442243" imgH="3044555" progId="Prism7.Document">
                  <p:embed/>
                  <p:pic>
                    <p:nvPicPr>
                      <p:cNvPr id="16" name="オブジェクト 15">
                        <a:extLst>
                          <a:ext uri="{FF2B5EF4-FFF2-40B4-BE49-F238E27FC236}">
                            <a16:creationId xmlns:a16="http://schemas.microsoft.com/office/drawing/2014/main" id="{86D21659-628E-47A3-928F-6FA5BCF4923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3128993" y="3613433"/>
                        <a:ext cx="2217379" cy="1961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A351B588-9E3A-4023-A0E9-C3B751D4E66E}"/>
              </a:ext>
            </a:extLst>
          </p:cNvPr>
          <p:cNvGrpSpPr/>
          <p:nvPr/>
        </p:nvGrpSpPr>
        <p:grpSpPr>
          <a:xfrm>
            <a:off x="1953811" y="1765076"/>
            <a:ext cx="666445" cy="369332"/>
            <a:chOff x="882946" y="650192"/>
            <a:chExt cx="512191" cy="369332"/>
          </a:xfrm>
        </p:grpSpPr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39B168CD-B78E-4D1B-B3E9-FEDD6E44FEAC}"/>
                </a:ext>
              </a:extLst>
            </p:cNvPr>
            <p:cNvGrpSpPr/>
            <p:nvPr/>
          </p:nvGrpSpPr>
          <p:grpSpPr>
            <a:xfrm>
              <a:off x="882946" y="834858"/>
              <a:ext cx="512191" cy="67233"/>
              <a:chOff x="2483768" y="2348880"/>
              <a:chExt cx="1161006" cy="152400"/>
            </a:xfrm>
          </p:grpSpPr>
          <p:cxnSp>
            <p:nvCxnSpPr>
              <p:cNvPr id="27" name="直線コネクタ 26">
                <a:extLst>
                  <a:ext uri="{FF2B5EF4-FFF2-40B4-BE49-F238E27FC236}">
                    <a16:creationId xmlns:a16="http://schemas.microsoft.com/office/drawing/2014/main" id="{251B4329-4BB6-4C16-935F-E270B633E782}"/>
                  </a:ext>
                </a:extLst>
              </p:cNvPr>
              <p:cNvCxnSpPr/>
              <p:nvPr/>
            </p:nvCxnSpPr>
            <p:spPr>
              <a:xfrm>
                <a:off x="2483768" y="2348880"/>
                <a:ext cx="115212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線コネクタ 28">
                <a:extLst>
                  <a:ext uri="{FF2B5EF4-FFF2-40B4-BE49-F238E27FC236}">
                    <a16:creationId xmlns:a16="http://schemas.microsoft.com/office/drawing/2014/main" id="{BBFCEF00-39B4-4818-B7A2-925A8B6385AD}"/>
                  </a:ext>
                </a:extLst>
              </p:cNvPr>
              <p:cNvCxnSpPr/>
              <p:nvPr/>
            </p:nvCxnSpPr>
            <p:spPr>
              <a:xfrm>
                <a:off x="2483768" y="2348880"/>
                <a:ext cx="0" cy="1440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線コネクタ 30">
                <a:extLst>
                  <a:ext uri="{FF2B5EF4-FFF2-40B4-BE49-F238E27FC236}">
                    <a16:creationId xmlns:a16="http://schemas.microsoft.com/office/drawing/2014/main" id="{42C458A3-1D55-4307-A08A-4AB3A58033D3}"/>
                  </a:ext>
                </a:extLst>
              </p:cNvPr>
              <p:cNvCxnSpPr/>
              <p:nvPr/>
            </p:nvCxnSpPr>
            <p:spPr>
              <a:xfrm>
                <a:off x="3644774" y="2357264"/>
                <a:ext cx="0" cy="1440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8D37FD1-F6EE-48A3-9D5E-909E989E0F8B}"/>
                </a:ext>
              </a:extLst>
            </p:cNvPr>
            <p:cNvSpPr txBox="1"/>
            <p:nvPr/>
          </p:nvSpPr>
          <p:spPr>
            <a:xfrm>
              <a:off x="1033131" y="650192"/>
              <a:ext cx="2952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/>
                <a:t>*</a:t>
              </a:r>
              <a:endParaRPr lang="ja-JP" altLang="en-US" dirty="0"/>
            </a:p>
          </p:txBody>
        </p: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A351B588-9E3A-4023-A0E9-C3B751D4E66E}"/>
              </a:ext>
            </a:extLst>
          </p:cNvPr>
          <p:cNvGrpSpPr/>
          <p:nvPr/>
        </p:nvGrpSpPr>
        <p:grpSpPr>
          <a:xfrm>
            <a:off x="4063722" y="1759930"/>
            <a:ext cx="666445" cy="369332"/>
            <a:chOff x="882946" y="650192"/>
            <a:chExt cx="512191" cy="369332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39B168CD-B78E-4D1B-B3E9-FEDD6E44FEAC}"/>
                </a:ext>
              </a:extLst>
            </p:cNvPr>
            <p:cNvGrpSpPr/>
            <p:nvPr/>
          </p:nvGrpSpPr>
          <p:grpSpPr>
            <a:xfrm>
              <a:off x="882946" y="834858"/>
              <a:ext cx="512191" cy="67233"/>
              <a:chOff x="2483768" y="2348880"/>
              <a:chExt cx="1161006" cy="152400"/>
            </a:xfrm>
          </p:grpSpPr>
          <p:cxnSp>
            <p:nvCxnSpPr>
              <p:cNvPr id="37" name="直線コネクタ 36">
                <a:extLst>
                  <a:ext uri="{FF2B5EF4-FFF2-40B4-BE49-F238E27FC236}">
                    <a16:creationId xmlns:a16="http://schemas.microsoft.com/office/drawing/2014/main" id="{251B4329-4BB6-4C16-935F-E270B633E782}"/>
                  </a:ext>
                </a:extLst>
              </p:cNvPr>
              <p:cNvCxnSpPr/>
              <p:nvPr/>
            </p:nvCxnSpPr>
            <p:spPr>
              <a:xfrm>
                <a:off x="2483768" y="2348880"/>
                <a:ext cx="115212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線コネクタ 37">
                <a:extLst>
                  <a:ext uri="{FF2B5EF4-FFF2-40B4-BE49-F238E27FC236}">
                    <a16:creationId xmlns:a16="http://schemas.microsoft.com/office/drawing/2014/main" id="{BBFCEF00-39B4-4818-B7A2-925A8B6385AD}"/>
                  </a:ext>
                </a:extLst>
              </p:cNvPr>
              <p:cNvCxnSpPr/>
              <p:nvPr/>
            </p:nvCxnSpPr>
            <p:spPr>
              <a:xfrm>
                <a:off x="2483768" y="2348880"/>
                <a:ext cx="0" cy="1440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線コネクタ 38">
                <a:extLst>
                  <a:ext uri="{FF2B5EF4-FFF2-40B4-BE49-F238E27FC236}">
                    <a16:creationId xmlns:a16="http://schemas.microsoft.com/office/drawing/2014/main" id="{42C458A3-1D55-4307-A08A-4AB3A58033D3}"/>
                  </a:ext>
                </a:extLst>
              </p:cNvPr>
              <p:cNvCxnSpPr/>
              <p:nvPr/>
            </p:nvCxnSpPr>
            <p:spPr>
              <a:xfrm>
                <a:off x="3644774" y="2357264"/>
                <a:ext cx="0" cy="1440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88D37FD1-F6EE-48A3-9D5E-909E989E0F8B}"/>
                </a:ext>
              </a:extLst>
            </p:cNvPr>
            <p:cNvSpPr txBox="1"/>
            <p:nvPr/>
          </p:nvSpPr>
          <p:spPr>
            <a:xfrm>
              <a:off x="1033131" y="650192"/>
              <a:ext cx="2952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/>
                <a:t>*</a:t>
              </a:r>
              <a:endParaRPr lang="ja-JP" altLang="en-US" dirty="0"/>
            </a:p>
          </p:txBody>
        </p:sp>
      </p:grp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A351B588-9E3A-4023-A0E9-C3B751D4E66E}"/>
              </a:ext>
            </a:extLst>
          </p:cNvPr>
          <p:cNvGrpSpPr/>
          <p:nvPr/>
        </p:nvGrpSpPr>
        <p:grpSpPr>
          <a:xfrm>
            <a:off x="6160271" y="1767041"/>
            <a:ext cx="666445" cy="369332"/>
            <a:chOff x="882946" y="650192"/>
            <a:chExt cx="512191" cy="369332"/>
          </a:xfrm>
        </p:grpSpPr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39B168CD-B78E-4D1B-B3E9-FEDD6E44FEAC}"/>
                </a:ext>
              </a:extLst>
            </p:cNvPr>
            <p:cNvGrpSpPr/>
            <p:nvPr/>
          </p:nvGrpSpPr>
          <p:grpSpPr>
            <a:xfrm>
              <a:off x="882946" y="834858"/>
              <a:ext cx="512191" cy="67233"/>
              <a:chOff x="2483768" y="2348880"/>
              <a:chExt cx="1161006" cy="152400"/>
            </a:xfrm>
          </p:grpSpPr>
          <p:cxnSp>
            <p:nvCxnSpPr>
              <p:cNvPr id="43" name="直線コネクタ 42">
                <a:extLst>
                  <a:ext uri="{FF2B5EF4-FFF2-40B4-BE49-F238E27FC236}">
                    <a16:creationId xmlns:a16="http://schemas.microsoft.com/office/drawing/2014/main" id="{251B4329-4BB6-4C16-935F-E270B633E782}"/>
                  </a:ext>
                </a:extLst>
              </p:cNvPr>
              <p:cNvCxnSpPr/>
              <p:nvPr/>
            </p:nvCxnSpPr>
            <p:spPr>
              <a:xfrm>
                <a:off x="2483768" y="2348880"/>
                <a:ext cx="115212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線コネクタ 43">
                <a:extLst>
                  <a:ext uri="{FF2B5EF4-FFF2-40B4-BE49-F238E27FC236}">
                    <a16:creationId xmlns:a16="http://schemas.microsoft.com/office/drawing/2014/main" id="{BBFCEF00-39B4-4818-B7A2-925A8B6385AD}"/>
                  </a:ext>
                </a:extLst>
              </p:cNvPr>
              <p:cNvCxnSpPr/>
              <p:nvPr/>
            </p:nvCxnSpPr>
            <p:spPr>
              <a:xfrm>
                <a:off x="2483768" y="2348880"/>
                <a:ext cx="0" cy="1440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線コネクタ 44">
                <a:extLst>
                  <a:ext uri="{FF2B5EF4-FFF2-40B4-BE49-F238E27FC236}">
                    <a16:creationId xmlns:a16="http://schemas.microsoft.com/office/drawing/2014/main" id="{42C458A3-1D55-4307-A08A-4AB3A58033D3}"/>
                  </a:ext>
                </a:extLst>
              </p:cNvPr>
              <p:cNvCxnSpPr/>
              <p:nvPr/>
            </p:nvCxnSpPr>
            <p:spPr>
              <a:xfrm>
                <a:off x="3644774" y="2357264"/>
                <a:ext cx="0" cy="1440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88D37FD1-F6EE-48A3-9D5E-909E989E0F8B}"/>
                </a:ext>
              </a:extLst>
            </p:cNvPr>
            <p:cNvSpPr txBox="1"/>
            <p:nvPr/>
          </p:nvSpPr>
          <p:spPr>
            <a:xfrm>
              <a:off x="1033131" y="650192"/>
              <a:ext cx="2952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/>
                <a:t>*</a:t>
              </a:r>
              <a:endParaRPr lang="ja-JP" altLang="en-US" dirty="0"/>
            </a:p>
          </p:txBody>
        </p:sp>
      </p:grp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A351B588-9E3A-4023-A0E9-C3B751D4E66E}"/>
              </a:ext>
            </a:extLst>
          </p:cNvPr>
          <p:cNvGrpSpPr/>
          <p:nvPr/>
        </p:nvGrpSpPr>
        <p:grpSpPr>
          <a:xfrm>
            <a:off x="1919819" y="3898099"/>
            <a:ext cx="666445" cy="369332"/>
            <a:chOff x="882946" y="650192"/>
            <a:chExt cx="512191" cy="369332"/>
          </a:xfrm>
        </p:grpSpPr>
        <p:grpSp>
          <p:nvGrpSpPr>
            <p:cNvPr id="53" name="グループ化 52">
              <a:extLst>
                <a:ext uri="{FF2B5EF4-FFF2-40B4-BE49-F238E27FC236}">
                  <a16:creationId xmlns:a16="http://schemas.microsoft.com/office/drawing/2014/main" id="{39B168CD-B78E-4D1B-B3E9-FEDD6E44FEAC}"/>
                </a:ext>
              </a:extLst>
            </p:cNvPr>
            <p:cNvGrpSpPr/>
            <p:nvPr/>
          </p:nvGrpSpPr>
          <p:grpSpPr>
            <a:xfrm>
              <a:off x="882946" y="834858"/>
              <a:ext cx="512191" cy="67233"/>
              <a:chOff x="2483768" y="2348880"/>
              <a:chExt cx="1161006" cy="152400"/>
            </a:xfrm>
          </p:grpSpPr>
          <p:cxnSp>
            <p:nvCxnSpPr>
              <p:cNvPr id="55" name="直線コネクタ 54">
                <a:extLst>
                  <a:ext uri="{FF2B5EF4-FFF2-40B4-BE49-F238E27FC236}">
                    <a16:creationId xmlns:a16="http://schemas.microsoft.com/office/drawing/2014/main" id="{251B4329-4BB6-4C16-935F-E270B633E782}"/>
                  </a:ext>
                </a:extLst>
              </p:cNvPr>
              <p:cNvCxnSpPr/>
              <p:nvPr/>
            </p:nvCxnSpPr>
            <p:spPr>
              <a:xfrm>
                <a:off x="2483768" y="2348880"/>
                <a:ext cx="115212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線コネクタ 55">
                <a:extLst>
                  <a:ext uri="{FF2B5EF4-FFF2-40B4-BE49-F238E27FC236}">
                    <a16:creationId xmlns:a16="http://schemas.microsoft.com/office/drawing/2014/main" id="{BBFCEF00-39B4-4818-B7A2-925A8B6385AD}"/>
                  </a:ext>
                </a:extLst>
              </p:cNvPr>
              <p:cNvCxnSpPr/>
              <p:nvPr/>
            </p:nvCxnSpPr>
            <p:spPr>
              <a:xfrm>
                <a:off x="2483768" y="2348880"/>
                <a:ext cx="0" cy="1440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線コネクタ 56">
                <a:extLst>
                  <a:ext uri="{FF2B5EF4-FFF2-40B4-BE49-F238E27FC236}">
                    <a16:creationId xmlns:a16="http://schemas.microsoft.com/office/drawing/2014/main" id="{42C458A3-1D55-4307-A08A-4AB3A58033D3}"/>
                  </a:ext>
                </a:extLst>
              </p:cNvPr>
              <p:cNvCxnSpPr/>
              <p:nvPr/>
            </p:nvCxnSpPr>
            <p:spPr>
              <a:xfrm>
                <a:off x="3644774" y="2357264"/>
                <a:ext cx="0" cy="1440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88D37FD1-F6EE-48A3-9D5E-909E989E0F8B}"/>
                </a:ext>
              </a:extLst>
            </p:cNvPr>
            <p:cNvSpPr txBox="1"/>
            <p:nvPr/>
          </p:nvSpPr>
          <p:spPr>
            <a:xfrm>
              <a:off x="1033131" y="650192"/>
              <a:ext cx="2952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/>
                <a:t>*</a:t>
              </a:r>
              <a:endParaRPr lang="ja-JP" altLang="en-US" dirty="0"/>
            </a:p>
          </p:txBody>
        </p:sp>
      </p:grp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A351B588-9E3A-4023-A0E9-C3B751D4E66E}"/>
              </a:ext>
            </a:extLst>
          </p:cNvPr>
          <p:cNvGrpSpPr/>
          <p:nvPr/>
        </p:nvGrpSpPr>
        <p:grpSpPr>
          <a:xfrm>
            <a:off x="4089324" y="3891754"/>
            <a:ext cx="666445" cy="369332"/>
            <a:chOff x="882946" y="650192"/>
            <a:chExt cx="512191" cy="369332"/>
          </a:xfrm>
        </p:grpSpPr>
        <p:grpSp>
          <p:nvGrpSpPr>
            <p:cNvPr id="59" name="グループ化 58">
              <a:extLst>
                <a:ext uri="{FF2B5EF4-FFF2-40B4-BE49-F238E27FC236}">
                  <a16:creationId xmlns:a16="http://schemas.microsoft.com/office/drawing/2014/main" id="{39B168CD-B78E-4D1B-B3E9-FEDD6E44FEAC}"/>
                </a:ext>
              </a:extLst>
            </p:cNvPr>
            <p:cNvGrpSpPr/>
            <p:nvPr/>
          </p:nvGrpSpPr>
          <p:grpSpPr>
            <a:xfrm>
              <a:off x="882946" y="834858"/>
              <a:ext cx="512191" cy="67233"/>
              <a:chOff x="2483768" y="2348880"/>
              <a:chExt cx="1161006" cy="152400"/>
            </a:xfrm>
          </p:grpSpPr>
          <p:cxnSp>
            <p:nvCxnSpPr>
              <p:cNvPr id="61" name="直線コネクタ 60">
                <a:extLst>
                  <a:ext uri="{FF2B5EF4-FFF2-40B4-BE49-F238E27FC236}">
                    <a16:creationId xmlns:a16="http://schemas.microsoft.com/office/drawing/2014/main" id="{251B4329-4BB6-4C16-935F-E270B633E782}"/>
                  </a:ext>
                </a:extLst>
              </p:cNvPr>
              <p:cNvCxnSpPr/>
              <p:nvPr/>
            </p:nvCxnSpPr>
            <p:spPr>
              <a:xfrm>
                <a:off x="2483768" y="2348880"/>
                <a:ext cx="115212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線コネクタ 61">
                <a:extLst>
                  <a:ext uri="{FF2B5EF4-FFF2-40B4-BE49-F238E27FC236}">
                    <a16:creationId xmlns:a16="http://schemas.microsoft.com/office/drawing/2014/main" id="{BBFCEF00-39B4-4818-B7A2-925A8B6385AD}"/>
                  </a:ext>
                </a:extLst>
              </p:cNvPr>
              <p:cNvCxnSpPr/>
              <p:nvPr/>
            </p:nvCxnSpPr>
            <p:spPr>
              <a:xfrm>
                <a:off x="2483768" y="2348880"/>
                <a:ext cx="0" cy="1440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線コネクタ 62">
                <a:extLst>
                  <a:ext uri="{FF2B5EF4-FFF2-40B4-BE49-F238E27FC236}">
                    <a16:creationId xmlns:a16="http://schemas.microsoft.com/office/drawing/2014/main" id="{42C458A3-1D55-4307-A08A-4AB3A58033D3}"/>
                  </a:ext>
                </a:extLst>
              </p:cNvPr>
              <p:cNvCxnSpPr/>
              <p:nvPr/>
            </p:nvCxnSpPr>
            <p:spPr>
              <a:xfrm>
                <a:off x="3644774" y="2357264"/>
                <a:ext cx="0" cy="1440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88D37FD1-F6EE-48A3-9D5E-909E989E0F8B}"/>
                </a:ext>
              </a:extLst>
            </p:cNvPr>
            <p:cNvSpPr txBox="1"/>
            <p:nvPr/>
          </p:nvSpPr>
          <p:spPr>
            <a:xfrm>
              <a:off x="1033131" y="650192"/>
              <a:ext cx="2952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/>
                <a:t>*</a:t>
              </a:r>
              <a:endParaRPr lang="ja-JP" altLang="en-US" dirty="0"/>
            </a:p>
          </p:txBody>
        </p:sp>
      </p:grp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A351B588-9E3A-4023-A0E9-C3B751D4E66E}"/>
              </a:ext>
            </a:extLst>
          </p:cNvPr>
          <p:cNvGrpSpPr/>
          <p:nvPr/>
        </p:nvGrpSpPr>
        <p:grpSpPr>
          <a:xfrm>
            <a:off x="6192442" y="3892953"/>
            <a:ext cx="666445" cy="369332"/>
            <a:chOff x="882946" y="650192"/>
            <a:chExt cx="512191" cy="369332"/>
          </a:xfrm>
        </p:grpSpPr>
        <p:grpSp>
          <p:nvGrpSpPr>
            <p:cNvPr id="65" name="グループ化 64">
              <a:extLst>
                <a:ext uri="{FF2B5EF4-FFF2-40B4-BE49-F238E27FC236}">
                  <a16:creationId xmlns:a16="http://schemas.microsoft.com/office/drawing/2014/main" id="{39B168CD-B78E-4D1B-B3E9-FEDD6E44FEAC}"/>
                </a:ext>
              </a:extLst>
            </p:cNvPr>
            <p:cNvGrpSpPr/>
            <p:nvPr/>
          </p:nvGrpSpPr>
          <p:grpSpPr>
            <a:xfrm>
              <a:off x="882946" y="834858"/>
              <a:ext cx="512191" cy="67233"/>
              <a:chOff x="2483768" y="2348880"/>
              <a:chExt cx="1161006" cy="152400"/>
            </a:xfrm>
          </p:grpSpPr>
          <p:cxnSp>
            <p:nvCxnSpPr>
              <p:cNvPr id="67" name="直線コネクタ 66">
                <a:extLst>
                  <a:ext uri="{FF2B5EF4-FFF2-40B4-BE49-F238E27FC236}">
                    <a16:creationId xmlns:a16="http://schemas.microsoft.com/office/drawing/2014/main" id="{251B4329-4BB6-4C16-935F-E270B633E782}"/>
                  </a:ext>
                </a:extLst>
              </p:cNvPr>
              <p:cNvCxnSpPr/>
              <p:nvPr/>
            </p:nvCxnSpPr>
            <p:spPr>
              <a:xfrm>
                <a:off x="2483768" y="2348880"/>
                <a:ext cx="115212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線コネクタ 67">
                <a:extLst>
                  <a:ext uri="{FF2B5EF4-FFF2-40B4-BE49-F238E27FC236}">
                    <a16:creationId xmlns:a16="http://schemas.microsoft.com/office/drawing/2014/main" id="{BBFCEF00-39B4-4818-B7A2-925A8B6385AD}"/>
                  </a:ext>
                </a:extLst>
              </p:cNvPr>
              <p:cNvCxnSpPr/>
              <p:nvPr/>
            </p:nvCxnSpPr>
            <p:spPr>
              <a:xfrm>
                <a:off x="2483768" y="2348880"/>
                <a:ext cx="0" cy="1440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線コネクタ 68">
                <a:extLst>
                  <a:ext uri="{FF2B5EF4-FFF2-40B4-BE49-F238E27FC236}">
                    <a16:creationId xmlns:a16="http://schemas.microsoft.com/office/drawing/2014/main" id="{42C458A3-1D55-4307-A08A-4AB3A58033D3}"/>
                  </a:ext>
                </a:extLst>
              </p:cNvPr>
              <p:cNvCxnSpPr/>
              <p:nvPr/>
            </p:nvCxnSpPr>
            <p:spPr>
              <a:xfrm>
                <a:off x="3644774" y="2357264"/>
                <a:ext cx="0" cy="1440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88D37FD1-F6EE-48A3-9D5E-909E989E0F8B}"/>
                </a:ext>
              </a:extLst>
            </p:cNvPr>
            <p:cNvSpPr txBox="1"/>
            <p:nvPr/>
          </p:nvSpPr>
          <p:spPr>
            <a:xfrm>
              <a:off x="1033131" y="650192"/>
              <a:ext cx="2952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/>
                <a:t>*</a:t>
              </a:r>
              <a:endParaRPr lang="ja-JP" altLang="en-US" dirty="0"/>
            </a:p>
          </p:txBody>
        </p:sp>
      </p:grp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A351B588-9E3A-4023-A0E9-C3B751D4E66E}"/>
              </a:ext>
            </a:extLst>
          </p:cNvPr>
          <p:cNvGrpSpPr/>
          <p:nvPr/>
        </p:nvGrpSpPr>
        <p:grpSpPr>
          <a:xfrm>
            <a:off x="8262479" y="3892953"/>
            <a:ext cx="666445" cy="369332"/>
            <a:chOff x="882946" y="650192"/>
            <a:chExt cx="512191" cy="369332"/>
          </a:xfrm>
        </p:grpSpPr>
        <p:grpSp>
          <p:nvGrpSpPr>
            <p:cNvPr id="71" name="グループ化 70">
              <a:extLst>
                <a:ext uri="{FF2B5EF4-FFF2-40B4-BE49-F238E27FC236}">
                  <a16:creationId xmlns:a16="http://schemas.microsoft.com/office/drawing/2014/main" id="{39B168CD-B78E-4D1B-B3E9-FEDD6E44FEAC}"/>
                </a:ext>
              </a:extLst>
            </p:cNvPr>
            <p:cNvGrpSpPr/>
            <p:nvPr/>
          </p:nvGrpSpPr>
          <p:grpSpPr>
            <a:xfrm>
              <a:off x="882946" y="834858"/>
              <a:ext cx="512191" cy="67233"/>
              <a:chOff x="2483768" y="2348880"/>
              <a:chExt cx="1161006" cy="152400"/>
            </a:xfrm>
          </p:grpSpPr>
          <p:cxnSp>
            <p:nvCxnSpPr>
              <p:cNvPr id="73" name="直線コネクタ 72">
                <a:extLst>
                  <a:ext uri="{FF2B5EF4-FFF2-40B4-BE49-F238E27FC236}">
                    <a16:creationId xmlns:a16="http://schemas.microsoft.com/office/drawing/2014/main" id="{251B4329-4BB6-4C16-935F-E270B633E782}"/>
                  </a:ext>
                </a:extLst>
              </p:cNvPr>
              <p:cNvCxnSpPr/>
              <p:nvPr/>
            </p:nvCxnSpPr>
            <p:spPr>
              <a:xfrm>
                <a:off x="2483768" y="2348880"/>
                <a:ext cx="115212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直線コネクタ 73">
                <a:extLst>
                  <a:ext uri="{FF2B5EF4-FFF2-40B4-BE49-F238E27FC236}">
                    <a16:creationId xmlns:a16="http://schemas.microsoft.com/office/drawing/2014/main" id="{BBFCEF00-39B4-4818-B7A2-925A8B6385AD}"/>
                  </a:ext>
                </a:extLst>
              </p:cNvPr>
              <p:cNvCxnSpPr/>
              <p:nvPr/>
            </p:nvCxnSpPr>
            <p:spPr>
              <a:xfrm>
                <a:off x="2483768" y="2348880"/>
                <a:ext cx="0" cy="1440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直線コネクタ 74">
                <a:extLst>
                  <a:ext uri="{FF2B5EF4-FFF2-40B4-BE49-F238E27FC236}">
                    <a16:creationId xmlns:a16="http://schemas.microsoft.com/office/drawing/2014/main" id="{42C458A3-1D55-4307-A08A-4AB3A58033D3}"/>
                  </a:ext>
                </a:extLst>
              </p:cNvPr>
              <p:cNvCxnSpPr/>
              <p:nvPr/>
            </p:nvCxnSpPr>
            <p:spPr>
              <a:xfrm>
                <a:off x="3644774" y="2357264"/>
                <a:ext cx="0" cy="1440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88D37FD1-F6EE-48A3-9D5E-909E989E0F8B}"/>
                </a:ext>
              </a:extLst>
            </p:cNvPr>
            <p:cNvSpPr txBox="1"/>
            <p:nvPr/>
          </p:nvSpPr>
          <p:spPr>
            <a:xfrm>
              <a:off x="1033131" y="650192"/>
              <a:ext cx="2952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/>
                <a:t>*</a:t>
              </a:r>
              <a:endParaRPr lang="ja-JP" altLang="en-US" dirty="0"/>
            </a:p>
          </p:txBody>
        </p:sp>
      </p:grp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88D37FD1-F6EE-48A3-9D5E-909E989E0F8B}"/>
              </a:ext>
            </a:extLst>
          </p:cNvPr>
          <p:cNvSpPr txBox="1"/>
          <p:nvPr/>
        </p:nvSpPr>
        <p:spPr>
          <a:xfrm>
            <a:off x="9197290" y="1501025"/>
            <a:ext cx="918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+mn-ea"/>
                <a:cs typeface="Arial" panose="020B0604020202020204" pitchFamily="34" charset="0"/>
              </a:rPr>
              <a:t>* 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p&lt;0.005</a:t>
            </a:r>
          </a:p>
        </p:txBody>
      </p:sp>
    </p:spTree>
    <p:extLst>
      <p:ext uri="{BB962C8B-B14F-4D97-AF65-F5344CB8AC3E}">
        <p14:creationId xmlns:p14="http://schemas.microsoft.com/office/powerpoint/2010/main" val="268550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72" y="1252728"/>
            <a:ext cx="11344656" cy="4352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20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矢印コネクタ 3">
            <a:extLst>
              <a:ext uri="{FF2B5EF4-FFF2-40B4-BE49-F238E27FC236}">
                <a16:creationId xmlns:a16="http://schemas.microsoft.com/office/drawing/2014/main" id="{690E5E97-C15C-4617-B952-3D619BA78623}"/>
              </a:ext>
            </a:extLst>
          </p:cNvPr>
          <p:cNvCxnSpPr>
            <a:stCxn id="11" idx="2"/>
            <a:endCxn id="20" idx="0"/>
          </p:cNvCxnSpPr>
          <p:nvPr/>
        </p:nvCxnSpPr>
        <p:spPr>
          <a:xfrm flipH="1">
            <a:off x="3221160" y="3869016"/>
            <a:ext cx="7166" cy="87880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69FFED3-2A84-425A-8702-FD86ED5F0176}"/>
              </a:ext>
            </a:extLst>
          </p:cNvPr>
          <p:cNvSpPr txBox="1"/>
          <p:nvPr/>
        </p:nvSpPr>
        <p:spPr>
          <a:xfrm>
            <a:off x="6572763" y="1559434"/>
            <a:ext cx="147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SAM</a:t>
            </a:r>
            <a:r>
              <a:rPr lang="ja-JP" altLang="en-US" sz="2800" dirty="0"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⤵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A2E63B89-433E-411F-9779-C13227C86F3A}"/>
              </a:ext>
            </a:extLst>
          </p:cNvPr>
          <p:cNvGrpSpPr/>
          <p:nvPr/>
        </p:nvGrpSpPr>
        <p:grpSpPr>
          <a:xfrm>
            <a:off x="4842609" y="2572220"/>
            <a:ext cx="2176173" cy="837620"/>
            <a:chOff x="4962537" y="2974723"/>
            <a:chExt cx="1924050" cy="837620"/>
          </a:xfrm>
        </p:grpSpPr>
        <p:sp>
          <p:nvSpPr>
            <p:cNvPr id="7" name="角丸四角形 9">
              <a:extLst>
                <a:ext uri="{FF2B5EF4-FFF2-40B4-BE49-F238E27FC236}">
                  <a16:creationId xmlns:a16="http://schemas.microsoft.com/office/drawing/2014/main" id="{7E8401D1-964B-49E5-B0CC-968282329544}"/>
                </a:ext>
              </a:extLst>
            </p:cNvPr>
            <p:cNvSpPr/>
            <p:nvPr/>
          </p:nvSpPr>
          <p:spPr>
            <a:xfrm>
              <a:off x="4962537" y="3254994"/>
              <a:ext cx="1924050" cy="557349"/>
            </a:xfrm>
            <a:prstGeom prst="roundRect">
              <a:avLst>
                <a:gd name="adj" fmla="val 38542"/>
              </a:avLst>
            </a:prstGeom>
            <a:solidFill>
              <a:schemeClr val="tx1">
                <a:lumMod val="85000"/>
                <a:lumOff val="1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2800" b="1" dirty="0">
                  <a:solidFill>
                    <a:srgbClr val="FFFF00"/>
                  </a:solidFill>
                  <a:latin typeface="Arial" panose="020B0604020202020204" pitchFamily="34" charset="0"/>
                  <a:ea typeface="游ゴシック" panose="020B0400000000000000" pitchFamily="50" charset="-128"/>
                  <a:cs typeface="Arial" panose="020B0604020202020204" pitchFamily="34" charset="0"/>
                </a:rPr>
                <a:t>SREBF2</a:t>
              </a:r>
              <a:r>
                <a:rPr lang="ja-JP" altLang="en-US" sz="2800" dirty="0">
                  <a:solidFill>
                    <a:srgbClr val="FFFF00"/>
                  </a:solidFill>
                  <a:latin typeface="Arial" panose="020B0604020202020204" pitchFamily="34" charset="0"/>
                  <a:ea typeface="游ゴシック" panose="020B0400000000000000" pitchFamily="50" charset="-128"/>
                  <a:cs typeface="Arial" panose="020B0604020202020204" pitchFamily="34" charset="0"/>
                </a:rPr>
                <a:t>⤵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9D44AAD1-3981-4298-A6DD-68B8CADAEAE3}"/>
                </a:ext>
              </a:extLst>
            </p:cNvPr>
            <p:cNvSpPr txBox="1"/>
            <p:nvPr/>
          </p:nvSpPr>
          <p:spPr>
            <a:xfrm>
              <a:off x="5114151" y="2974723"/>
              <a:ext cx="16046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>
                  <a:latin typeface="Arial" panose="020B0604020202020204" pitchFamily="34" charset="0"/>
                  <a:ea typeface="游ゴシック" panose="020B0400000000000000" pitchFamily="50" charset="-128"/>
                  <a:cs typeface="Arial" panose="020B0604020202020204" pitchFamily="34" charset="0"/>
                </a:rPr>
                <a:t>3’UTR modification</a:t>
              </a:r>
              <a:endParaRPr lang="ja-JP" altLang="en-US" sz="1400" b="1" dirty="0"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endParaRPr>
            </a:p>
          </p:txBody>
        </p:sp>
      </p:grpSp>
      <p:sp>
        <p:nvSpPr>
          <p:cNvPr id="9" name="楕円 11">
            <a:extLst>
              <a:ext uri="{FF2B5EF4-FFF2-40B4-BE49-F238E27FC236}">
                <a16:creationId xmlns:a16="http://schemas.microsoft.com/office/drawing/2014/main" id="{85B2D5C0-3691-4A4B-9E1B-1D27AF931FD3}"/>
              </a:ext>
            </a:extLst>
          </p:cNvPr>
          <p:cNvSpPr/>
          <p:nvPr/>
        </p:nvSpPr>
        <p:spPr>
          <a:xfrm>
            <a:off x="4178542" y="5219498"/>
            <a:ext cx="4126230" cy="1539307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20000">
                <a:schemeClr val="accent4">
                  <a:lumMod val="0"/>
                  <a:lumOff val="100000"/>
                </a:schemeClr>
              </a:gs>
              <a:gs pos="100000">
                <a:srgbClr val="FFC000"/>
              </a:gs>
            </a:gsLst>
            <a:path path="circle">
              <a:fillToRect l="50000" t="-80000" r="50000" b="180000"/>
            </a:path>
            <a:tileRect/>
          </a:gra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b="1" dirty="0">
                <a:solidFill>
                  <a:schemeClr val="tx1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Cholesterol</a:t>
            </a:r>
          </a:p>
          <a:p>
            <a:pPr algn="ctr"/>
            <a:r>
              <a:rPr lang="en-US" altLang="ja-JP" sz="2800" b="1" dirty="0">
                <a:solidFill>
                  <a:schemeClr val="tx1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Bios</a:t>
            </a:r>
            <a:r>
              <a:rPr kumimoji="1" lang="en-US" altLang="ja-JP" sz="2800" b="1" dirty="0">
                <a:solidFill>
                  <a:schemeClr val="tx1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ynthesis</a:t>
            </a:r>
            <a:r>
              <a:rPr lang="ja-JP" altLang="en-US" sz="2800" dirty="0">
                <a:solidFill>
                  <a:schemeClr val="tx1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⤵</a:t>
            </a:r>
          </a:p>
        </p:txBody>
      </p:sp>
      <p:sp>
        <p:nvSpPr>
          <p:cNvPr id="10" name="六角形 9">
            <a:extLst>
              <a:ext uri="{FF2B5EF4-FFF2-40B4-BE49-F238E27FC236}">
                <a16:creationId xmlns:a16="http://schemas.microsoft.com/office/drawing/2014/main" id="{D3B00B06-0D5E-45F9-97F1-CE25981B4AF4}"/>
              </a:ext>
            </a:extLst>
          </p:cNvPr>
          <p:cNvSpPr/>
          <p:nvPr/>
        </p:nvSpPr>
        <p:spPr>
          <a:xfrm>
            <a:off x="2559064" y="175647"/>
            <a:ext cx="1853591" cy="634606"/>
          </a:xfrm>
          <a:prstGeom prst="hexagon">
            <a:avLst/>
          </a:prstGeom>
          <a:solidFill>
            <a:srgbClr val="33CCFF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 err="1">
                <a:solidFill>
                  <a:schemeClr val="tx1"/>
                </a:solidFill>
                <a:latin typeface="Comic Sans MS" panose="030F0702030302020204" pitchFamily="66" charset="0"/>
                <a:ea typeface="游ゴシック" panose="020B0400000000000000" pitchFamily="50" charset="-128"/>
              </a:rPr>
              <a:t>Appotosis</a:t>
            </a:r>
            <a:r>
              <a:rPr lang="ja-JP" altLang="en-US" sz="14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⤴</a:t>
            </a:r>
            <a:endParaRPr kumimoji="1" lang="ja-JP" altLang="en-US" sz="1400" b="1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1" name="角丸四角形 16">
            <a:extLst>
              <a:ext uri="{FF2B5EF4-FFF2-40B4-BE49-F238E27FC236}">
                <a16:creationId xmlns:a16="http://schemas.microsoft.com/office/drawing/2014/main" id="{2BCF14C1-FA4F-4971-B3A5-9C79B0D185DF}"/>
              </a:ext>
            </a:extLst>
          </p:cNvPr>
          <p:cNvSpPr/>
          <p:nvPr/>
        </p:nvSpPr>
        <p:spPr>
          <a:xfrm>
            <a:off x="2295438" y="3311667"/>
            <a:ext cx="1865775" cy="557349"/>
          </a:xfrm>
          <a:prstGeom prst="roundRect">
            <a:avLst>
              <a:gd name="adj" fmla="val 38542"/>
            </a:avLst>
          </a:prstGeom>
          <a:solidFill>
            <a:schemeClr val="tx1">
              <a:lumMod val="85000"/>
              <a:lumOff val="1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b="1" dirty="0">
                <a:solidFill>
                  <a:srgbClr val="FFFF00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ACA43</a:t>
            </a:r>
            <a:r>
              <a:rPr lang="ja-JP" altLang="en-US" sz="2800" dirty="0">
                <a:solidFill>
                  <a:srgbClr val="FFFF00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⤵</a:t>
            </a:r>
            <a:endParaRPr kumimoji="1" lang="ja-JP" altLang="en-US" sz="2800" dirty="0">
              <a:solidFill>
                <a:srgbClr val="FFFF00"/>
              </a:solidFill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2" name="六角形 11">
            <a:extLst>
              <a:ext uri="{FF2B5EF4-FFF2-40B4-BE49-F238E27FC236}">
                <a16:creationId xmlns:a16="http://schemas.microsoft.com/office/drawing/2014/main" id="{76DCF415-40F4-4B4A-B858-7815FCF895A8}"/>
              </a:ext>
            </a:extLst>
          </p:cNvPr>
          <p:cNvSpPr/>
          <p:nvPr/>
        </p:nvSpPr>
        <p:spPr>
          <a:xfrm>
            <a:off x="2330367" y="5434811"/>
            <a:ext cx="1865987" cy="634606"/>
          </a:xfrm>
          <a:prstGeom prst="hexagon">
            <a:avLst/>
          </a:prstGeom>
          <a:solidFill>
            <a:srgbClr val="33CC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b="1" dirty="0">
                <a:solidFill>
                  <a:schemeClr val="tx1"/>
                </a:solidFill>
                <a:latin typeface="Comic Sans MS" panose="030F0702030302020204" pitchFamily="66" charset="0"/>
                <a:ea typeface="游ゴシック" panose="020B0400000000000000" pitchFamily="50" charset="-128"/>
              </a:rPr>
              <a:t>Cell Growth</a:t>
            </a:r>
            <a:r>
              <a:rPr lang="ja-JP" altLang="en-US" sz="1400" b="1" dirty="0">
                <a:solidFill>
                  <a:schemeClr val="tx1"/>
                </a:solidFill>
                <a:latin typeface="Comic Sans MS" panose="030F0702030302020204" pitchFamily="66" charset="0"/>
                <a:ea typeface="游ゴシック" panose="020B0400000000000000" pitchFamily="50" charset="-128"/>
              </a:rPr>
              <a:t> </a:t>
            </a:r>
            <a:r>
              <a:rPr lang="ja-JP" altLang="en-US" sz="14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⤵</a:t>
            </a:r>
            <a:endParaRPr kumimoji="1" lang="ja-JP" altLang="en-US" sz="1400" b="1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BDDD39B-0562-4CD0-A351-825D8CA52FC2}"/>
              </a:ext>
            </a:extLst>
          </p:cNvPr>
          <p:cNvSpPr txBox="1"/>
          <p:nvPr/>
        </p:nvSpPr>
        <p:spPr>
          <a:xfrm>
            <a:off x="5212283" y="3514931"/>
            <a:ext cx="1213794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ja-JP" sz="1400" b="1" dirty="0"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HMGCS1</a:t>
            </a:r>
            <a:r>
              <a:rPr lang="ja-JP" altLang="en-US" sz="1400" dirty="0"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 ⤵</a:t>
            </a:r>
            <a:endParaRPr lang="en-US" altLang="ja-JP" sz="1400" b="1" dirty="0"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  <a:p>
            <a:pPr algn="r"/>
            <a:r>
              <a:rPr lang="en-US" altLang="ja-JP" sz="1400" b="1" dirty="0"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FDPS</a:t>
            </a:r>
            <a:r>
              <a:rPr lang="ja-JP" altLang="en-US" sz="1400" dirty="0"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 ⤵</a:t>
            </a:r>
            <a:endParaRPr lang="en-US" altLang="ja-JP" sz="1400" dirty="0"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  <a:p>
            <a:pPr algn="r"/>
            <a:r>
              <a:rPr lang="en-US" altLang="ja-JP" sz="1200" dirty="0"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IDI1</a:t>
            </a:r>
            <a:r>
              <a:rPr lang="ja-JP" altLang="en-US" sz="1200" dirty="0"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 ⤵</a:t>
            </a:r>
            <a:endParaRPr lang="en-US" altLang="ja-JP" sz="1200" dirty="0"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  <a:p>
            <a:pPr algn="r"/>
            <a:r>
              <a:rPr lang="en-US" altLang="ja-JP" sz="1200" dirty="0"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SC5D</a:t>
            </a:r>
            <a:r>
              <a:rPr lang="ja-JP" altLang="en-US" sz="1200" dirty="0"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 ⤵</a:t>
            </a:r>
            <a:endParaRPr lang="en-US" altLang="ja-JP" sz="1200" dirty="0"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  <a:p>
            <a:pPr algn="r"/>
            <a:r>
              <a:rPr lang="en-US" altLang="ja-JP" sz="1200" dirty="0"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HSD17B7</a:t>
            </a:r>
            <a:r>
              <a:rPr lang="ja-JP" altLang="en-US" sz="1200" dirty="0"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 ⤵</a:t>
            </a:r>
            <a:endParaRPr lang="en-US" altLang="ja-JP" sz="1200" dirty="0"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  <a:p>
            <a:pPr algn="r"/>
            <a:r>
              <a:rPr lang="en-US" altLang="ja-JP" sz="1200" dirty="0"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TM7SF2</a:t>
            </a:r>
            <a:r>
              <a:rPr lang="ja-JP" altLang="en-US" sz="1200" dirty="0"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 ⤵</a:t>
            </a:r>
            <a:endParaRPr lang="en-US" altLang="ja-JP" sz="1200" dirty="0"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FE7397DA-D930-4276-9E3C-F53B4CE5BF53}"/>
              </a:ext>
            </a:extLst>
          </p:cNvPr>
          <p:cNvGrpSpPr/>
          <p:nvPr/>
        </p:nvGrpSpPr>
        <p:grpSpPr>
          <a:xfrm>
            <a:off x="7385262" y="4049889"/>
            <a:ext cx="3261343" cy="874074"/>
            <a:chOff x="4449971" y="3055598"/>
            <a:chExt cx="3261343" cy="874074"/>
          </a:xfrm>
        </p:grpSpPr>
        <p:sp>
          <p:nvSpPr>
            <p:cNvPr id="15" name="角丸四角形 25">
              <a:extLst>
                <a:ext uri="{FF2B5EF4-FFF2-40B4-BE49-F238E27FC236}">
                  <a16:creationId xmlns:a16="http://schemas.microsoft.com/office/drawing/2014/main" id="{104BA7D4-D2A3-4D68-80B9-209F40D55BDB}"/>
                </a:ext>
              </a:extLst>
            </p:cNvPr>
            <p:cNvSpPr/>
            <p:nvPr/>
          </p:nvSpPr>
          <p:spPr>
            <a:xfrm>
              <a:off x="4835689" y="3372323"/>
              <a:ext cx="2109002" cy="557349"/>
            </a:xfrm>
            <a:prstGeom prst="roundRect">
              <a:avLst>
                <a:gd name="adj" fmla="val 38542"/>
              </a:avLst>
            </a:prstGeom>
            <a:solidFill>
              <a:schemeClr val="tx1">
                <a:lumMod val="85000"/>
                <a:lumOff val="1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2800" b="1" dirty="0">
                  <a:solidFill>
                    <a:srgbClr val="FFFF00"/>
                  </a:solidFill>
                  <a:latin typeface="Arial" panose="020B0604020202020204" pitchFamily="34" charset="0"/>
                  <a:ea typeface="游ゴシック" panose="020B0400000000000000" pitchFamily="50" charset="-128"/>
                  <a:cs typeface="Arial" panose="020B0604020202020204" pitchFamily="34" charset="0"/>
                </a:rPr>
                <a:t>FOXM1</a:t>
              </a:r>
              <a:r>
                <a:rPr lang="ja-JP" altLang="en-US" sz="2800" dirty="0">
                  <a:solidFill>
                    <a:srgbClr val="FFFF00"/>
                  </a:solidFill>
                  <a:latin typeface="Arial" panose="020B0604020202020204" pitchFamily="34" charset="0"/>
                  <a:ea typeface="游ゴシック" panose="020B0400000000000000" pitchFamily="50" charset="-128"/>
                  <a:cs typeface="Arial" panose="020B0604020202020204" pitchFamily="34" charset="0"/>
                </a:rPr>
                <a:t>⤵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00A3962A-75EE-44B7-B308-F129BFF85B7D}"/>
                </a:ext>
              </a:extLst>
            </p:cNvPr>
            <p:cNvSpPr txBox="1"/>
            <p:nvPr/>
          </p:nvSpPr>
          <p:spPr>
            <a:xfrm>
              <a:off x="4449971" y="3055598"/>
              <a:ext cx="32613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400" b="1" dirty="0" err="1">
                  <a:latin typeface="Arial" panose="020B0604020202020204" pitchFamily="34" charset="0"/>
                  <a:ea typeface="游ゴシック" panose="020B0400000000000000" pitchFamily="50" charset="-128"/>
                  <a:cs typeface="Arial" panose="020B0604020202020204" pitchFamily="34" charset="0"/>
                </a:rPr>
                <a:t>CpGi</a:t>
              </a:r>
              <a:r>
                <a:rPr lang="en-US" altLang="ja-JP" sz="1400" b="1" dirty="0">
                  <a:latin typeface="Arial" panose="020B0604020202020204" pitchFamily="34" charset="0"/>
                  <a:ea typeface="游ゴシック" panose="020B0400000000000000" pitchFamily="50" charset="-128"/>
                  <a:cs typeface="Arial" panose="020B0604020202020204" pitchFamily="34" charset="0"/>
                </a:rPr>
                <a:t> in the promoter and </a:t>
              </a:r>
              <a:r>
                <a:rPr lang="en-US" altLang="ja-JP" sz="1400" b="1" dirty="0" err="1">
                  <a:latin typeface="Arial" panose="020B0604020202020204" pitchFamily="34" charset="0"/>
                  <a:ea typeface="游ゴシック" panose="020B0400000000000000" pitchFamily="50" charset="-128"/>
                  <a:cs typeface="Arial" panose="020B0604020202020204" pitchFamily="34" charset="0"/>
                </a:rPr>
                <a:t>genebody</a:t>
              </a:r>
              <a:endParaRPr lang="ja-JP" altLang="en-US" sz="1400" b="1" dirty="0"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endParaRPr>
            </a:p>
          </p:txBody>
        </p:sp>
      </p:grpSp>
      <p:sp>
        <p:nvSpPr>
          <p:cNvPr id="17" name="六角形 16">
            <a:extLst>
              <a:ext uri="{FF2B5EF4-FFF2-40B4-BE49-F238E27FC236}">
                <a16:creationId xmlns:a16="http://schemas.microsoft.com/office/drawing/2014/main" id="{4768787A-7F3F-40A4-8545-0278CD951F96}"/>
              </a:ext>
            </a:extLst>
          </p:cNvPr>
          <p:cNvSpPr/>
          <p:nvPr/>
        </p:nvSpPr>
        <p:spPr>
          <a:xfrm>
            <a:off x="7885206" y="4942216"/>
            <a:ext cx="1954446" cy="634606"/>
          </a:xfrm>
          <a:prstGeom prst="hexagon">
            <a:avLst/>
          </a:prstGeom>
          <a:solidFill>
            <a:srgbClr val="33CC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b="1" dirty="0">
                <a:solidFill>
                  <a:schemeClr val="tx1"/>
                </a:solidFill>
                <a:latin typeface="Comic Sans MS" panose="030F0702030302020204" pitchFamily="66" charset="0"/>
                <a:ea typeface="游ゴシック" panose="020B0400000000000000" pitchFamily="50" charset="-128"/>
              </a:rPr>
              <a:t>GIC Pluripotency</a:t>
            </a:r>
            <a:r>
              <a:rPr lang="ja-JP" altLang="en-US" sz="1400" b="1" dirty="0">
                <a:solidFill>
                  <a:schemeClr val="tx1"/>
                </a:solidFill>
                <a:latin typeface="Comic Sans MS" panose="030F0702030302020204" pitchFamily="66" charset="0"/>
                <a:ea typeface="游ゴシック" panose="020B0400000000000000" pitchFamily="50" charset="-128"/>
              </a:rPr>
              <a:t> </a:t>
            </a:r>
            <a:r>
              <a:rPr lang="ja-JP" altLang="en-US" sz="14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⤵</a:t>
            </a:r>
          </a:p>
        </p:txBody>
      </p:sp>
      <p:sp>
        <p:nvSpPr>
          <p:cNvPr id="18" name="図形 17">
            <a:extLst>
              <a:ext uri="{FF2B5EF4-FFF2-40B4-BE49-F238E27FC236}">
                <a16:creationId xmlns:a16="http://schemas.microsoft.com/office/drawing/2014/main" id="{FAACD0E0-FE73-487E-912A-7EEBABBDAC5C}"/>
              </a:ext>
            </a:extLst>
          </p:cNvPr>
          <p:cNvSpPr/>
          <p:nvPr/>
        </p:nvSpPr>
        <p:spPr>
          <a:xfrm rot="6720674">
            <a:off x="5551656" y="1443205"/>
            <a:ext cx="1179675" cy="896848"/>
          </a:xfrm>
          <a:prstGeom prst="swooshArrow">
            <a:avLst>
              <a:gd name="adj1" fmla="val 29242"/>
              <a:gd name="adj2" fmla="val 37028"/>
            </a:avLst>
          </a:prstGeom>
          <a:gradFill>
            <a:gsLst>
              <a:gs pos="100000">
                <a:schemeClr val="tx1">
                  <a:lumMod val="75000"/>
                  <a:lumOff val="25000"/>
                </a:schemeClr>
              </a:gs>
              <a:gs pos="0">
                <a:srgbClr val="00B0F0"/>
              </a:gs>
            </a:gsLst>
            <a:lin ang="5400000" scaled="1"/>
          </a:gradFill>
          <a:ln w="19050">
            <a:solidFill>
              <a:schemeClr val="tx1"/>
            </a:solidFill>
            <a:prstDash val="solid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9" name="図形 18">
            <a:extLst>
              <a:ext uri="{FF2B5EF4-FFF2-40B4-BE49-F238E27FC236}">
                <a16:creationId xmlns:a16="http://schemas.microsoft.com/office/drawing/2014/main" id="{92D1890F-884F-4CEA-A0BA-53A74CE1DB26}"/>
              </a:ext>
            </a:extLst>
          </p:cNvPr>
          <p:cNvSpPr/>
          <p:nvPr/>
        </p:nvSpPr>
        <p:spPr>
          <a:xfrm rot="7394617">
            <a:off x="5960176" y="3771299"/>
            <a:ext cx="1366343" cy="1263626"/>
          </a:xfrm>
          <a:prstGeom prst="swooshArrow">
            <a:avLst>
              <a:gd name="adj1" fmla="val 30747"/>
              <a:gd name="adj2" fmla="val 34210"/>
            </a:avLst>
          </a:prstGeom>
          <a:gradFill>
            <a:gsLst>
              <a:gs pos="100000">
                <a:schemeClr val="tx1">
                  <a:lumMod val="75000"/>
                  <a:lumOff val="25000"/>
                </a:schemeClr>
              </a:gs>
              <a:gs pos="0">
                <a:srgbClr val="00B0F0"/>
              </a:gs>
            </a:gsLst>
            <a:lin ang="5400000" scaled="1"/>
          </a:gradFill>
          <a:ln w="19050">
            <a:solidFill>
              <a:schemeClr val="tx1"/>
            </a:solidFill>
            <a:prstDash val="solid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0" name="楕円 11">
            <a:extLst>
              <a:ext uri="{FF2B5EF4-FFF2-40B4-BE49-F238E27FC236}">
                <a16:creationId xmlns:a16="http://schemas.microsoft.com/office/drawing/2014/main" id="{82BCD77F-1140-4045-B524-D2119ECFF36B}"/>
              </a:ext>
            </a:extLst>
          </p:cNvPr>
          <p:cNvSpPr/>
          <p:nvPr/>
        </p:nvSpPr>
        <p:spPr>
          <a:xfrm>
            <a:off x="2315127" y="4747819"/>
            <a:ext cx="1812066" cy="67570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b="1" dirty="0">
                <a:solidFill>
                  <a:schemeClr val="tx1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Protein</a:t>
            </a:r>
          </a:p>
          <a:p>
            <a:pPr algn="ctr"/>
            <a:r>
              <a:rPr lang="en-US" altLang="ja-JP" sz="1400" b="1" dirty="0">
                <a:solidFill>
                  <a:schemeClr val="tx1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Synthesis</a:t>
            </a:r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⤵</a:t>
            </a:r>
          </a:p>
        </p:txBody>
      </p:sp>
      <p:sp>
        <p:nvSpPr>
          <p:cNvPr id="21" name="図形 20">
            <a:extLst>
              <a:ext uri="{FF2B5EF4-FFF2-40B4-BE49-F238E27FC236}">
                <a16:creationId xmlns:a16="http://schemas.microsoft.com/office/drawing/2014/main" id="{B1A76B67-932D-4D1D-9135-C403F26E0C3B}"/>
              </a:ext>
            </a:extLst>
          </p:cNvPr>
          <p:cNvSpPr/>
          <p:nvPr/>
        </p:nvSpPr>
        <p:spPr>
          <a:xfrm rot="4901796">
            <a:off x="7397820" y="2743742"/>
            <a:ext cx="1043868" cy="1555768"/>
          </a:xfrm>
          <a:prstGeom prst="swooshArrow">
            <a:avLst>
              <a:gd name="adj1" fmla="val 20530"/>
              <a:gd name="adj2" fmla="val 23790"/>
            </a:avLst>
          </a:prstGeom>
          <a:gradFill>
            <a:gsLst>
              <a:gs pos="100000">
                <a:schemeClr val="tx1">
                  <a:lumMod val="75000"/>
                  <a:lumOff val="25000"/>
                </a:schemeClr>
              </a:gs>
              <a:gs pos="0">
                <a:srgbClr val="00B0F0"/>
              </a:gs>
            </a:gsLst>
            <a:lin ang="5400000" scaled="1"/>
          </a:gradFill>
          <a:ln w="19050">
            <a:solidFill>
              <a:schemeClr val="tx1"/>
            </a:solidFill>
            <a:prstDash val="solid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EE29216-8953-45D1-B3A1-EC998CE38DE2}"/>
              </a:ext>
            </a:extLst>
          </p:cNvPr>
          <p:cNvSpPr txBox="1"/>
          <p:nvPr/>
        </p:nvSpPr>
        <p:spPr>
          <a:xfrm>
            <a:off x="7431756" y="1218985"/>
            <a:ext cx="1011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dirty="0"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MAT2A</a:t>
            </a:r>
            <a:r>
              <a:rPr lang="ja-JP" altLang="en-US" sz="1400" b="1" dirty="0"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 ⤴</a:t>
            </a:r>
            <a:endParaRPr lang="ja-JP" altLang="en-US" sz="1400" dirty="0"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5173237-2EAF-4C6E-A3CD-349BD88D4CAE}"/>
              </a:ext>
            </a:extLst>
          </p:cNvPr>
          <p:cNvSpPr txBox="1"/>
          <p:nvPr/>
        </p:nvSpPr>
        <p:spPr>
          <a:xfrm>
            <a:off x="7665878" y="637911"/>
            <a:ext cx="12282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dirty="0"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METTL16/20</a:t>
            </a:r>
            <a:endParaRPr lang="ja-JP" altLang="en-US" sz="1400" dirty="0"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4" name="図形 23">
            <a:extLst>
              <a:ext uri="{FF2B5EF4-FFF2-40B4-BE49-F238E27FC236}">
                <a16:creationId xmlns:a16="http://schemas.microsoft.com/office/drawing/2014/main" id="{4A92C1F6-3BCD-43A5-90EC-85C2F0E6D994}"/>
              </a:ext>
            </a:extLst>
          </p:cNvPr>
          <p:cNvSpPr/>
          <p:nvPr/>
        </p:nvSpPr>
        <p:spPr>
          <a:xfrm rot="15642349" flipH="1">
            <a:off x="3663668" y="687356"/>
            <a:ext cx="1643707" cy="3082511"/>
          </a:xfrm>
          <a:prstGeom prst="swooshArrow">
            <a:avLst>
              <a:gd name="adj1" fmla="val 10185"/>
              <a:gd name="adj2" fmla="val 14548"/>
            </a:avLst>
          </a:prstGeom>
          <a:gradFill>
            <a:gsLst>
              <a:gs pos="100000">
                <a:schemeClr val="tx1">
                  <a:lumMod val="75000"/>
                  <a:lumOff val="25000"/>
                </a:schemeClr>
              </a:gs>
              <a:gs pos="0">
                <a:srgbClr val="00B0F0"/>
              </a:gs>
            </a:gsLst>
            <a:lin ang="5400000" scaled="1"/>
          </a:gradFill>
          <a:ln w="19050">
            <a:solidFill>
              <a:schemeClr val="tx1"/>
            </a:solidFill>
            <a:prstDash val="solid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5" name="角丸四角形 2">
            <a:extLst>
              <a:ext uri="{FF2B5EF4-FFF2-40B4-BE49-F238E27FC236}">
                <a16:creationId xmlns:a16="http://schemas.microsoft.com/office/drawing/2014/main" id="{20A40740-A7B8-4AFA-8678-BBF67489EAC2}"/>
              </a:ext>
            </a:extLst>
          </p:cNvPr>
          <p:cNvSpPr/>
          <p:nvPr/>
        </p:nvSpPr>
        <p:spPr>
          <a:xfrm>
            <a:off x="4670106" y="137094"/>
            <a:ext cx="2762945" cy="942934"/>
          </a:xfrm>
          <a:prstGeom prst="roundRect">
            <a:avLst>
              <a:gd name="adj" fmla="val 38542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Methionine</a:t>
            </a:r>
            <a:endParaRPr lang="ja-JP" altLang="en-US" sz="2800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ja-JP" sz="2800" b="1" dirty="0">
                <a:solidFill>
                  <a:sysClr val="windowText" lastClr="000000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Depletion</a:t>
            </a:r>
            <a:endParaRPr lang="ja-JP" altLang="en-US" sz="2800" b="1" dirty="0">
              <a:solidFill>
                <a:sysClr val="windowText" lastClr="000000"/>
              </a:solidFill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6" name="環状矢印 69">
            <a:extLst>
              <a:ext uri="{FF2B5EF4-FFF2-40B4-BE49-F238E27FC236}">
                <a16:creationId xmlns:a16="http://schemas.microsoft.com/office/drawing/2014/main" id="{6197F745-5AE4-443E-89C7-99396A515AAE}"/>
              </a:ext>
            </a:extLst>
          </p:cNvPr>
          <p:cNvSpPr/>
          <p:nvPr/>
        </p:nvSpPr>
        <p:spPr>
          <a:xfrm rot="11308554">
            <a:off x="3430242" y="98337"/>
            <a:ext cx="1592051" cy="1582766"/>
          </a:xfrm>
          <a:prstGeom prst="circularArrow">
            <a:avLst>
              <a:gd name="adj1" fmla="val 0"/>
              <a:gd name="adj2" fmla="val 1142319"/>
              <a:gd name="adj3" fmla="val 20287181"/>
              <a:gd name="adj4" fmla="val 11559123"/>
              <a:gd name="adj5" fmla="val 7179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5F5742B-B7D7-4CC2-861C-7731ED8B6576}"/>
              </a:ext>
            </a:extLst>
          </p:cNvPr>
          <p:cNvSpPr txBox="1"/>
          <p:nvPr/>
        </p:nvSpPr>
        <p:spPr>
          <a:xfrm>
            <a:off x="2036064" y="1136754"/>
            <a:ext cx="2542684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1400" b="1" dirty="0"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TNFA signaling pathway </a:t>
            </a:r>
            <a:r>
              <a:rPr lang="ja-JP" altLang="en-US" sz="1400" b="1" dirty="0"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⤴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4FF1F96-6E8A-4394-84E0-68A650B82738}"/>
              </a:ext>
            </a:extLst>
          </p:cNvPr>
          <p:cNvSpPr txBox="1"/>
          <p:nvPr/>
        </p:nvSpPr>
        <p:spPr>
          <a:xfrm>
            <a:off x="1857989" y="4052909"/>
            <a:ext cx="2720759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Pseudouridylation</a:t>
            </a:r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 of U4938</a:t>
            </a:r>
          </a:p>
          <a:p>
            <a:pPr algn="ctr"/>
            <a:r>
              <a:rPr lang="en-US" altLang="ja-JP" sz="1400" b="1" dirty="0"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28SrRNA</a:t>
            </a:r>
            <a:endParaRPr lang="en-US" altLang="ja-JP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DF471CE0-8B71-46C5-80B1-E4D55A7C9655}"/>
              </a:ext>
            </a:extLst>
          </p:cNvPr>
          <p:cNvSpPr/>
          <p:nvPr/>
        </p:nvSpPr>
        <p:spPr>
          <a:xfrm>
            <a:off x="7667795" y="2348401"/>
            <a:ext cx="2368571" cy="404410"/>
          </a:xfrm>
          <a:prstGeom prst="rect">
            <a:avLst/>
          </a:prstGeom>
          <a:solidFill>
            <a:srgbClr val="FF99CC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>
                <a:solidFill>
                  <a:schemeClr val="tx1"/>
                </a:solidFill>
                <a:latin typeface="Comic Sans MS" panose="030F0702030302020204" pitchFamily="66" charset="0"/>
              </a:rPr>
              <a:t>Epigenetic Modification</a:t>
            </a:r>
            <a:endParaRPr kumimoji="1" lang="ja-JP" altLang="en-US" sz="1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8B1EF56C-E92A-4F48-A2BD-1894617761DA}"/>
              </a:ext>
            </a:extLst>
          </p:cNvPr>
          <p:cNvSpPr/>
          <p:nvPr/>
        </p:nvSpPr>
        <p:spPr>
          <a:xfrm>
            <a:off x="7515430" y="189051"/>
            <a:ext cx="2919046" cy="414159"/>
          </a:xfrm>
          <a:prstGeom prst="rect">
            <a:avLst/>
          </a:prstGeom>
          <a:solidFill>
            <a:srgbClr val="FF99CC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Epitranscriptomic</a:t>
            </a:r>
            <a:r>
              <a:rPr kumimoji="1" lang="en-US" altLang="ja-JP" sz="1400" b="1" dirty="0">
                <a:solidFill>
                  <a:schemeClr val="tx1"/>
                </a:solidFill>
                <a:latin typeface="Comic Sans MS" panose="030F0702030302020204" pitchFamily="66" charset="0"/>
              </a:rPr>
              <a:t> m</a:t>
            </a:r>
            <a:r>
              <a:rPr lang="en-US" altLang="ja-JP" sz="1400" b="1" dirty="0">
                <a:solidFill>
                  <a:schemeClr val="tx1"/>
                </a:solidFill>
                <a:latin typeface="Comic Sans MS" panose="030F0702030302020204" pitchFamily="66" charset="0"/>
              </a:rPr>
              <a:t>odification</a:t>
            </a:r>
            <a:endParaRPr kumimoji="1" lang="ja-JP" altLang="en-US" sz="1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下カーブ矢印 36">
            <a:extLst>
              <a:ext uri="{FF2B5EF4-FFF2-40B4-BE49-F238E27FC236}">
                <a16:creationId xmlns:a16="http://schemas.microsoft.com/office/drawing/2014/main" id="{CD46D633-7651-41A1-BADF-F280FF8FA30A}"/>
              </a:ext>
            </a:extLst>
          </p:cNvPr>
          <p:cNvSpPr/>
          <p:nvPr/>
        </p:nvSpPr>
        <p:spPr>
          <a:xfrm rot="4850180">
            <a:off x="7069496" y="1201723"/>
            <a:ext cx="550866" cy="259170"/>
          </a:xfrm>
          <a:prstGeom prst="curvedDown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環状矢印 74">
            <a:extLst>
              <a:ext uri="{FF2B5EF4-FFF2-40B4-BE49-F238E27FC236}">
                <a16:creationId xmlns:a16="http://schemas.microsoft.com/office/drawing/2014/main" id="{C15E8BA1-D8EB-47CA-9977-0EDED4F7BD40}"/>
              </a:ext>
            </a:extLst>
          </p:cNvPr>
          <p:cNvSpPr/>
          <p:nvPr/>
        </p:nvSpPr>
        <p:spPr>
          <a:xfrm rot="4218481">
            <a:off x="7629832" y="527965"/>
            <a:ext cx="773383" cy="787648"/>
          </a:xfrm>
          <a:prstGeom prst="circularArrow">
            <a:avLst>
              <a:gd name="adj1" fmla="val 0"/>
              <a:gd name="adj2" fmla="val 1142319"/>
              <a:gd name="adj3" fmla="val 20287181"/>
              <a:gd name="adj4" fmla="val 17235074"/>
              <a:gd name="adj5" fmla="val 7179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3A08108-C09E-4B52-ABC7-743B037A243A}"/>
              </a:ext>
            </a:extLst>
          </p:cNvPr>
          <p:cNvSpPr txBox="1"/>
          <p:nvPr/>
        </p:nvSpPr>
        <p:spPr>
          <a:xfrm>
            <a:off x="9745593" y="4972910"/>
            <a:ext cx="100110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PROM1</a:t>
            </a:r>
            <a:r>
              <a:rPr lang="ja-JP" altLang="en-US" sz="1200" dirty="0"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 ⤵</a:t>
            </a:r>
            <a:endParaRPr lang="en-US" altLang="ja-JP" sz="1200" dirty="0"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  <a:p>
            <a:r>
              <a:rPr lang="en-US" altLang="ja-JP" sz="1200" dirty="0"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SOX4</a:t>
            </a:r>
            <a:r>
              <a:rPr lang="ja-JP" altLang="en-US" sz="1200" dirty="0"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 ⤵</a:t>
            </a:r>
            <a:endParaRPr lang="en-US" altLang="ja-JP" sz="1200" dirty="0"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  <a:p>
            <a:r>
              <a:rPr lang="en-US" altLang="ja-JP" sz="1200" dirty="0"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SOX2</a:t>
            </a:r>
            <a:r>
              <a:rPr lang="ja-JP" altLang="en-US" sz="1200" dirty="0"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 ⤵</a:t>
            </a:r>
            <a:endParaRPr lang="en-US" altLang="ja-JP" sz="1200" dirty="0"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  <a:p>
            <a:r>
              <a:rPr lang="en-US" altLang="ja-JP" sz="1200" dirty="0"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OLIG2</a:t>
            </a:r>
            <a:r>
              <a:rPr lang="ja-JP" altLang="en-US" sz="1200" dirty="0"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 ⤵</a:t>
            </a:r>
            <a:endParaRPr lang="en-US" altLang="ja-JP" sz="1200" dirty="0"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4" name="環状矢印 93">
            <a:extLst>
              <a:ext uri="{FF2B5EF4-FFF2-40B4-BE49-F238E27FC236}">
                <a16:creationId xmlns:a16="http://schemas.microsoft.com/office/drawing/2014/main" id="{9593637A-D7AC-433A-A9BC-AB4AC9B9970B}"/>
              </a:ext>
            </a:extLst>
          </p:cNvPr>
          <p:cNvSpPr/>
          <p:nvPr/>
        </p:nvSpPr>
        <p:spPr>
          <a:xfrm rot="6065253" flipV="1">
            <a:off x="7173062" y="1483772"/>
            <a:ext cx="914186" cy="1295444"/>
          </a:xfrm>
          <a:prstGeom prst="circularArrow">
            <a:avLst>
              <a:gd name="adj1" fmla="val 0"/>
              <a:gd name="adj2" fmla="val 1142319"/>
              <a:gd name="adj3" fmla="val 20287181"/>
              <a:gd name="adj4" fmla="val 16086096"/>
              <a:gd name="adj5" fmla="val 7179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環状矢印 94">
            <a:extLst>
              <a:ext uri="{FF2B5EF4-FFF2-40B4-BE49-F238E27FC236}">
                <a16:creationId xmlns:a16="http://schemas.microsoft.com/office/drawing/2014/main" id="{A2C2F3D6-F91D-42B1-8CBC-B9C66DF461CB}"/>
              </a:ext>
            </a:extLst>
          </p:cNvPr>
          <p:cNvSpPr/>
          <p:nvPr/>
        </p:nvSpPr>
        <p:spPr>
          <a:xfrm rot="2087377">
            <a:off x="7855594" y="2545523"/>
            <a:ext cx="1135065" cy="2408775"/>
          </a:xfrm>
          <a:prstGeom prst="circularArrow">
            <a:avLst>
              <a:gd name="adj1" fmla="val 0"/>
              <a:gd name="adj2" fmla="val 1142319"/>
              <a:gd name="adj3" fmla="val 20287181"/>
              <a:gd name="adj4" fmla="val 16086096"/>
              <a:gd name="adj5" fmla="val 7179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図形 36">
            <a:extLst>
              <a:ext uri="{FF2B5EF4-FFF2-40B4-BE49-F238E27FC236}">
                <a16:creationId xmlns:a16="http://schemas.microsoft.com/office/drawing/2014/main" id="{6F250A9C-080D-4554-A7CA-BB03CA021289}"/>
              </a:ext>
            </a:extLst>
          </p:cNvPr>
          <p:cNvSpPr/>
          <p:nvPr/>
        </p:nvSpPr>
        <p:spPr>
          <a:xfrm rot="960509" flipH="1">
            <a:off x="4186107" y="3607740"/>
            <a:ext cx="1635684" cy="1349430"/>
          </a:xfrm>
          <a:prstGeom prst="swooshArrow">
            <a:avLst>
              <a:gd name="adj1" fmla="val 20732"/>
              <a:gd name="adj2" fmla="val 14548"/>
            </a:avLst>
          </a:prstGeom>
          <a:gradFill>
            <a:gsLst>
              <a:gs pos="100000">
                <a:schemeClr val="tx1">
                  <a:lumMod val="75000"/>
                  <a:lumOff val="25000"/>
                </a:schemeClr>
              </a:gs>
              <a:gs pos="0">
                <a:srgbClr val="00B0F0"/>
              </a:gs>
            </a:gsLst>
            <a:lin ang="5400000" scaled="1"/>
          </a:gradFill>
          <a:ln w="19050">
            <a:solidFill>
              <a:schemeClr val="tx1"/>
            </a:solidFill>
            <a:prstDash val="solid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9" name="環状矢印 94">
            <a:extLst>
              <a:ext uri="{FF2B5EF4-FFF2-40B4-BE49-F238E27FC236}">
                <a16:creationId xmlns:a16="http://schemas.microsoft.com/office/drawing/2014/main" id="{52D1F0B0-DE93-4E35-8392-A9918F22A2E9}"/>
              </a:ext>
            </a:extLst>
          </p:cNvPr>
          <p:cNvSpPr/>
          <p:nvPr/>
        </p:nvSpPr>
        <p:spPr>
          <a:xfrm rot="2087377">
            <a:off x="7564458" y="2821332"/>
            <a:ext cx="3212341" cy="2604676"/>
          </a:xfrm>
          <a:prstGeom prst="circularArrow">
            <a:avLst>
              <a:gd name="adj1" fmla="val 0"/>
              <a:gd name="adj2" fmla="val 828451"/>
              <a:gd name="adj3" fmla="val 20287181"/>
              <a:gd name="adj4" fmla="val 14355910"/>
              <a:gd name="adj5" fmla="val 3105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楕円 11">
            <a:extLst>
              <a:ext uri="{FF2B5EF4-FFF2-40B4-BE49-F238E27FC236}">
                <a16:creationId xmlns:a16="http://schemas.microsoft.com/office/drawing/2014/main" id="{6FA46888-52CD-4288-AE46-504C6F795679}"/>
              </a:ext>
            </a:extLst>
          </p:cNvPr>
          <p:cNvSpPr/>
          <p:nvPr/>
        </p:nvSpPr>
        <p:spPr>
          <a:xfrm>
            <a:off x="4178542" y="2111308"/>
            <a:ext cx="1782346" cy="444904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20000">
                <a:schemeClr val="accent4">
                  <a:lumMod val="0"/>
                  <a:lumOff val="100000"/>
                </a:schemeClr>
              </a:gs>
              <a:gs pos="100000">
                <a:srgbClr val="FFC000"/>
              </a:gs>
            </a:gsLst>
            <a:path path="circle">
              <a:fillToRect l="50000" t="-80000" r="50000" b="180000"/>
            </a:path>
            <a:tileRect/>
          </a:gra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b="1" dirty="0">
                <a:solidFill>
                  <a:schemeClr val="tx1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Cholesterol</a:t>
            </a:r>
          </a:p>
          <a:p>
            <a:pPr algn="ctr"/>
            <a:r>
              <a:rPr lang="en-US" altLang="ja-JP" sz="1400" b="1" dirty="0">
                <a:solidFill>
                  <a:schemeClr val="tx1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efflux</a:t>
            </a:r>
            <a:r>
              <a:rPr lang="ja-JP" altLang="en-US" sz="1400" b="1" dirty="0"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 </a:t>
            </a:r>
            <a:r>
              <a:rPr lang="ja-JP" altLang="en-US" sz="1400" b="1" dirty="0">
                <a:solidFill>
                  <a:schemeClr val="tx1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⤴</a:t>
            </a:r>
          </a:p>
        </p:txBody>
      </p:sp>
      <p:sp>
        <p:nvSpPr>
          <p:cNvPr id="38" name="図形 37">
            <a:extLst>
              <a:ext uri="{FF2B5EF4-FFF2-40B4-BE49-F238E27FC236}">
                <a16:creationId xmlns:a16="http://schemas.microsoft.com/office/drawing/2014/main" id="{2260BD5D-4D59-4795-A5B9-33259F7DC245}"/>
              </a:ext>
            </a:extLst>
          </p:cNvPr>
          <p:cNvSpPr/>
          <p:nvPr/>
        </p:nvSpPr>
        <p:spPr>
          <a:xfrm rot="15642349" flipH="1">
            <a:off x="5090351" y="1120280"/>
            <a:ext cx="726556" cy="970446"/>
          </a:xfrm>
          <a:prstGeom prst="swooshArrow">
            <a:avLst>
              <a:gd name="adj1" fmla="val 10185"/>
              <a:gd name="adj2" fmla="val 14548"/>
            </a:avLst>
          </a:prstGeom>
          <a:gradFill>
            <a:gsLst>
              <a:gs pos="100000">
                <a:schemeClr val="tx1">
                  <a:lumMod val="75000"/>
                  <a:lumOff val="25000"/>
                </a:schemeClr>
              </a:gs>
              <a:gs pos="0">
                <a:srgbClr val="00B0F0"/>
              </a:gs>
            </a:gsLst>
            <a:lin ang="5400000" scaled="1"/>
          </a:gradFill>
          <a:ln w="19050">
            <a:solidFill>
              <a:schemeClr val="tx1"/>
            </a:solidFill>
            <a:prstDash val="solid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4523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144</Words>
  <Application>Microsoft Office PowerPoint</Application>
  <PresentationFormat>ワイド画面</PresentationFormat>
  <Paragraphs>71</Paragraphs>
  <Slides>8</Slides>
  <Notes>8</Notes>
  <HiddenSlides>0</HiddenSlides>
  <MMClips>1</MMClips>
  <ScaleCrop>false</ScaleCrop>
  <HeadingPairs>
    <vt:vector size="8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4" baseType="lpstr">
      <vt:lpstr>游ゴシック</vt:lpstr>
      <vt:lpstr>游ゴシック Light</vt:lpstr>
      <vt:lpstr>Arial</vt:lpstr>
      <vt:lpstr>Comic Sans MS</vt:lpstr>
      <vt:lpstr>Office テーマ</vt:lpstr>
      <vt:lpstr>Prism 7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kiyo-7-64bit</dc:creator>
  <cp:lastModifiedBy>kiyo-7-64bit</cp:lastModifiedBy>
  <cp:revision>9</cp:revision>
  <dcterms:created xsi:type="dcterms:W3CDTF">2021-10-05T07:53:04Z</dcterms:created>
  <dcterms:modified xsi:type="dcterms:W3CDTF">2022-02-15T08:31:51Z</dcterms:modified>
</cp:coreProperties>
</file>