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09C147-39E4-43CD-B141-D2DAC34866FB}" v="19" dt="2022-01-05T17:11:01.4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0" autoAdjust="0"/>
    <p:restoredTop sz="76923"/>
  </p:normalViewPr>
  <p:slideViewPr>
    <p:cSldViewPr snapToGrid="0">
      <p:cViewPr varScale="1">
        <p:scale>
          <a:sx n="77" d="100"/>
          <a:sy n="77" d="100"/>
        </p:scale>
        <p:origin x="16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McNaughton" userId="9ee63666-e0f5-407d-845c-599ffbd0ff03" providerId="ADAL" clId="{DD09C147-39E4-43CD-B141-D2DAC34866FB}"/>
    <pc:docChg chg="undo custSel modSld">
      <pc:chgData name="Peter McNaughton" userId="9ee63666-e0f5-407d-845c-599ffbd0ff03" providerId="ADAL" clId="{DD09C147-39E4-43CD-B141-D2DAC34866FB}" dt="2022-01-05T17:12:45.209" v="781" actId="20577"/>
      <pc:docMkLst>
        <pc:docMk/>
      </pc:docMkLst>
      <pc:sldChg chg="addSp delSp modSp mod">
        <pc:chgData name="Peter McNaughton" userId="9ee63666-e0f5-407d-845c-599ffbd0ff03" providerId="ADAL" clId="{DD09C147-39E4-43CD-B141-D2DAC34866FB}" dt="2022-01-05T17:12:45.209" v="781" actId="20577"/>
        <pc:sldMkLst>
          <pc:docMk/>
          <pc:sldMk cId="1847527238" sldId="256"/>
        </pc:sldMkLst>
        <pc:spChg chg="mod">
          <ac:chgData name="Peter McNaughton" userId="9ee63666-e0f5-407d-845c-599ffbd0ff03" providerId="ADAL" clId="{DD09C147-39E4-43CD-B141-D2DAC34866FB}" dt="2022-01-05T16:47:46.008" v="107" actId="113"/>
          <ac:spMkLst>
            <pc:docMk/>
            <pc:sldMk cId="1847527238" sldId="256"/>
            <ac:spMk id="2" creationId="{8BE6EE43-B8A4-4CF5-8250-FEF8486562EA}"/>
          </ac:spMkLst>
        </pc:spChg>
        <pc:spChg chg="add mod">
          <ac:chgData name="Peter McNaughton" userId="9ee63666-e0f5-407d-845c-599ffbd0ff03" providerId="ADAL" clId="{DD09C147-39E4-43CD-B141-D2DAC34866FB}" dt="2022-01-05T17:12:45.209" v="781" actId="20577"/>
          <ac:spMkLst>
            <pc:docMk/>
            <pc:sldMk cId="1847527238" sldId="256"/>
            <ac:spMk id="3" creationId="{0FF2FC22-112D-492F-BB59-FAEA6D4677AB}"/>
          </ac:spMkLst>
        </pc:spChg>
        <pc:spChg chg="add del">
          <ac:chgData name="Peter McNaughton" userId="9ee63666-e0f5-407d-845c-599ffbd0ff03" providerId="ADAL" clId="{DD09C147-39E4-43CD-B141-D2DAC34866FB}" dt="2022-01-05T16:48:29.177" v="117" actId="478"/>
          <ac:spMkLst>
            <pc:docMk/>
            <pc:sldMk cId="1847527238" sldId="256"/>
            <ac:spMk id="5" creationId="{730D5D4B-027E-4E3F-8152-0B78718C363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B82E47-36E8-664F-81B9-4E2553509F8D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9431A6-474A-C747-A48C-B9545EAF58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79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Videos showing neutrophils migrating in gradients of H</a:t>
                </a:r>
                <a:r>
                  <a:rPr lang="en-GB" baseline="-25000" dirty="0"/>
                  <a:t>2</a:t>
                </a:r>
                <a:r>
                  <a:rPr lang="en-GB" dirty="0"/>
                  <a:t>O</a:t>
                </a:r>
                <a:r>
                  <a:rPr lang="en-GB" baseline="-25000" dirty="0"/>
                  <a:t>2</a:t>
                </a:r>
                <a:r>
                  <a:rPr lang="en-GB" dirty="0"/>
                  <a:t> and ADPR (both 10 </a:t>
                </a:r>
                <a:r>
                  <a:rPr lang="en-GB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𝜇</a:t>
                </a:r>
                <a:r>
                  <a:rPr lang="en-GB" b="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𝑀)</a:t>
                </a:r>
                <a:r>
                  <a:rPr lang="en-GB" dirty="0"/>
                  <a:t> with or without artemisinin</a:t>
                </a:r>
                <a:r>
                  <a:rPr lang="en-GB" baseline="0" dirty="0"/>
                  <a:t> (</a:t>
                </a:r>
                <a:r>
                  <a:rPr lang="en-GB" dirty="0"/>
                  <a:t>10 </a:t>
                </a:r>
                <a:r>
                  <a:rPr lang="en-GB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𝜇</a:t>
                </a:r>
                <a:r>
                  <a:rPr lang="en-GB" b="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𝑀</a:t>
                </a:r>
                <a:r>
                  <a:rPr lang="en-GB" dirty="0"/>
                  <a:t>).</a:t>
                </a:r>
              </a:p>
              <a:p>
                <a:r>
                  <a:rPr lang="en-GB" dirty="0"/>
                  <a:t>H</a:t>
                </a:r>
                <a:r>
                  <a:rPr lang="en-GB" baseline="-25000" dirty="0"/>
                  <a:t>2</a:t>
                </a:r>
                <a:r>
                  <a:rPr lang="en-GB" dirty="0"/>
                  <a:t>O</a:t>
                </a:r>
                <a:r>
                  <a:rPr lang="en-GB" baseline="-25000" dirty="0"/>
                  <a:t>2</a:t>
                </a:r>
                <a:r>
                  <a:rPr lang="en-GB" dirty="0"/>
                  <a:t> and ADPR : fastest moving cells were selected for maximum data retrieval and videos were taken over 1 min at 500 </a:t>
                </a:r>
                <a:r>
                  <a:rPr lang="en-GB" dirty="0" err="1"/>
                  <a:t>ms</a:t>
                </a:r>
                <a:r>
                  <a:rPr lang="en-GB" dirty="0"/>
                  <a:t>/frame. H</a:t>
                </a:r>
                <a:r>
                  <a:rPr lang="en-GB" baseline="-25000" dirty="0"/>
                  <a:t>2</a:t>
                </a:r>
                <a:r>
                  <a:rPr lang="en-GB" dirty="0"/>
                  <a:t>O</a:t>
                </a:r>
                <a:r>
                  <a:rPr lang="en-GB" baseline="-25000" dirty="0"/>
                  <a:t>2</a:t>
                </a:r>
                <a:r>
                  <a:rPr lang="en-GB" dirty="0"/>
                  <a:t> velocity 54.42 </a:t>
                </a:r>
                <a:r>
                  <a:rPr lang="en-GB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𝜇</a:t>
                </a:r>
                <a:r>
                  <a:rPr lang="en-GB" dirty="0"/>
                  <a:t>m/min, peak calcium 484 </a:t>
                </a:r>
                <a:r>
                  <a:rPr lang="en-GB" dirty="0" err="1"/>
                  <a:t>nM.</a:t>
                </a:r>
                <a:r>
                  <a:rPr lang="en-GB" dirty="0"/>
                  <a:t> ADPR velocity 62.17 </a:t>
                </a:r>
                <a:r>
                  <a:rPr lang="en-GB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𝜇</a:t>
                </a:r>
                <a:r>
                  <a:rPr lang="en-GB" dirty="0"/>
                  <a:t>m/min, peak calcium 492 </a:t>
                </a:r>
                <a:r>
                  <a:rPr lang="en-GB" dirty="0" err="1"/>
                  <a:t>nM.</a:t>
                </a:r>
                <a:endParaRPr lang="en-GB" dirty="0"/>
              </a:p>
              <a:p>
                <a:r>
                  <a:rPr lang="en-GB" dirty="0"/>
                  <a:t>H</a:t>
                </a:r>
                <a:r>
                  <a:rPr lang="en-GB" baseline="-25000" dirty="0"/>
                  <a:t>2</a:t>
                </a:r>
                <a:r>
                  <a:rPr lang="en-GB" dirty="0"/>
                  <a:t>O</a:t>
                </a:r>
                <a:r>
                  <a:rPr lang="en-GB" baseline="-25000" dirty="0"/>
                  <a:t>2</a:t>
                </a:r>
                <a:r>
                  <a:rPr lang="en-GB" dirty="0"/>
                  <a:t> +Art and </a:t>
                </a:r>
                <a:r>
                  <a:rPr lang="en-GB" dirty="0" err="1"/>
                  <a:t>ADPR+Art</a:t>
                </a:r>
                <a:r>
                  <a:rPr lang="en-GB" dirty="0"/>
                  <a:t> videos taken over 30s at 500 </a:t>
                </a:r>
                <a:r>
                  <a:rPr lang="en-GB" dirty="0" err="1"/>
                  <a:t>ms</a:t>
                </a:r>
                <a:r>
                  <a:rPr lang="en-GB" dirty="0"/>
                  <a:t>/frame. H</a:t>
                </a:r>
                <a:r>
                  <a:rPr lang="en-GB" baseline="-25000" dirty="0"/>
                  <a:t>2</a:t>
                </a:r>
                <a:r>
                  <a:rPr lang="en-GB" dirty="0"/>
                  <a:t>O</a:t>
                </a:r>
                <a:r>
                  <a:rPr lang="en-GB" baseline="-25000" dirty="0"/>
                  <a:t>2</a:t>
                </a:r>
                <a:r>
                  <a:rPr lang="en-GB" dirty="0"/>
                  <a:t>+Art velocity 0.46 </a:t>
                </a:r>
                <a:r>
                  <a:rPr lang="en-GB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𝜇</a:t>
                </a:r>
                <a:r>
                  <a:rPr lang="en-GB" dirty="0"/>
                  <a:t>m/min, peak calcium 154 </a:t>
                </a:r>
                <a:r>
                  <a:rPr lang="en-GB" dirty="0" err="1"/>
                  <a:t>nM.</a:t>
                </a:r>
                <a:r>
                  <a:rPr lang="en-GB" baseline="0" dirty="0"/>
                  <a:t> </a:t>
                </a:r>
                <a:r>
                  <a:rPr lang="en-GB" dirty="0" err="1"/>
                  <a:t>ADPR+Art</a:t>
                </a:r>
                <a:r>
                  <a:rPr lang="en-GB" dirty="0"/>
                  <a:t> velocity  0.28 </a:t>
                </a:r>
                <a:r>
                  <a:rPr lang="en-GB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𝜇</a:t>
                </a:r>
                <a:r>
                  <a:rPr lang="en-GB" dirty="0"/>
                  <a:t>m/min, peak calcium 151 </a:t>
                </a:r>
                <a:r>
                  <a:rPr lang="en-GB" dirty="0" err="1"/>
                  <a:t>nM.</a:t>
                </a:r>
                <a:endParaRPr lang="en-GB" dirty="0"/>
              </a:p>
              <a:p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9431A6-474A-C747-A48C-B9545EAF589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235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9593-7023-4FC5-8F16-99BA47D1AD55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D436-84B3-4CB2-BAEF-20C0BE0A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486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9593-7023-4FC5-8F16-99BA47D1AD55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D436-84B3-4CB2-BAEF-20C0BE0A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027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9593-7023-4FC5-8F16-99BA47D1AD55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D436-84B3-4CB2-BAEF-20C0BE0A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968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9593-7023-4FC5-8F16-99BA47D1AD55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D436-84B3-4CB2-BAEF-20C0BE0A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678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9593-7023-4FC5-8F16-99BA47D1AD55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D436-84B3-4CB2-BAEF-20C0BE0A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892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9593-7023-4FC5-8F16-99BA47D1AD55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D436-84B3-4CB2-BAEF-20C0BE0A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085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9593-7023-4FC5-8F16-99BA47D1AD55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D436-84B3-4CB2-BAEF-20C0BE0A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013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9593-7023-4FC5-8F16-99BA47D1AD55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D436-84B3-4CB2-BAEF-20C0BE0A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466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9593-7023-4FC5-8F16-99BA47D1AD55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D436-84B3-4CB2-BAEF-20C0BE0A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9638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9593-7023-4FC5-8F16-99BA47D1AD55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D436-84B3-4CB2-BAEF-20C0BE0A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288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9593-7023-4FC5-8F16-99BA47D1AD55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D436-84B3-4CB2-BAEF-20C0BE0A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675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39593-7023-4FC5-8F16-99BA47D1AD55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BD436-84B3-4CB2-BAEF-20C0BE0A3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175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image" Target="../media/image3.png"/><Relationship Id="rId3" Type="http://schemas.microsoft.com/office/2007/relationships/media" Target="../media/media2.mp4"/><Relationship Id="rId7" Type="http://schemas.microsoft.com/office/2007/relationships/media" Target="../media/media4.mp4"/><Relationship Id="rId12" Type="http://schemas.openxmlformats.org/officeDocument/2006/relationships/image" Target="../media/image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1.png"/><Relationship Id="rId5" Type="http://schemas.microsoft.com/office/2007/relationships/media" Target="../media/media3.mp4"/><Relationship Id="rId15" Type="http://schemas.openxmlformats.org/officeDocument/2006/relationships/image" Target="../media/image5.png"/><Relationship Id="rId10" Type="http://schemas.openxmlformats.org/officeDocument/2006/relationships/notesSlide" Target="../notesSlides/notesSlide1.xml"/><Relationship Id="rId4" Type="http://schemas.openxmlformats.org/officeDocument/2006/relationships/video" Target="../media/media2.mp4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6EE43-B8A4-4CF5-8250-FEF848656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162838"/>
            <a:ext cx="8420100" cy="1756320"/>
          </a:xfrm>
        </p:spPr>
        <p:txBody>
          <a:bodyPr>
            <a:normAutofit/>
          </a:bodyPr>
          <a:lstStyle/>
          <a:p>
            <a:r>
              <a:rPr lang="en-GB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Artemisinin blocks neutrophil migration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F2FC22-112D-492F-BB59-FAEA6D4677AB}"/>
              </a:ext>
            </a:extLst>
          </p:cNvPr>
          <p:cNvSpPr txBox="1">
            <a:spLocks/>
          </p:cNvSpPr>
          <p:nvPr/>
        </p:nvSpPr>
        <p:spPr>
          <a:xfrm>
            <a:off x="742950" y="2404997"/>
            <a:ext cx="8714201" cy="34947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Videos on the following page show calcium-imaging of migrating neutrophils. Chemoattractant gradients are from bottom to top (vertical arrows). Intracellular calcium concentration is shown from low (blue) to high (red) – see scale at lower right. Videos taken over 1 min at 500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frame rate.</a:t>
            </a:r>
          </a:p>
          <a:p>
            <a:pPr algn="l"/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 arrow below each image to activate video. Panels show (from left):</a:t>
            </a:r>
          </a:p>
          <a:p>
            <a:pPr algn="l"/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Neutrophil migrating in gradient of H</a:t>
            </a:r>
            <a:r>
              <a:rPr lang="en-GB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GB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0 (below bottom) to 10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(above top). Note high calcium signal at leading edge. Velocity 54.4 m/min, peak calcium 484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nM.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Abolition of leading-edge calcium signal and migration in presence of 10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M artemisinin. Velocity 0.46 m/min, peak calcium 154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nM.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Neutrophil migrating in gradient of ADP-ribose from 0 (below bottom) to 10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GB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(above top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Velocity 62.2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m/min, peak calcium 492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nM.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l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sz="29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Abolition of leading-edge calcium signal and migration </a:t>
            </a:r>
            <a:r>
              <a:rPr kumimoji="0" lang="en-GB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 presence of 10</a:t>
            </a:r>
            <a:r>
              <a:rPr kumimoji="0" lang="en-GB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M artemisinin. Velocity  0.28 m/min, peak calcium 151 </a:t>
            </a:r>
            <a:r>
              <a:rPr kumimoji="0" lang="en-GB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nM.</a:t>
            </a:r>
            <a:endParaRPr kumimoji="0" lang="en-GB" sz="2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l"/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527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resentation3.pptx">
            <a:hlinkClick r:id="" action="ppaction://media"/>
            <a:extLst>
              <a:ext uri="{FF2B5EF4-FFF2-40B4-BE49-F238E27FC236}">
                <a16:creationId xmlns:a16="http://schemas.microsoft.com/office/drawing/2014/main" id="{21DAABD4-36CF-4E9F-9B1A-4FF404E6E9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1"/>
          <a:srcRect l="37998" t="28875" r="53699" b="23242"/>
          <a:stretch/>
        </p:blipFill>
        <p:spPr>
          <a:xfrm>
            <a:off x="3365537" y="2198528"/>
            <a:ext cx="936340" cy="3037578"/>
          </a:xfrm>
          <a:prstGeom prst="rect">
            <a:avLst/>
          </a:prstGeom>
        </p:spPr>
      </p:pic>
      <p:pic>
        <p:nvPicPr>
          <p:cNvPr id="14" name="Presentation5">
            <a:hlinkClick r:id="" action="ppaction://media"/>
            <a:extLst>
              <a:ext uri="{FF2B5EF4-FFF2-40B4-BE49-F238E27FC236}">
                <a16:creationId xmlns:a16="http://schemas.microsoft.com/office/drawing/2014/main" id="{5AB0F0D0-8542-4E65-8D41-377C37AFF4A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2"/>
          <a:srcRect l="42378" t="22347" r="48378" b="18356"/>
          <a:stretch/>
        </p:blipFill>
        <p:spPr>
          <a:xfrm>
            <a:off x="7248633" y="2198528"/>
            <a:ext cx="841828" cy="3037578"/>
          </a:xfrm>
          <a:prstGeom prst="rect">
            <a:avLst/>
          </a:prstGeom>
        </p:spPr>
      </p:pic>
      <p:pic>
        <p:nvPicPr>
          <p:cNvPr id="16" name="H2o2 500 ms for paper">
            <a:hlinkClick r:id="" action="ppaction://media"/>
            <a:extLst>
              <a:ext uri="{FF2B5EF4-FFF2-40B4-BE49-F238E27FC236}">
                <a16:creationId xmlns:a16="http://schemas.microsoft.com/office/drawing/2014/main" id="{E86D4D4A-BD14-40EF-823E-359AC399F5E0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3"/>
          <a:srcRect l="42556" t="33575" r="46489" b="9513"/>
          <a:stretch>
            <a:fillRect/>
          </a:stretch>
        </p:blipFill>
        <p:spPr>
          <a:xfrm>
            <a:off x="1109754" y="2198528"/>
            <a:ext cx="1085208" cy="3171144"/>
          </a:xfrm>
          <a:prstGeom prst="rect">
            <a:avLst/>
          </a:prstGeom>
        </p:spPr>
      </p:pic>
      <p:pic>
        <p:nvPicPr>
          <p:cNvPr id="21" name="ADPR 500 ms for paper">
            <a:hlinkClick r:id="" action="ppaction://media"/>
            <a:extLst>
              <a:ext uri="{FF2B5EF4-FFF2-40B4-BE49-F238E27FC236}">
                <a16:creationId xmlns:a16="http://schemas.microsoft.com/office/drawing/2014/main" id="{EDBB562E-A67F-45AE-B08C-D56353A00C04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 rotWithShape="1">
          <a:blip r:embed="rId14"/>
          <a:srcRect l="44831" t="23221" r="44804" b="15356"/>
          <a:stretch/>
        </p:blipFill>
        <p:spPr>
          <a:xfrm>
            <a:off x="5211134" y="2078659"/>
            <a:ext cx="1026773" cy="34225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FBC9051-1910-484E-8938-C65E222C455B}"/>
              </a:ext>
            </a:extLst>
          </p:cNvPr>
          <p:cNvSpPr txBox="1"/>
          <p:nvPr/>
        </p:nvSpPr>
        <p:spPr>
          <a:xfrm>
            <a:off x="895615" y="1673230"/>
            <a:ext cx="1661203" cy="31745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63" dirty="0"/>
              <a:t>H</a:t>
            </a:r>
            <a:r>
              <a:rPr lang="en-GB" sz="1463" baseline="-25000" dirty="0"/>
              <a:t>2</a:t>
            </a:r>
            <a:r>
              <a:rPr lang="en-GB" sz="1463" dirty="0"/>
              <a:t>O</a:t>
            </a:r>
            <a:r>
              <a:rPr lang="en-GB" sz="1463" baseline="-25000" dirty="0"/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410C98-795E-9849-AC22-0983B3AAE364}"/>
              </a:ext>
            </a:extLst>
          </p:cNvPr>
          <p:cNvSpPr txBox="1"/>
          <p:nvPr/>
        </p:nvSpPr>
        <p:spPr>
          <a:xfrm>
            <a:off x="2896790" y="1634493"/>
            <a:ext cx="1661203" cy="31745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63" dirty="0"/>
              <a:t>H</a:t>
            </a:r>
            <a:r>
              <a:rPr lang="en-GB" sz="1463" baseline="-25000" dirty="0"/>
              <a:t>2</a:t>
            </a:r>
            <a:r>
              <a:rPr lang="en-GB" sz="1463" dirty="0"/>
              <a:t>O</a:t>
            </a:r>
            <a:r>
              <a:rPr lang="en-GB" sz="1463" baseline="-25000" dirty="0"/>
              <a:t>2</a:t>
            </a:r>
            <a:r>
              <a:rPr lang="en-GB" sz="1463" dirty="0"/>
              <a:t> + Art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C5248A-A380-2B4F-8A85-A91218557E87}"/>
              </a:ext>
            </a:extLst>
          </p:cNvPr>
          <p:cNvSpPr txBox="1"/>
          <p:nvPr/>
        </p:nvSpPr>
        <p:spPr>
          <a:xfrm>
            <a:off x="4847278" y="1642851"/>
            <a:ext cx="1661203" cy="31745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63" dirty="0"/>
              <a:t>ADPR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807A86-9EC8-B640-9158-0C2C2564E8DA}"/>
              </a:ext>
            </a:extLst>
          </p:cNvPr>
          <p:cNvSpPr txBox="1"/>
          <p:nvPr/>
        </p:nvSpPr>
        <p:spPr>
          <a:xfrm>
            <a:off x="6780431" y="1634493"/>
            <a:ext cx="1661203" cy="31745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63" dirty="0"/>
              <a:t>ADPR + Art</a:t>
            </a:r>
          </a:p>
        </p:txBody>
      </p:sp>
      <p:sp>
        <p:nvSpPr>
          <p:cNvPr id="22" name="Up Arrow 21">
            <a:extLst>
              <a:ext uri="{FF2B5EF4-FFF2-40B4-BE49-F238E27FC236}">
                <a16:creationId xmlns:a16="http://schemas.microsoft.com/office/drawing/2014/main" id="{D4072F87-FBF8-3844-8D72-C89D0CA625B8}"/>
              </a:ext>
            </a:extLst>
          </p:cNvPr>
          <p:cNvSpPr/>
          <p:nvPr/>
        </p:nvSpPr>
        <p:spPr>
          <a:xfrm>
            <a:off x="306407" y="1936716"/>
            <a:ext cx="428901" cy="3469030"/>
          </a:xfrm>
          <a:prstGeom prst="upArrow">
            <a:avLst/>
          </a:prstGeom>
          <a:gradFill>
            <a:gsLst>
              <a:gs pos="0">
                <a:srgbClr val="C0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23" name="Up Arrow 22">
            <a:extLst>
              <a:ext uri="{FF2B5EF4-FFF2-40B4-BE49-F238E27FC236}">
                <a16:creationId xmlns:a16="http://schemas.microsoft.com/office/drawing/2014/main" id="{BD81C202-A453-1643-9302-9C020982AD39}"/>
              </a:ext>
            </a:extLst>
          </p:cNvPr>
          <p:cNvSpPr/>
          <p:nvPr/>
        </p:nvSpPr>
        <p:spPr>
          <a:xfrm>
            <a:off x="2499275" y="2025784"/>
            <a:ext cx="428901" cy="3469030"/>
          </a:xfrm>
          <a:prstGeom prst="upArrow">
            <a:avLst/>
          </a:prstGeom>
          <a:gradFill>
            <a:gsLst>
              <a:gs pos="0">
                <a:srgbClr val="C0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24" name="Up Arrow 23">
            <a:extLst>
              <a:ext uri="{FF2B5EF4-FFF2-40B4-BE49-F238E27FC236}">
                <a16:creationId xmlns:a16="http://schemas.microsoft.com/office/drawing/2014/main" id="{4A1687B8-1C6E-3242-9495-213605948BCA}"/>
              </a:ext>
            </a:extLst>
          </p:cNvPr>
          <p:cNvSpPr/>
          <p:nvPr/>
        </p:nvSpPr>
        <p:spPr>
          <a:xfrm>
            <a:off x="4554845" y="2025783"/>
            <a:ext cx="428901" cy="3469030"/>
          </a:xfrm>
          <a:prstGeom prst="upArrow">
            <a:avLst/>
          </a:prstGeom>
          <a:gradFill>
            <a:gsLst>
              <a:gs pos="0">
                <a:srgbClr val="C0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25" name="Up Arrow 24">
            <a:extLst>
              <a:ext uri="{FF2B5EF4-FFF2-40B4-BE49-F238E27FC236}">
                <a16:creationId xmlns:a16="http://schemas.microsoft.com/office/drawing/2014/main" id="{2020CD64-A761-4449-B37D-34E0032D1279}"/>
              </a:ext>
            </a:extLst>
          </p:cNvPr>
          <p:cNvSpPr/>
          <p:nvPr/>
        </p:nvSpPr>
        <p:spPr>
          <a:xfrm>
            <a:off x="6466442" y="2025782"/>
            <a:ext cx="428901" cy="3469030"/>
          </a:xfrm>
          <a:prstGeom prst="upArrow">
            <a:avLst/>
          </a:prstGeom>
          <a:gradFill>
            <a:gsLst>
              <a:gs pos="0">
                <a:srgbClr val="C0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26" name="Up Arrow 25">
            <a:extLst>
              <a:ext uri="{FF2B5EF4-FFF2-40B4-BE49-F238E27FC236}">
                <a16:creationId xmlns:a16="http://schemas.microsoft.com/office/drawing/2014/main" id="{2D7D8AEE-3B4F-FB4B-8C30-EA15649CA775}"/>
              </a:ext>
            </a:extLst>
          </p:cNvPr>
          <p:cNvSpPr/>
          <p:nvPr/>
        </p:nvSpPr>
        <p:spPr>
          <a:xfrm>
            <a:off x="8371131" y="2025781"/>
            <a:ext cx="428901" cy="3469030"/>
          </a:xfrm>
          <a:prstGeom prst="upArrow">
            <a:avLst/>
          </a:prstGeom>
          <a:gradFill>
            <a:gsLst>
              <a:gs pos="0">
                <a:srgbClr val="C0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BD27870-501C-344C-AC87-75D085921D04}"/>
              </a:ext>
            </a:extLst>
          </p:cNvPr>
          <p:cNvSpPr txBox="1"/>
          <p:nvPr/>
        </p:nvSpPr>
        <p:spPr>
          <a:xfrm>
            <a:off x="814364" y="5556262"/>
            <a:ext cx="1661203" cy="31745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63" dirty="0"/>
              <a:t>DMEM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9B9A7ED-2B13-874E-A33B-9151F31464EA}"/>
              </a:ext>
            </a:extLst>
          </p:cNvPr>
          <p:cNvSpPr txBox="1"/>
          <p:nvPr/>
        </p:nvSpPr>
        <p:spPr>
          <a:xfrm>
            <a:off x="2968085" y="5556262"/>
            <a:ext cx="1661203" cy="31745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63" dirty="0"/>
              <a:t>DMEM + Art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06DABC0-187F-4749-8612-6012E129E356}"/>
              </a:ext>
            </a:extLst>
          </p:cNvPr>
          <p:cNvSpPr txBox="1"/>
          <p:nvPr/>
        </p:nvSpPr>
        <p:spPr>
          <a:xfrm>
            <a:off x="4896934" y="5556262"/>
            <a:ext cx="1661203" cy="31745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63" dirty="0"/>
              <a:t>DMEM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FA8AEB5-2858-4D45-A50F-EDCCAC531766}"/>
              </a:ext>
            </a:extLst>
          </p:cNvPr>
          <p:cNvSpPr txBox="1"/>
          <p:nvPr/>
        </p:nvSpPr>
        <p:spPr>
          <a:xfrm>
            <a:off x="6799469" y="5556262"/>
            <a:ext cx="1661203" cy="31745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63" dirty="0"/>
              <a:t>DMEM + Art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A2CFDD-09B0-D844-999A-58D0121E2A9B}"/>
              </a:ext>
            </a:extLst>
          </p:cNvPr>
          <p:cNvGrpSpPr/>
          <p:nvPr/>
        </p:nvGrpSpPr>
        <p:grpSpPr>
          <a:xfrm>
            <a:off x="8756848" y="4260072"/>
            <a:ext cx="1170545" cy="1258543"/>
            <a:chOff x="10777658" y="4451857"/>
            <a:chExt cx="1440671" cy="1548976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2DAA535E-F945-AD41-91B8-3F21C2281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77880" y="5162602"/>
              <a:ext cx="1162618" cy="147665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B047EA5-B908-CC48-B734-A20B3631480D}"/>
                </a:ext>
              </a:extLst>
            </p:cNvPr>
            <p:cNvSpPr txBox="1"/>
            <p:nvPr/>
          </p:nvSpPr>
          <p:spPr>
            <a:xfrm>
              <a:off x="10887497" y="4500021"/>
              <a:ext cx="1330832" cy="390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63" b="1" dirty="0">
                  <a:solidFill>
                    <a:srgbClr val="C00000"/>
                  </a:solidFill>
                </a:rPr>
                <a:t>500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B683720-8D4D-3345-B0C3-7C7FE68AE665}"/>
                </a:ext>
              </a:extLst>
            </p:cNvPr>
            <p:cNvSpPr txBox="1"/>
            <p:nvPr/>
          </p:nvSpPr>
          <p:spPr>
            <a:xfrm>
              <a:off x="10777658" y="5610114"/>
              <a:ext cx="1371000" cy="390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63" b="1" dirty="0">
                  <a:solidFill>
                    <a:schemeClr val="accent1">
                      <a:lumMod val="75000"/>
                    </a:schemeClr>
                  </a:solidFill>
                </a:rPr>
                <a:t>0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15548D0-EE52-144F-AAE2-9DB5D8F62E24}"/>
                </a:ext>
              </a:extLst>
            </p:cNvPr>
            <p:cNvSpPr txBox="1"/>
            <p:nvPr/>
          </p:nvSpPr>
          <p:spPr>
            <a:xfrm rot="16200000">
              <a:off x="10876169" y="4898017"/>
              <a:ext cx="1221484" cy="329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[Ca</a:t>
              </a:r>
              <a:r>
                <a:rPr lang="en-GB" sz="1138" baseline="30000" dirty="0"/>
                <a:t>2+</a:t>
              </a:r>
              <a:r>
                <a:rPr lang="en-GB" sz="1138" dirty="0"/>
                <a:t>] nM</a:t>
              </a:r>
              <a:endParaRPr lang="en-GB" sz="1138" baseline="30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4060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6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24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263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0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41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video>
              <p:cMediaNode vol="80000">
                <p:cTn id="4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</TotalTime>
  <Words>223</Words>
  <Application>Microsoft Office PowerPoint</Application>
  <PresentationFormat>A4 Paper (210x297 mm)</PresentationFormat>
  <Paragraphs>22</Paragraphs>
  <Slides>2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Artemisinin blocks neutrophil migration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Videos for sup</dc:title>
  <dc:creator>Morad, Hassan</dc:creator>
  <cp:lastModifiedBy>Peter McNaughton</cp:lastModifiedBy>
  <cp:revision>11</cp:revision>
  <dcterms:created xsi:type="dcterms:W3CDTF">2021-08-02T12:51:42Z</dcterms:created>
  <dcterms:modified xsi:type="dcterms:W3CDTF">2022-01-05T17:12:53Z</dcterms:modified>
</cp:coreProperties>
</file>