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5"/>
  </p:notesMasterIdLst>
  <p:sldIdLst>
    <p:sldId id="262" r:id="rId3"/>
    <p:sldId id="305" r:id="rId4"/>
    <p:sldId id="263" r:id="rId5"/>
    <p:sldId id="296" r:id="rId6"/>
    <p:sldId id="302" r:id="rId7"/>
    <p:sldId id="295" r:id="rId8"/>
    <p:sldId id="298" r:id="rId9"/>
    <p:sldId id="303" r:id="rId10"/>
    <p:sldId id="306" r:id="rId11"/>
    <p:sldId id="308" r:id="rId12"/>
    <p:sldId id="264" r:id="rId13"/>
    <p:sldId id="297" r:id="rId14"/>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rissa Garcia Pinto" initials="LGP" lastIdx="2" clrIdx="0">
    <p:extLst>
      <p:ext uri="{19B8F6BF-5375-455C-9EA6-DF929625EA0E}">
        <p15:presenceInfo xmlns:p15="http://schemas.microsoft.com/office/powerpoint/2012/main" userId="45a648c388a9a63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12"/>
  </p:normalViewPr>
  <p:slideViewPr>
    <p:cSldViewPr snapToGrid="0">
      <p:cViewPr varScale="1">
        <p:scale>
          <a:sx n="66" d="100"/>
          <a:sy n="66" d="100"/>
        </p:scale>
        <p:origin x="274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McNaughton" userId="9ee63666-e0f5-407d-845c-599ffbd0ff03" providerId="ADAL" clId="{B3610E34-CA56-405B-BBA4-5A6F83800C94}"/>
    <pc:docChg chg="modSld">
      <pc:chgData name="Peter McNaughton" userId="9ee63666-e0f5-407d-845c-599ffbd0ff03" providerId="ADAL" clId="{B3610E34-CA56-405B-BBA4-5A6F83800C94}" dt="2022-02-07T16:00:24.191" v="0" actId="20577"/>
      <pc:docMkLst>
        <pc:docMk/>
      </pc:docMkLst>
      <pc:sldChg chg="modSp mod">
        <pc:chgData name="Peter McNaughton" userId="9ee63666-e0f5-407d-845c-599ffbd0ff03" providerId="ADAL" clId="{B3610E34-CA56-405B-BBA4-5A6F83800C94}" dt="2022-02-07T16:00:24.191" v="0" actId="20577"/>
        <pc:sldMkLst>
          <pc:docMk/>
          <pc:sldMk cId="2323276441" sldId="297"/>
        </pc:sldMkLst>
        <pc:spChg chg="mod">
          <ac:chgData name="Peter McNaughton" userId="9ee63666-e0f5-407d-845c-599ffbd0ff03" providerId="ADAL" clId="{B3610E34-CA56-405B-BBA4-5A6F83800C94}" dt="2022-02-07T16:00:24.191" v="0" actId="20577"/>
          <ac:spMkLst>
            <pc:docMk/>
            <pc:sldMk cId="2323276441" sldId="297"/>
            <ac:spMk id="2" creationId="{8F1E38B3-75E6-4EF5-9716-286F0D8CE892}"/>
          </ac:spMkLst>
        </pc:spChg>
      </pc:sldChg>
    </pc:docChg>
  </pc:docChgLst>
  <pc:docChgLst>
    <pc:chgData name="McNaughton, Peter" userId="9ee63666-e0f5-407d-845c-599ffbd0ff03" providerId="ADAL" clId="{070AB2ED-7CBC-4BFF-A0D0-3C2D9D51D49D}"/>
    <pc:docChg chg="modSld sldOrd">
      <pc:chgData name="McNaughton, Peter" userId="9ee63666-e0f5-407d-845c-599ffbd0ff03" providerId="ADAL" clId="{070AB2ED-7CBC-4BFF-A0D0-3C2D9D51D49D}" dt="2021-12-20T18:01:50.821" v="34"/>
      <pc:docMkLst>
        <pc:docMk/>
      </pc:docMkLst>
      <pc:sldChg chg="modSp mod ord">
        <pc:chgData name="McNaughton, Peter" userId="9ee63666-e0f5-407d-845c-599ffbd0ff03" providerId="ADAL" clId="{070AB2ED-7CBC-4BFF-A0D0-3C2D9D51D49D}" dt="2021-12-20T16:15:49.793" v="5" actId="20577"/>
        <pc:sldMkLst>
          <pc:docMk/>
          <pc:sldMk cId="2348755544" sldId="296"/>
        </pc:sldMkLst>
        <pc:spChg chg="mod">
          <ac:chgData name="McNaughton, Peter" userId="9ee63666-e0f5-407d-845c-599ffbd0ff03" providerId="ADAL" clId="{070AB2ED-7CBC-4BFF-A0D0-3C2D9D51D49D}" dt="2021-12-20T16:15:45.380" v="3" actId="20577"/>
          <ac:spMkLst>
            <pc:docMk/>
            <pc:sldMk cId="2348755544" sldId="296"/>
            <ac:spMk id="4" creationId="{E8E94561-CC6D-400D-8BA1-42226CB09C67}"/>
          </ac:spMkLst>
        </pc:spChg>
        <pc:spChg chg="mod">
          <ac:chgData name="McNaughton, Peter" userId="9ee63666-e0f5-407d-845c-599ffbd0ff03" providerId="ADAL" clId="{070AB2ED-7CBC-4BFF-A0D0-3C2D9D51D49D}" dt="2021-12-20T16:15:49.793" v="5" actId="20577"/>
          <ac:spMkLst>
            <pc:docMk/>
            <pc:sldMk cId="2348755544" sldId="296"/>
            <ac:spMk id="8" creationId="{540CAFFF-7BE8-478C-A190-0A0FC6971AAA}"/>
          </ac:spMkLst>
        </pc:spChg>
      </pc:sldChg>
      <pc:sldChg chg="modSp mod">
        <pc:chgData name="McNaughton, Peter" userId="9ee63666-e0f5-407d-845c-599ffbd0ff03" providerId="ADAL" clId="{070AB2ED-7CBC-4BFF-A0D0-3C2D9D51D49D}" dt="2021-12-20T16:16:00.288" v="9" actId="20577"/>
        <pc:sldMkLst>
          <pc:docMk/>
          <pc:sldMk cId="1209784414" sldId="302"/>
        </pc:sldMkLst>
        <pc:spChg chg="mod">
          <ac:chgData name="McNaughton, Peter" userId="9ee63666-e0f5-407d-845c-599ffbd0ff03" providerId="ADAL" clId="{070AB2ED-7CBC-4BFF-A0D0-3C2D9D51D49D}" dt="2021-12-20T16:15:55.910" v="7" actId="6549"/>
          <ac:spMkLst>
            <pc:docMk/>
            <pc:sldMk cId="1209784414" sldId="302"/>
            <ac:spMk id="3" creationId="{FC4DBF11-210F-400E-A1FD-DF3FFB17D4FD}"/>
          </ac:spMkLst>
        </pc:spChg>
        <pc:spChg chg="mod">
          <ac:chgData name="McNaughton, Peter" userId="9ee63666-e0f5-407d-845c-599ffbd0ff03" providerId="ADAL" clId="{070AB2ED-7CBC-4BFF-A0D0-3C2D9D51D49D}" dt="2021-12-20T16:16:00.288" v="9" actId="20577"/>
          <ac:spMkLst>
            <pc:docMk/>
            <pc:sldMk cId="1209784414" sldId="302"/>
            <ac:spMk id="4" creationId="{6FA4EC2F-6257-434D-B333-60664DCE0079}"/>
          </ac:spMkLst>
        </pc:spChg>
      </pc:sldChg>
      <pc:sldChg chg="modSp mod">
        <pc:chgData name="McNaughton, Peter" userId="9ee63666-e0f5-407d-845c-599ffbd0ff03" providerId="ADAL" clId="{070AB2ED-7CBC-4BFF-A0D0-3C2D9D51D49D}" dt="2021-12-20T17:04:03.157" v="33" actId="20577"/>
        <pc:sldMkLst>
          <pc:docMk/>
          <pc:sldMk cId="3177238469" sldId="306"/>
        </pc:sldMkLst>
        <pc:spChg chg="mod">
          <ac:chgData name="McNaughton, Peter" userId="9ee63666-e0f5-407d-845c-599ffbd0ff03" providerId="ADAL" clId="{070AB2ED-7CBC-4BFF-A0D0-3C2D9D51D49D}" dt="2021-12-20T17:00:40.250" v="19" actId="20577"/>
          <ac:spMkLst>
            <pc:docMk/>
            <pc:sldMk cId="3177238469" sldId="306"/>
            <ac:spMk id="2" creationId="{54724237-D3DC-472B-AC3A-5622A790F77F}"/>
          </ac:spMkLst>
        </pc:spChg>
        <pc:spChg chg="mod">
          <ac:chgData name="McNaughton, Peter" userId="9ee63666-e0f5-407d-845c-599ffbd0ff03" providerId="ADAL" clId="{070AB2ED-7CBC-4BFF-A0D0-3C2D9D51D49D}" dt="2021-12-20T17:04:03.157" v="33" actId="20577"/>
          <ac:spMkLst>
            <pc:docMk/>
            <pc:sldMk cId="3177238469" sldId="306"/>
            <ac:spMk id="3" creationId="{99199ACA-8755-49A4-B309-4D48BA1D2E1C}"/>
          </ac:spMkLst>
        </pc:spChg>
      </pc:sldChg>
      <pc:sldChg chg="modSp mod">
        <pc:chgData name="McNaughton, Peter" userId="9ee63666-e0f5-407d-845c-599ffbd0ff03" providerId="ADAL" clId="{070AB2ED-7CBC-4BFF-A0D0-3C2D9D51D49D}" dt="2021-12-20T18:01:50.821" v="34"/>
        <pc:sldMkLst>
          <pc:docMk/>
          <pc:sldMk cId="1227347655" sldId="308"/>
        </pc:sldMkLst>
        <pc:spChg chg="mod">
          <ac:chgData name="McNaughton, Peter" userId="9ee63666-e0f5-407d-845c-599ffbd0ff03" providerId="ADAL" clId="{070AB2ED-7CBC-4BFF-A0D0-3C2D9D51D49D}" dt="2021-12-20T18:01:50.821" v="34"/>
          <ac:spMkLst>
            <pc:docMk/>
            <pc:sldMk cId="1227347655" sldId="308"/>
            <ac:spMk id="4" creationId="{5D6E3D1F-0CBE-4C0F-AEAE-1DB5ECFD71C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37A6A8BF-8C0B-4921-B504-BA9FEDC0F1E7}" type="datetimeFigureOut">
              <a:rPr lang="en-GB" smtClean="0"/>
              <a:t>07/02/2022</a:t>
            </a:fld>
            <a:endParaRPr lang="en-GB"/>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51EDC98-A895-4620-B976-5B040EDA105B}" type="slidenum">
              <a:rPr lang="en-GB" smtClean="0"/>
              <a:t>‹#›</a:t>
            </a:fld>
            <a:endParaRPr lang="en-GB"/>
          </a:p>
        </p:txBody>
      </p:sp>
    </p:spTree>
    <p:extLst>
      <p:ext uri="{BB962C8B-B14F-4D97-AF65-F5344CB8AC3E}">
        <p14:creationId xmlns:p14="http://schemas.microsoft.com/office/powerpoint/2010/main" val="1043091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4D75C-F3A4-47CC-A07E-E94E45B49E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9276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1EDC98-A895-4620-B976-5B040EDA105B}" type="slidenum">
              <a:rPr lang="en-GB" smtClean="0"/>
              <a:t>2</a:t>
            </a:fld>
            <a:endParaRPr lang="en-GB"/>
          </a:p>
        </p:txBody>
      </p:sp>
    </p:spTree>
    <p:extLst>
      <p:ext uri="{BB962C8B-B14F-4D97-AF65-F5344CB8AC3E}">
        <p14:creationId xmlns:p14="http://schemas.microsoft.com/office/powerpoint/2010/main" val="1504242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4D75C-F3A4-47CC-A07E-E94E45B49E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233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4D75C-F3A4-47CC-A07E-E94E45B49E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4318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hangingPunct="0"/>
            <a:r>
              <a:rPr lang="en-GB" sz="1800" b="1" i="0">
                <a:effectLst/>
                <a:latin typeface="Arial" panose="020B0604020202020204" pitchFamily="34" charset="0"/>
                <a:ea typeface="Calibri" panose="020F0502020204030204" pitchFamily="34" charset="0"/>
              </a:rPr>
              <a:t>Description of steps in chemotaxis</a:t>
            </a:r>
          </a:p>
          <a:p>
            <a:pPr algn="just" hangingPunct="0"/>
            <a:r>
              <a:rPr lang="en-GB" sz="1800" b="1" i="1">
                <a:effectLst/>
                <a:latin typeface="Arial" panose="020B0604020202020204" pitchFamily="34" charset="0"/>
                <a:ea typeface="Calibri" panose="020F0502020204030204" pitchFamily="34" charset="0"/>
              </a:rPr>
              <a:t>(</a:t>
            </a:r>
            <a:r>
              <a:rPr lang="en-GB" sz="1800" b="1" i="1" err="1">
                <a:effectLst/>
                <a:latin typeface="Arial" panose="020B0604020202020204" pitchFamily="34" charset="0"/>
                <a:ea typeface="Calibri" panose="020F0502020204030204" pitchFamily="34" charset="0"/>
              </a:rPr>
              <a:t>i</a:t>
            </a:r>
            <a:r>
              <a:rPr lang="en-GB" sz="1800" b="1" i="1">
                <a:effectLst/>
                <a:latin typeface="Arial" panose="020B0604020202020204" pitchFamily="34" charset="0"/>
                <a:ea typeface="Calibri" panose="020F0502020204030204" pitchFamily="34" charset="0"/>
              </a:rPr>
              <a:t>) Immune cell guidance by H</a:t>
            </a:r>
            <a:r>
              <a:rPr lang="en-GB" sz="1800" b="1" i="1" baseline="-25000">
                <a:effectLst/>
                <a:latin typeface="Arial" panose="020B0604020202020204" pitchFamily="34" charset="0"/>
                <a:ea typeface="Calibri" panose="020F0502020204030204" pitchFamily="34" charset="0"/>
              </a:rPr>
              <a:t>2</a:t>
            </a:r>
            <a:r>
              <a:rPr lang="en-GB" sz="1800" b="1" i="1">
                <a:effectLst/>
                <a:latin typeface="Arial" panose="020B0604020202020204" pitchFamily="34" charset="0"/>
                <a:ea typeface="Calibri" panose="020F0502020204030204" pitchFamily="34" charset="0"/>
              </a:rPr>
              <a:t>O</a:t>
            </a:r>
            <a:r>
              <a:rPr lang="en-GB" sz="1800" b="1" i="1" baseline="-25000">
                <a:effectLst/>
                <a:latin typeface="Arial" panose="020B0604020202020204" pitchFamily="34" charset="0"/>
                <a:ea typeface="Calibri" panose="020F0502020204030204" pitchFamily="34" charset="0"/>
              </a:rPr>
              <a:t>2</a:t>
            </a:r>
            <a:r>
              <a:rPr lang="en-GB" sz="1800" b="1" i="1">
                <a:effectLst/>
                <a:latin typeface="Arial" panose="020B0604020202020204" pitchFamily="34" charset="0"/>
                <a:ea typeface="Calibri" panose="020F0502020204030204" pitchFamily="34" charset="0"/>
              </a:rPr>
              <a:t>.</a:t>
            </a:r>
            <a:r>
              <a:rPr lang="en-GB" sz="1800">
                <a:effectLst/>
                <a:latin typeface="Arial" panose="020B0604020202020204" pitchFamily="34" charset="0"/>
                <a:ea typeface="Calibri" panose="020F0502020204030204" pitchFamily="34" charset="0"/>
              </a:rPr>
              <a:t> The concentration, and thus influx, of H</a:t>
            </a:r>
            <a:r>
              <a:rPr lang="en-GB" sz="1800" baseline="-25000">
                <a:effectLst/>
                <a:latin typeface="Arial" panose="020B0604020202020204" pitchFamily="34" charset="0"/>
                <a:ea typeface="Calibri" panose="020F0502020204030204" pitchFamily="34" charset="0"/>
              </a:rPr>
              <a:t>2</a:t>
            </a:r>
            <a:r>
              <a:rPr lang="en-GB" sz="1800">
                <a:effectLst/>
                <a:latin typeface="Arial" panose="020B0604020202020204" pitchFamily="34" charset="0"/>
                <a:ea typeface="Calibri" panose="020F0502020204030204" pitchFamily="34" charset="0"/>
              </a:rPr>
              <a:t>O</a:t>
            </a:r>
            <a:r>
              <a:rPr lang="en-GB" sz="1800" baseline="-25000">
                <a:effectLst/>
                <a:latin typeface="Arial" panose="020B0604020202020204" pitchFamily="34" charset="0"/>
                <a:ea typeface="Calibri" panose="020F0502020204030204" pitchFamily="34" charset="0"/>
              </a:rPr>
              <a:t>2</a:t>
            </a:r>
            <a:r>
              <a:rPr lang="en-GB" sz="1800">
                <a:effectLst/>
                <a:latin typeface="Arial" panose="020B0604020202020204" pitchFamily="34" charset="0"/>
                <a:ea typeface="Calibri" panose="020F0502020204030204" pitchFamily="34" charset="0"/>
              </a:rPr>
              <a:t> is greater in the direction of the concentration gradient (step 1).The intracellular mediator ADP ribose (ADPR) is synthesized inside the cell in response to H</a:t>
            </a:r>
            <a:r>
              <a:rPr lang="en-GB" sz="1800" baseline="-25000">
                <a:effectLst/>
                <a:latin typeface="Arial" panose="020B0604020202020204" pitchFamily="34" charset="0"/>
                <a:ea typeface="Calibri" panose="020F0502020204030204" pitchFamily="34" charset="0"/>
              </a:rPr>
              <a:t>2</a:t>
            </a:r>
            <a:r>
              <a:rPr lang="en-GB" sz="1800">
                <a:effectLst/>
                <a:latin typeface="Arial" panose="020B0604020202020204" pitchFamily="34" charset="0"/>
                <a:ea typeface="Calibri" panose="020F0502020204030204" pitchFamily="34" charset="0"/>
              </a:rPr>
              <a:t>O</a:t>
            </a:r>
            <a:r>
              <a:rPr lang="en-GB" sz="1800" baseline="-25000">
                <a:effectLst/>
                <a:latin typeface="Arial" panose="020B0604020202020204" pitchFamily="34" charset="0"/>
                <a:ea typeface="Calibri" panose="020F0502020204030204" pitchFamily="34" charset="0"/>
              </a:rPr>
              <a:t>2</a:t>
            </a:r>
            <a:r>
              <a:rPr lang="en-GB" sz="1800">
                <a:effectLst/>
                <a:latin typeface="Arial" panose="020B0604020202020204" pitchFamily="34" charset="0"/>
                <a:ea typeface="Calibri" panose="020F0502020204030204" pitchFamily="34" charset="0"/>
              </a:rPr>
              <a:t>, and is the likely mediator acting directly on TRPM2 ion channels (</a:t>
            </a:r>
            <a:r>
              <a:rPr lang="en-GB" sz="1800" i="1">
                <a:effectLst/>
                <a:latin typeface="Arial" panose="020B0604020202020204" pitchFamily="34" charset="0"/>
                <a:ea typeface="Calibri" panose="020F0502020204030204" pitchFamily="34" charset="0"/>
              </a:rPr>
              <a:t>13-17</a:t>
            </a:r>
            <a:r>
              <a:rPr lang="en-GB" sz="1800">
                <a:effectLst/>
                <a:latin typeface="Arial" panose="020B0604020202020204" pitchFamily="34" charset="0"/>
                <a:ea typeface="Calibri" panose="020F0502020204030204" pitchFamily="34" charset="0"/>
              </a:rPr>
              <a:t>). ADPR applied externally can also act as a chemoattractant and therefore must be bale to penetrate the cell membrane, by unknown mechanisms (</a:t>
            </a:r>
            <a:r>
              <a:rPr lang="en-GB" sz="1800" i="1">
                <a:effectLst/>
                <a:latin typeface="Arial" panose="020B0604020202020204" pitchFamily="34" charset="0"/>
                <a:ea typeface="Calibri" panose="020F0502020204030204" pitchFamily="34" charset="0"/>
              </a:rPr>
              <a:t>1, 15, 18</a:t>
            </a:r>
            <a:r>
              <a:rPr lang="en-GB" sz="1800">
                <a:effectLst/>
                <a:latin typeface="Arial" panose="020B0604020202020204" pitchFamily="34" charset="0"/>
                <a:ea typeface="Calibri" panose="020F0502020204030204" pitchFamily="34" charset="0"/>
              </a:rPr>
              <a:t>). Higher levels of intracellular ADPR in the direction of an extracellular H</a:t>
            </a:r>
            <a:r>
              <a:rPr lang="en-GB" sz="1800" baseline="-25000">
                <a:effectLst/>
                <a:latin typeface="Arial" panose="020B0604020202020204" pitchFamily="34" charset="0"/>
                <a:ea typeface="Calibri" panose="020F0502020204030204" pitchFamily="34" charset="0"/>
              </a:rPr>
              <a:t>2</a:t>
            </a:r>
            <a:r>
              <a:rPr lang="en-GB" sz="1800">
                <a:effectLst/>
                <a:latin typeface="Arial" panose="020B0604020202020204" pitchFamily="34" charset="0"/>
                <a:ea typeface="Calibri" panose="020F0502020204030204" pitchFamily="34" charset="0"/>
              </a:rPr>
              <a:t>O</a:t>
            </a:r>
            <a:r>
              <a:rPr lang="en-GB" sz="1800" baseline="-25000">
                <a:effectLst/>
                <a:latin typeface="Arial" panose="020B0604020202020204" pitchFamily="34" charset="0"/>
                <a:ea typeface="Calibri" panose="020F0502020204030204" pitchFamily="34" charset="0"/>
              </a:rPr>
              <a:t>2</a:t>
            </a:r>
            <a:r>
              <a:rPr lang="en-GB" sz="1800">
                <a:effectLst/>
                <a:latin typeface="Arial" panose="020B0604020202020204" pitchFamily="34" charset="0"/>
                <a:ea typeface="Calibri" panose="020F0502020204030204" pitchFamily="34" charset="0"/>
              </a:rPr>
              <a:t> or ADPR gradient preferentially activates TRPM2 ion channels towards the leading edge of the neutrophil. A calcium influx through open TRPM2 ion channels (step 2) triggers calcium release from intracellular stores via calcium-induced calcium release (CICR, step 3), forming an intracellular calcium “pulse” at the cell leading edge, as observed in calcium imaging experiments (step 4). The leading-edge calcium pulse activates the cellular motile machinery, leading to forward movement (step 5).  </a:t>
            </a:r>
            <a:endParaRPr lang="en-GB" sz="1800">
              <a:effectLst/>
              <a:latin typeface="Times New Roman" panose="02020603050405020304" pitchFamily="18" charset="0"/>
              <a:ea typeface="Times New Roman" panose="02020603050405020304" pitchFamily="18" charset="0"/>
            </a:endParaRPr>
          </a:p>
          <a:p>
            <a:pPr algn="just" hangingPunct="0"/>
            <a:r>
              <a:rPr lang="en-GB" sz="1800" b="1" i="1">
                <a:effectLst/>
                <a:latin typeface="Arial" panose="020B0604020202020204" pitchFamily="34" charset="0"/>
                <a:ea typeface="Times New Roman" panose="02020603050405020304" pitchFamily="18" charset="0"/>
              </a:rPr>
              <a:t>(ii) Immune cell guidance by conventional </a:t>
            </a:r>
            <a:r>
              <a:rPr lang="en-GB" sz="1800" b="1" i="1" err="1">
                <a:effectLst/>
                <a:latin typeface="Arial" panose="020B0604020202020204" pitchFamily="34" charset="0"/>
                <a:ea typeface="Times New Roman" panose="02020603050405020304" pitchFamily="18" charset="0"/>
              </a:rPr>
              <a:t>chemoattractants</a:t>
            </a:r>
            <a:r>
              <a:rPr lang="en-GB" sz="1800" b="1" i="1">
                <a:effectLst/>
                <a:latin typeface="Arial" panose="020B0604020202020204" pitchFamily="34" charset="0"/>
                <a:ea typeface="Times New Roman" panose="02020603050405020304" pitchFamily="18" charset="0"/>
              </a:rPr>
              <a:t>.</a:t>
            </a:r>
            <a:r>
              <a:rPr lang="en-GB" sz="1800">
                <a:effectLst/>
                <a:latin typeface="Arial" panose="020B0604020202020204" pitchFamily="34" charset="0"/>
                <a:ea typeface="Times New Roman" panose="02020603050405020304" pitchFamily="18" charset="0"/>
              </a:rPr>
              <a:t> Guidance by conventional </a:t>
            </a:r>
            <a:r>
              <a:rPr lang="en-GB" sz="1800" err="1">
                <a:effectLst/>
                <a:latin typeface="Arial" panose="020B0604020202020204" pitchFamily="34" charset="0"/>
                <a:ea typeface="Times New Roman" panose="02020603050405020304" pitchFamily="18" charset="0"/>
              </a:rPr>
              <a:t>chemoattractants</a:t>
            </a:r>
            <a:r>
              <a:rPr lang="en-GB" sz="1800">
                <a:effectLst/>
                <a:latin typeface="Arial" panose="020B0604020202020204" pitchFamily="34" charset="0"/>
                <a:ea typeface="Times New Roman" panose="02020603050405020304" pitchFamily="18" charset="0"/>
              </a:rPr>
              <a:t> such as </a:t>
            </a:r>
            <a:r>
              <a:rPr lang="en-GB" sz="1800" err="1">
                <a:effectLst/>
                <a:latin typeface="Arial" panose="020B0604020202020204" pitchFamily="34" charset="0"/>
                <a:ea typeface="Times New Roman" panose="02020603050405020304" pitchFamily="18" charset="0"/>
              </a:rPr>
              <a:t>cyto</a:t>
            </a:r>
            <a:r>
              <a:rPr lang="en-GB" sz="1800">
                <a:effectLst/>
                <a:latin typeface="Arial" panose="020B0604020202020204" pitchFamily="34" charset="0"/>
                <a:ea typeface="Times New Roman" panose="02020603050405020304" pitchFamily="18" charset="0"/>
              </a:rPr>
              <a:t>/chemokines employs a different mechanism, as it is not inhibited by pharmacological block or genetic deletion of TRPM2 and is therefore independent of TRPM2 (lower part of Figure). </a:t>
            </a:r>
            <a:r>
              <a:rPr lang="en-GB" sz="1800" err="1">
                <a:effectLst/>
                <a:latin typeface="Arial" panose="020B0604020202020204" pitchFamily="34" charset="0"/>
                <a:ea typeface="Times New Roman" panose="02020603050405020304" pitchFamily="18" charset="0"/>
              </a:rPr>
              <a:t>Chemoattractants</a:t>
            </a:r>
            <a:r>
              <a:rPr lang="en-GB" sz="1800">
                <a:effectLst/>
                <a:latin typeface="Arial" panose="020B0604020202020204" pitchFamily="34" charset="0"/>
                <a:ea typeface="Times New Roman" panose="02020603050405020304" pitchFamily="18" charset="0"/>
              </a:rPr>
              <a:t> such as CXCL2 are known to activate agonist-specific G-protein coupled receptors, and there is evidence for activation of calcium release via activation of </a:t>
            </a:r>
            <a:r>
              <a:rPr lang="en-GB" sz="1800" err="1">
                <a:effectLst/>
                <a:latin typeface="Arial" panose="020B0604020202020204" pitchFamily="34" charset="0"/>
                <a:ea typeface="Times New Roman" panose="02020603050405020304" pitchFamily="18" charset="0"/>
              </a:rPr>
              <a:t>G</a:t>
            </a:r>
            <a:r>
              <a:rPr lang="en-GB" sz="1800" baseline="-25000" err="1">
                <a:effectLst/>
                <a:latin typeface="Arial" panose="020B0604020202020204" pitchFamily="34" charset="0"/>
                <a:ea typeface="Times New Roman" panose="02020603050405020304" pitchFamily="18" charset="0"/>
              </a:rPr>
              <a:t>q</a:t>
            </a:r>
            <a:r>
              <a:rPr lang="en-GB" sz="1800">
                <a:effectLst/>
                <a:latin typeface="Arial" panose="020B0604020202020204" pitchFamily="34" charset="0"/>
                <a:ea typeface="Times New Roman" panose="02020603050405020304" pitchFamily="18" charset="0"/>
              </a:rPr>
              <a:t> (</a:t>
            </a:r>
            <a:r>
              <a:rPr lang="en-GB" sz="1800" i="1">
                <a:effectLst/>
                <a:latin typeface="Arial" panose="020B0604020202020204" pitchFamily="34" charset="0"/>
                <a:ea typeface="Times New Roman" panose="02020603050405020304" pitchFamily="18" charset="0"/>
              </a:rPr>
              <a:t>19</a:t>
            </a:r>
            <a:r>
              <a:rPr lang="en-GB" sz="1800">
                <a:effectLst/>
                <a:latin typeface="Arial" panose="020B0604020202020204" pitchFamily="34" charset="0"/>
                <a:ea typeface="Times New Roman" panose="02020603050405020304" pitchFamily="18" charset="0"/>
              </a:rPr>
              <a:t>) (step 6) resulting in release of IP3 and efflux of calcium from intracellular stores through receptors for IP3 (InsP3R, step 7).  </a:t>
            </a:r>
            <a:endParaRPr lang="en-GB" sz="1800">
              <a:effectLst/>
              <a:latin typeface="Times New Roman" panose="02020603050405020304" pitchFamily="18" charset="0"/>
              <a:ea typeface="Times New Roman" panose="02020603050405020304" pitchFamily="18" charset="0"/>
            </a:endParaRPr>
          </a:p>
          <a:p>
            <a:pPr algn="just" hangingPunct="0"/>
            <a:r>
              <a:rPr lang="en-GB" sz="1800" b="1" i="1">
                <a:effectLst/>
                <a:latin typeface="Arial" panose="020B0604020202020204" pitchFamily="34" charset="0"/>
                <a:ea typeface="Times New Roman" panose="02020603050405020304" pitchFamily="18" charset="0"/>
              </a:rPr>
              <a:t>(iii) Refilling of calcium stores.</a:t>
            </a:r>
            <a:r>
              <a:rPr lang="en-GB" sz="1800">
                <a:effectLst/>
                <a:latin typeface="Arial" panose="020B0604020202020204" pitchFamily="34" charset="0"/>
                <a:ea typeface="Times New Roman" panose="02020603050405020304" pitchFamily="18" charset="0"/>
              </a:rPr>
              <a:t> Following release of calcium from intracellular stores, refilling of stores occurs via the sarcoplasmic and endoplasmic reticulum Ca ATPase, SERCA (step 8). This is a likely but unproven mechanism in immune cells, for which we will look for evidence in the proposed work. Finally, intracellular calcium lost to the external medium during the cycling process described above is replenished in other cells by a process of store-operated calcium entry (SOCE), which will also be explored in the proposed work.</a:t>
            </a:r>
          </a:p>
          <a:p>
            <a:pPr algn="just" hangingPunct="0"/>
            <a:endParaRPr lang="en-GB" sz="1800" b="1">
              <a:effectLst/>
              <a:latin typeface="Times New Roman" panose="02020603050405020304" pitchFamily="18" charset="0"/>
              <a:ea typeface="Times New Roman" panose="02020603050405020304" pitchFamily="18" charset="0"/>
            </a:endParaRPr>
          </a:p>
          <a:p>
            <a:pPr algn="just" hangingPunct="0"/>
            <a:r>
              <a:rPr lang="en-GB" sz="1800" b="1">
                <a:effectLst/>
                <a:latin typeface="Times New Roman" panose="02020603050405020304" pitchFamily="18" charset="0"/>
                <a:ea typeface="Times New Roman" panose="02020603050405020304" pitchFamily="18" charset="0"/>
              </a:rPr>
              <a:t>Inhibition of chemotaxis by artemisinin </a:t>
            </a:r>
          </a:p>
          <a:p>
            <a:r>
              <a:rPr lang="en-GB"/>
              <a:t>Evidence presented here shows that artemisinin inhibits SERCA (step 8), thus emptying intracellular calcium stores and preventing the generation of calcium pulses (step 4) on which chemotaxis depends.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4D75C-F3A4-47CC-A07E-E94E45B49E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8265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E05A1F-FB87-4900-975B-CB6A15846DAB}"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3150403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E05A1F-FB87-4900-975B-CB6A15846DAB}"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1392025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E05A1F-FB87-4900-975B-CB6A15846DAB}"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1209450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E05A1F-FB87-4900-975B-CB6A15846DAB}"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909393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E05A1F-FB87-4900-975B-CB6A15846DAB}" type="datetimeFigureOut">
              <a:rPr lang="en-GB" smtClean="0"/>
              <a:t>07/02/2022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1302206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E05A1F-FB87-4900-975B-CB6A15846DAB}" type="datetimeFigureOut">
              <a:rPr lang="en-GB" smtClean="0"/>
              <a:t>07/02/2022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3631146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E05A1F-FB87-4900-975B-CB6A15846DAB}" type="datetimeFigureOut">
              <a:rPr lang="en-GB" smtClean="0"/>
              <a:t>07/02/2022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3468552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2E05A1F-FB87-4900-975B-CB6A15846DAB}"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2843210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2E05A1F-FB87-4900-975B-CB6A15846DAB}"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1088336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E05A1F-FB87-4900-975B-CB6A15846DAB}"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1097995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E05A1F-FB87-4900-975B-CB6A15846DAB}"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D90330-F7EB-4844-8914-E17BD77D563F}" type="slidenum">
              <a:rPr lang="en-GB" smtClean="0"/>
              <a:t>‹#›</a:t>
            </a:fld>
            <a:endParaRPr lang="en-GB"/>
          </a:p>
        </p:txBody>
      </p:sp>
    </p:spTree>
    <p:extLst>
      <p:ext uri="{BB962C8B-B14F-4D97-AF65-F5344CB8AC3E}">
        <p14:creationId xmlns:p14="http://schemas.microsoft.com/office/powerpoint/2010/main" val="3205539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52B1F24-DDEA-144A-A79A-EDF6C6DB8CA8}" type="datetimeFigureOut">
              <a:rPr lang="en-US" smtClean="0"/>
              <a:t>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1603980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B1F24-DDEA-144A-A79A-EDF6C6DB8CA8}" type="datetimeFigureOut">
              <a:rPr lang="en-US" smtClean="0"/>
              <a:t>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FB48-0F21-D446-B6E1-14A68B934980}" type="slidenum">
              <a:rPr lang="en-US" smtClean="0"/>
              <a:t>‹#›</a:t>
            </a:fld>
            <a:endParaRPr lang="en-US"/>
          </a:p>
        </p:txBody>
      </p:sp>
      <p:pic>
        <p:nvPicPr>
          <p:cNvPr id="7" name="Picture 6">
            <a:extLst>
              <a:ext uri="{FF2B5EF4-FFF2-40B4-BE49-F238E27FC236}">
                <a16:creationId xmlns:a16="http://schemas.microsoft.com/office/drawing/2014/main" id="{FA469829-FD7E-4A80-89E6-C3D30F61B3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03473" y="268288"/>
            <a:ext cx="918972" cy="1593765"/>
          </a:xfrm>
          <a:prstGeom prst="rect">
            <a:avLst/>
          </a:prstGeom>
        </p:spPr>
      </p:pic>
    </p:spTree>
    <p:extLst>
      <p:ext uri="{BB962C8B-B14F-4D97-AF65-F5344CB8AC3E}">
        <p14:creationId xmlns:p14="http://schemas.microsoft.com/office/powerpoint/2010/main" val="1324495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2B1F24-DDEA-144A-A79A-EDF6C6DB8CA8}" type="datetimeFigureOut">
              <a:rPr lang="en-US" smtClean="0"/>
              <a:t>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1900962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2B1F24-DDEA-144A-A79A-EDF6C6DB8CA8}" type="datetimeFigureOut">
              <a:rPr lang="en-US" smtClean="0"/>
              <a:t>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412771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2B1F24-DDEA-144A-A79A-EDF6C6DB8CA8}" type="datetimeFigureOut">
              <a:rPr lang="en-US" smtClean="0"/>
              <a:t>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3044309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2B1F24-DDEA-144A-A79A-EDF6C6DB8CA8}" type="datetimeFigureOut">
              <a:rPr lang="en-US" smtClean="0"/>
              <a:t>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2779143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B1F24-DDEA-144A-A79A-EDF6C6DB8CA8}" type="datetimeFigureOut">
              <a:rPr lang="en-US" smtClean="0"/>
              <a:t>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3040263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52B1F24-DDEA-144A-A79A-EDF6C6DB8CA8}" type="datetimeFigureOut">
              <a:rPr lang="en-US" smtClean="0"/>
              <a:t>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2116009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52B1F24-DDEA-144A-A79A-EDF6C6DB8CA8}" type="datetimeFigureOut">
              <a:rPr lang="en-US" smtClean="0"/>
              <a:t>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118095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B1F24-DDEA-144A-A79A-EDF6C6DB8CA8}" type="datetimeFigureOut">
              <a:rPr lang="en-US" smtClean="0"/>
              <a:t>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1249161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B1F24-DDEA-144A-A79A-EDF6C6DB8CA8}" type="datetimeFigureOut">
              <a:rPr lang="en-US" smtClean="0"/>
              <a:t>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FB48-0F21-D446-B6E1-14A68B934980}" type="slidenum">
              <a:rPr lang="en-US" smtClean="0"/>
              <a:t>‹#›</a:t>
            </a:fld>
            <a:endParaRPr lang="en-US"/>
          </a:p>
        </p:txBody>
      </p:sp>
    </p:spTree>
    <p:extLst>
      <p:ext uri="{BB962C8B-B14F-4D97-AF65-F5344CB8AC3E}">
        <p14:creationId xmlns:p14="http://schemas.microsoft.com/office/powerpoint/2010/main" val="974236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2E05A1F-FB87-4900-975B-CB6A15846DAB}" type="datetimeFigureOut">
              <a:rPr lang="en-GB" smtClean="0"/>
              <a:t>07/02/2022</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4D90330-F7EB-4844-8914-E17BD77D563F}" type="slidenum">
              <a:rPr lang="en-GB" smtClean="0"/>
              <a:t>‹#›</a:t>
            </a:fld>
            <a:endParaRPr lang="en-GB"/>
          </a:p>
        </p:txBody>
      </p:sp>
    </p:spTree>
    <p:extLst>
      <p:ext uri="{BB962C8B-B14F-4D97-AF65-F5344CB8AC3E}">
        <p14:creationId xmlns:p14="http://schemas.microsoft.com/office/powerpoint/2010/main" val="26745129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52B1F24-DDEA-144A-A79A-EDF6C6DB8CA8}" type="datetimeFigureOut">
              <a:rPr lang="en-US" smtClean="0"/>
              <a:t>2/7/2022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0FFFB48-0F21-D446-B6E1-14A68B934980}" type="slidenum">
              <a:rPr lang="en-US" smtClean="0"/>
              <a:t>‹#›</a:t>
            </a:fld>
            <a:endParaRPr lang="en-US"/>
          </a:p>
        </p:txBody>
      </p:sp>
    </p:spTree>
    <p:extLst>
      <p:ext uri="{BB962C8B-B14F-4D97-AF65-F5344CB8AC3E}">
        <p14:creationId xmlns:p14="http://schemas.microsoft.com/office/powerpoint/2010/main" val="3528678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7.emf"/><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18.xml"/><Relationship Id="rId5" Type="http://schemas.openxmlformats.org/officeDocument/2006/relationships/image" Target="../media/image21.emf"/><Relationship Id="rId4" Type="http://schemas.openxmlformats.org/officeDocument/2006/relationships/image" Target="../media/image20.emf"/></Relationships>
</file>

<file path=ppt/slides/_rels/slide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1.bin"/><Relationship Id="rId1" Type="http://schemas.openxmlformats.org/officeDocument/2006/relationships/slideLayout" Target="../slideLayouts/slideLayout18.xml"/><Relationship Id="rId4"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26.emf"/><Relationship Id="rId4" Type="http://schemas.openxmlformats.org/officeDocument/2006/relationships/image" Target="../media/image25.emf"/></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E434A3-5767-49ED-8AE7-06F6A5139021}"/>
              </a:ext>
            </a:extLst>
          </p:cNvPr>
          <p:cNvSpPr txBox="1"/>
          <p:nvPr/>
        </p:nvSpPr>
        <p:spPr>
          <a:xfrm>
            <a:off x="754742" y="2340907"/>
            <a:ext cx="5123543"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Artemisinin inhibits immune cell chemotaxis, cytokine production and NET release: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Supplementary information</a:t>
            </a:r>
          </a:p>
        </p:txBody>
      </p:sp>
    </p:spTree>
    <p:extLst>
      <p:ext uri="{BB962C8B-B14F-4D97-AF65-F5344CB8AC3E}">
        <p14:creationId xmlns:p14="http://schemas.microsoft.com/office/powerpoint/2010/main" val="819058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E73B70B-82EA-49D0-936C-6254C97D8BF1}"/>
              </a:ext>
            </a:extLst>
          </p:cNvPr>
          <p:cNvGrpSpPr/>
          <p:nvPr/>
        </p:nvGrpSpPr>
        <p:grpSpPr>
          <a:xfrm>
            <a:off x="648771" y="509136"/>
            <a:ext cx="4891952" cy="4528915"/>
            <a:chOff x="242371" y="890582"/>
            <a:chExt cx="5822719" cy="5105406"/>
          </a:xfrm>
        </p:grpSpPr>
        <p:pic>
          <p:nvPicPr>
            <p:cNvPr id="10" name="Picture 9">
              <a:extLst>
                <a:ext uri="{FF2B5EF4-FFF2-40B4-BE49-F238E27FC236}">
                  <a16:creationId xmlns:a16="http://schemas.microsoft.com/office/drawing/2014/main" id="{D303F449-5BA3-41B6-9C9E-C4112CD585A9}"/>
                </a:ext>
              </a:extLst>
            </p:cNvPr>
            <p:cNvPicPr>
              <a:picLocks noChangeAspect="1"/>
            </p:cNvPicPr>
            <p:nvPr/>
          </p:nvPicPr>
          <p:blipFill>
            <a:blip r:embed="rId3"/>
            <a:stretch>
              <a:fillRect/>
            </a:stretch>
          </p:blipFill>
          <p:spPr>
            <a:xfrm>
              <a:off x="242371" y="1560961"/>
              <a:ext cx="5822719" cy="4435027"/>
            </a:xfrm>
            <a:prstGeom prst="rect">
              <a:avLst/>
            </a:prstGeom>
          </p:spPr>
        </p:pic>
        <p:sp>
          <p:nvSpPr>
            <p:cNvPr id="11" name="Oval 10">
              <a:extLst>
                <a:ext uri="{FF2B5EF4-FFF2-40B4-BE49-F238E27FC236}">
                  <a16:creationId xmlns:a16="http://schemas.microsoft.com/office/drawing/2014/main" id="{495BED57-A0DE-4A2D-86F9-8089AB088D1C}"/>
                </a:ext>
              </a:extLst>
            </p:cNvPr>
            <p:cNvSpPr/>
            <p:nvPr/>
          </p:nvSpPr>
          <p:spPr>
            <a:xfrm>
              <a:off x="970178" y="3913200"/>
              <a:ext cx="196204" cy="96006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DF1459D-F2BA-4F9B-A458-80F6D2D4045A}"/>
                </a:ext>
              </a:extLst>
            </p:cNvPr>
            <p:cNvSpPr/>
            <p:nvPr/>
          </p:nvSpPr>
          <p:spPr>
            <a:xfrm>
              <a:off x="1142601" y="3780362"/>
              <a:ext cx="196204" cy="96006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4F3024A-891E-4543-9E14-A2BE45A4CF07}"/>
                </a:ext>
              </a:extLst>
            </p:cNvPr>
            <p:cNvSpPr/>
            <p:nvPr/>
          </p:nvSpPr>
          <p:spPr>
            <a:xfrm>
              <a:off x="3046942" y="3396936"/>
              <a:ext cx="196204" cy="96006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87A8556-BA19-43A0-AAED-E501BB11F7C7}"/>
                </a:ext>
              </a:extLst>
            </p:cNvPr>
            <p:cNvSpPr/>
            <p:nvPr/>
          </p:nvSpPr>
          <p:spPr>
            <a:xfrm>
              <a:off x="2070114" y="3454298"/>
              <a:ext cx="196204" cy="96006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9D14E0F-4A09-430B-AA13-95E81E92E425}"/>
                </a:ext>
              </a:extLst>
            </p:cNvPr>
            <p:cNvSpPr/>
            <p:nvPr/>
          </p:nvSpPr>
          <p:spPr>
            <a:xfrm>
              <a:off x="4478080" y="3635445"/>
              <a:ext cx="196204" cy="96006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87D9070-5074-4C01-896D-B69680CD29F6}"/>
                </a:ext>
              </a:extLst>
            </p:cNvPr>
            <p:cNvSpPr/>
            <p:nvPr/>
          </p:nvSpPr>
          <p:spPr>
            <a:xfrm rot="18051602">
              <a:off x="3946148" y="1817567"/>
              <a:ext cx="2220305" cy="366336"/>
            </a:xfrm>
            <a:prstGeom prst="rect">
              <a:avLst/>
            </a:prstGeom>
          </p:spPr>
          <p:txBody>
            <a:bodyPr wrap="square">
              <a:spAutoFit/>
            </a:bodyPr>
            <a:lstStyle/>
            <a:p>
              <a:r>
                <a:rPr lang="en-US" sz="1400" b="1" i="1" dirty="0"/>
                <a:t>N</a:t>
              </a:r>
              <a:r>
                <a:rPr lang="en-US" sz="1400" b="1" dirty="0"/>
                <a:t>-</a:t>
              </a:r>
              <a:r>
                <a:rPr lang="en-US" sz="1400" b="1" dirty="0" err="1"/>
                <a:t>acetylecysteine</a:t>
              </a:r>
              <a:r>
                <a:rPr lang="en-US" sz="1400" b="1" dirty="0"/>
                <a:t> </a:t>
              </a:r>
            </a:p>
          </p:txBody>
        </p:sp>
        <p:sp>
          <p:nvSpPr>
            <p:cNvPr id="17" name="TextBox 16">
              <a:extLst>
                <a:ext uri="{FF2B5EF4-FFF2-40B4-BE49-F238E27FC236}">
                  <a16:creationId xmlns:a16="http://schemas.microsoft.com/office/drawing/2014/main" id="{A4A27F78-B682-4CEB-BCD3-967A534C924E}"/>
                </a:ext>
              </a:extLst>
            </p:cNvPr>
            <p:cNvSpPr txBox="1"/>
            <p:nvPr/>
          </p:nvSpPr>
          <p:spPr>
            <a:xfrm rot="18056865">
              <a:off x="537890" y="2083119"/>
              <a:ext cx="1909837" cy="374628"/>
            </a:xfrm>
            <a:prstGeom prst="rect">
              <a:avLst/>
            </a:prstGeom>
            <a:noFill/>
          </p:spPr>
          <p:txBody>
            <a:bodyPr wrap="square" rtlCol="0">
              <a:spAutoFit/>
            </a:bodyPr>
            <a:lstStyle/>
            <a:p>
              <a:r>
                <a:rPr lang="en-US" sz="1400" b="1" dirty="0"/>
                <a:t>Artemisinin</a:t>
              </a:r>
            </a:p>
          </p:txBody>
        </p:sp>
        <p:sp>
          <p:nvSpPr>
            <p:cNvPr id="18" name="TextBox 17">
              <a:extLst>
                <a:ext uri="{FF2B5EF4-FFF2-40B4-BE49-F238E27FC236}">
                  <a16:creationId xmlns:a16="http://schemas.microsoft.com/office/drawing/2014/main" id="{57ABF756-7EA0-47FF-8030-13CDCC1ACD4D}"/>
                </a:ext>
              </a:extLst>
            </p:cNvPr>
            <p:cNvSpPr txBox="1"/>
            <p:nvPr/>
          </p:nvSpPr>
          <p:spPr>
            <a:xfrm rot="18048331">
              <a:off x="857680" y="2218484"/>
              <a:ext cx="1829562" cy="374628"/>
            </a:xfrm>
            <a:prstGeom prst="rect">
              <a:avLst/>
            </a:prstGeom>
            <a:noFill/>
          </p:spPr>
          <p:txBody>
            <a:bodyPr wrap="square" rtlCol="0">
              <a:spAutoFit/>
            </a:bodyPr>
            <a:lstStyle/>
            <a:p>
              <a:r>
                <a:rPr lang="en-US" sz="1400" b="1" dirty="0"/>
                <a:t>Beta-carotene</a:t>
              </a:r>
            </a:p>
          </p:txBody>
        </p:sp>
        <p:sp>
          <p:nvSpPr>
            <p:cNvPr id="19" name="TextBox 18">
              <a:extLst>
                <a:ext uri="{FF2B5EF4-FFF2-40B4-BE49-F238E27FC236}">
                  <a16:creationId xmlns:a16="http://schemas.microsoft.com/office/drawing/2014/main" id="{0345B5E2-D0E9-45E9-A356-F1800050C68D}"/>
                </a:ext>
              </a:extLst>
            </p:cNvPr>
            <p:cNvSpPr txBox="1"/>
            <p:nvPr/>
          </p:nvSpPr>
          <p:spPr>
            <a:xfrm rot="18015955">
              <a:off x="1625865" y="2211248"/>
              <a:ext cx="1751067" cy="374628"/>
            </a:xfrm>
            <a:prstGeom prst="rect">
              <a:avLst/>
            </a:prstGeom>
            <a:noFill/>
          </p:spPr>
          <p:txBody>
            <a:bodyPr wrap="square" rtlCol="0">
              <a:spAutoFit/>
            </a:bodyPr>
            <a:lstStyle/>
            <a:p>
              <a:r>
                <a:rPr lang="en-US" sz="1400" b="1" dirty="0" err="1"/>
                <a:t>Curcumin</a:t>
              </a:r>
              <a:endParaRPr lang="en-US" sz="1400" b="1" dirty="0"/>
            </a:p>
          </p:txBody>
        </p:sp>
        <p:sp>
          <p:nvSpPr>
            <p:cNvPr id="20" name="TextBox 19">
              <a:extLst>
                <a:ext uri="{FF2B5EF4-FFF2-40B4-BE49-F238E27FC236}">
                  <a16:creationId xmlns:a16="http://schemas.microsoft.com/office/drawing/2014/main" id="{870D9C18-FB13-4F2F-8638-A23158D3E843}"/>
                </a:ext>
              </a:extLst>
            </p:cNvPr>
            <p:cNvSpPr txBox="1"/>
            <p:nvPr/>
          </p:nvSpPr>
          <p:spPr>
            <a:xfrm rot="18056293">
              <a:off x="2766019" y="2000096"/>
              <a:ext cx="1808170" cy="366336"/>
            </a:xfrm>
            <a:prstGeom prst="rect">
              <a:avLst/>
            </a:prstGeom>
            <a:noFill/>
          </p:spPr>
          <p:txBody>
            <a:bodyPr wrap="square" rtlCol="0">
              <a:spAutoFit/>
            </a:bodyPr>
            <a:lstStyle/>
            <a:p>
              <a:r>
                <a:rPr lang="en-US" sz="1400" b="1" dirty="0" err="1"/>
                <a:t>Ferulic</a:t>
              </a:r>
              <a:r>
                <a:rPr lang="en-US" sz="1400" b="1" dirty="0"/>
                <a:t> acid</a:t>
              </a:r>
            </a:p>
          </p:txBody>
        </p:sp>
      </p:grpSp>
      <p:sp>
        <p:nvSpPr>
          <p:cNvPr id="5" name="TextBox 4">
            <a:extLst>
              <a:ext uri="{FF2B5EF4-FFF2-40B4-BE49-F238E27FC236}">
                <a16:creationId xmlns:a16="http://schemas.microsoft.com/office/drawing/2014/main" id="{6C451C92-0DC5-4F50-B9AC-665135404363}"/>
              </a:ext>
            </a:extLst>
          </p:cNvPr>
          <p:cNvSpPr txBox="1"/>
          <p:nvPr/>
        </p:nvSpPr>
        <p:spPr>
          <a:xfrm>
            <a:off x="591200" y="956619"/>
            <a:ext cx="3097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6" name="TextBox 5">
            <a:extLst>
              <a:ext uri="{FF2B5EF4-FFF2-40B4-BE49-F238E27FC236}">
                <a16:creationId xmlns:a16="http://schemas.microsoft.com/office/drawing/2014/main" id="{FE173153-EBA6-4DBC-AF89-F4C7A0DB7240}"/>
              </a:ext>
            </a:extLst>
          </p:cNvPr>
          <p:cNvSpPr txBox="1"/>
          <p:nvPr/>
        </p:nvSpPr>
        <p:spPr>
          <a:xfrm>
            <a:off x="1221445" y="3533055"/>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8" name="TextBox 7">
            <a:extLst>
              <a:ext uri="{FF2B5EF4-FFF2-40B4-BE49-F238E27FC236}">
                <a16:creationId xmlns:a16="http://schemas.microsoft.com/office/drawing/2014/main" id="{B52D3F8F-72A5-4FF9-A1FB-3CF1A86212C6}"/>
              </a:ext>
            </a:extLst>
          </p:cNvPr>
          <p:cNvSpPr txBox="1"/>
          <p:nvPr/>
        </p:nvSpPr>
        <p:spPr>
          <a:xfrm>
            <a:off x="308529" y="605002"/>
            <a:ext cx="186301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1. </a:t>
            </a:r>
          </a:p>
        </p:txBody>
      </p:sp>
      <p:grpSp>
        <p:nvGrpSpPr>
          <p:cNvPr id="23" name="Group 22">
            <a:extLst>
              <a:ext uri="{FF2B5EF4-FFF2-40B4-BE49-F238E27FC236}">
                <a16:creationId xmlns:a16="http://schemas.microsoft.com/office/drawing/2014/main" id="{8C30F816-95F8-4D35-AE41-9B440006D197}"/>
              </a:ext>
            </a:extLst>
          </p:cNvPr>
          <p:cNvGrpSpPr/>
          <p:nvPr/>
        </p:nvGrpSpPr>
        <p:grpSpPr>
          <a:xfrm>
            <a:off x="758115" y="4810162"/>
            <a:ext cx="5076628" cy="2708236"/>
            <a:chOff x="772629" y="4737592"/>
            <a:chExt cx="5076628" cy="2708236"/>
          </a:xfrm>
        </p:grpSpPr>
        <p:pic>
          <p:nvPicPr>
            <p:cNvPr id="2" name="Picture 1">
              <a:extLst>
                <a:ext uri="{FF2B5EF4-FFF2-40B4-BE49-F238E27FC236}">
                  <a16:creationId xmlns:a16="http://schemas.microsoft.com/office/drawing/2014/main" id="{D31BF3B8-0E78-4ACA-8DC7-DCDFDF5F804F}"/>
                </a:ext>
              </a:extLst>
            </p:cNvPr>
            <p:cNvPicPr/>
            <p:nvPr/>
          </p:nvPicPr>
          <p:blipFill rotWithShape="1">
            <a:blip r:embed="rId4"/>
            <a:srcRect t="58577"/>
            <a:stretch/>
          </p:blipFill>
          <p:spPr>
            <a:xfrm>
              <a:off x="957305" y="4888284"/>
              <a:ext cx="4891952" cy="2557544"/>
            </a:xfrm>
            <a:prstGeom prst="rect">
              <a:avLst/>
            </a:prstGeom>
          </p:spPr>
        </p:pic>
        <p:sp>
          <p:nvSpPr>
            <p:cNvPr id="21" name="TextBox 20">
              <a:extLst>
                <a:ext uri="{FF2B5EF4-FFF2-40B4-BE49-F238E27FC236}">
                  <a16:creationId xmlns:a16="http://schemas.microsoft.com/office/drawing/2014/main" id="{4C0C1ABE-5D57-4B9B-9A3D-17E6390485B1}"/>
                </a:ext>
              </a:extLst>
            </p:cNvPr>
            <p:cNvSpPr txBox="1"/>
            <p:nvPr/>
          </p:nvSpPr>
          <p:spPr>
            <a:xfrm>
              <a:off x="772629" y="4737592"/>
              <a:ext cx="3097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grpSp>
      <p:sp>
        <p:nvSpPr>
          <p:cNvPr id="22" name="TextBox 21">
            <a:extLst>
              <a:ext uri="{FF2B5EF4-FFF2-40B4-BE49-F238E27FC236}">
                <a16:creationId xmlns:a16="http://schemas.microsoft.com/office/drawing/2014/main" id="{6EB4E718-7DC5-45E5-8A25-25D8B4CC366B}"/>
              </a:ext>
            </a:extLst>
          </p:cNvPr>
          <p:cNvSpPr txBox="1"/>
          <p:nvPr/>
        </p:nvSpPr>
        <p:spPr>
          <a:xfrm>
            <a:off x="344814" y="7869402"/>
            <a:ext cx="5925357" cy="19620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1. Artemisinin directly inhibits neutrophil chemotaxis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50" dirty="0">
                <a:solidFill>
                  <a:prstClr val="black"/>
                </a:solidFill>
                <a:latin typeface="Times New Roman" panose="02020603050405020304" pitchFamily="18" charset="0"/>
                <a:cs typeface="Times New Roman" panose="02020603050405020304" pitchFamily="18" charset="0"/>
              </a:rPr>
              <a:t>A. Five natural compounds significantly inhibit speed of migration of neutrophils. These same five compounds also inhibited forward migration index (Fig. 1A).</a:t>
            </a:r>
          </a:p>
          <a:p>
            <a:pPr defTabSz="914400">
              <a:defRPr/>
            </a:pPr>
            <a:r>
              <a:rPr kumimoji="0" lang="en-GB" sz="135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 Dose-response relations for the five compounds identified in A. The IC50 values for Beta-carotene, Curcumin, Ferulic acid and N-acetylcysteine were all similar, while artemisinin was significantly more potent. </a:t>
            </a:r>
            <a:r>
              <a:rPr lang="en-GB" sz="1350" dirty="0">
                <a:latin typeface="Times New Roman" panose="02020603050405020304" pitchFamily="18" charset="0"/>
                <a:cs typeface="Times New Roman" panose="02020603050405020304" pitchFamily="18" charset="0"/>
              </a:rPr>
              <a:t>Each bar/point shows mean ± SEM from n = 3 mice. Statistical analysis: **, </a:t>
            </a:r>
            <a:r>
              <a:rPr lang="en-GB" sz="1350" i="1" dirty="0">
                <a:latin typeface="Times New Roman" panose="02020603050405020304" pitchFamily="18" charset="0"/>
                <a:cs typeface="Times New Roman" panose="02020603050405020304" pitchFamily="18" charset="0"/>
              </a:rPr>
              <a:t>p</a:t>
            </a:r>
            <a:r>
              <a:rPr lang="en-GB" sz="1350" dirty="0">
                <a:latin typeface="Times New Roman" panose="02020603050405020304" pitchFamily="18" charset="0"/>
                <a:cs typeface="Times New Roman" panose="02020603050405020304" pitchFamily="18" charset="0"/>
              </a:rPr>
              <a:t> &lt; 0.01, ***, </a:t>
            </a:r>
            <a:r>
              <a:rPr lang="en-GB" sz="1350" i="1" dirty="0">
                <a:latin typeface="Times New Roman" panose="02020603050405020304" pitchFamily="18" charset="0"/>
                <a:cs typeface="Times New Roman" panose="02020603050405020304" pitchFamily="18" charset="0"/>
              </a:rPr>
              <a:t>p</a:t>
            </a:r>
            <a:r>
              <a:rPr lang="en-GB" sz="1350" dirty="0">
                <a:latin typeface="Times New Roman" panose="02020603050405020304" pitchFamily="18" charset="0"/>
                <a:cs typeface="Times New Roman" panose="02020603050405020304" pitchFamily="18" charset="0"/>
              </a:rPr>
              <a:t> &lt; 0.001, ****, </a:t>
            </a:r>
            <a:r>
              <a:rPr lang="en-GB" sz="1350" i="1" dirty="0">
                <a:latin typeface="Times New Roman" panose="02020603050405020304" pitchFamily="18" charset="0"/>
                <a:cs typeface="Times New Roman" panose="02020603050405020304" pitchFamily="18" charset="0"/>
              </a:rPr>
              <a:t>p</a:t>
            </a:r>
            <a:r>
              <a:rPr lang="en-GB" sz="1350" dirty="0">
                <a:latin typeface="Times New Roman" panose="02020603050405020304" pitchFamily="18" charset="0"/>
                <a:cs typeface="Times New Roman" panose="02020603050405020304" pitchFamily="18" charset="0"/>
              </a:rPr>
              <a:t> &lt; 0.0001 (One-way ANOVA and Tukey–Kramer post-hoc test).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5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82222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527E15-7E18-4340-8AED-FB1BD2250607}"/>
              </a:ext>
            </a:extLst>
          </p:cNvPr>
          <p:cNvPicPr/>
          <p:nvPr/>
        </p:nvPicPr>
        <p:blipFill>
          <a:blip r:embed="rId2"/>
          <a:stretch>
            <a:fillRect/>
          </a:stretch>
        </p:blipFill>
        <p:spPr>
          <a:xfrm>
            <a:off x="1191192" y="1380115"/>
            <a:ext cx="4677074" cy="2361335"/>
          </a:xfrm>
          <a:prstGeom prst="rect">
            <a:avLst/>
          </a:prstGeom>
        </p:spPr>
      </p:pic>
      <p:sp>
        <p:nvSpPr>
          <p:cNvPr id="3" name="TextBox 2">
            <a:extLst>
              <a:ext uri="{FF2B5EF4-FFF2-40B4-BE49-F238E27FC236}">
                <a16:creationId xmlns:a16="http://schemas.microsoft.com/office/drawing/2014/main" id="{26718BAD-F712-43DA-9FA5-AEE491DADD4D}"/>
              </a:ext>
            </a:extLst>
          </p:cNvPr>
          <p:cNvSpPr txBox="1"/>
          <p:nvPr/>
        </p:nvSpPr>
        <p:spPr>
          <a:xfrm>
            <a:off x="715728" y="575971"/>
            <a:ext cx="186301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2. </a:t>
            </a:r>
          </a:p>
        </p:txBody>
      </p:sp>
      <p:sp>
        <p:nvSpPr>
          <p:cNvPr id="4" name="TextBox 3">
            <a:extLst>
              <a:ext uri="{FF2B5EF4-FFF2-40B4-BE49-F238E27FC236}">
                <a16:creationId xmlns:a16="http://schemas.microsoft.com/office/drawing/2014/main" id="{19FFCA1A-C2BE-4ED8-8CBD-A5A8C172DD3F}"/>
              </a:ext>
            </a:extLst>
          </p:cNvPr>
          <p:cNvSpPr txBox="1"/>
          <p:nvPr/>
        </p:nvSpPr>
        <p:spPr>
          <a:xfrm>
            <a:off x="715728" y="5148888"/>
            <a:ext cx="568507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2. Artemisinin is not toxic to neutrophils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Percentage of viable cells as a function of time in culture, in presence and absence of artemisinin (10</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sym typeface="Symbol" panose="05050102010706020507" pitchFamily="18" charset="2"/>
              </a:rPr>
              <a:t>M). Points show mean  SEM, n = </a:t>
            </a:r>
            <a:r>
              <a:rPr lang="en-GB" sz="1200" dirty="0">
                <a:solidFill>
                  <a:prstClr val="black"/>
                </a:solidFill>
                <a:latin typeface="Calibri" panose="020F0502020204030204"/>
                <a:cs typeface="Times New Roman" panose="02020603050405020304" pitchFamily="18" charset="0"/>
                <a:sym typeface="Symbol" panose="05050102010706020507" pitchFamily="18" charset="2"/>
              </a:rPr>
              <a:t>3.</a:t>
            </a:r>
            <a:r>
              <a:rPr kumimoji="0" lang="en-GB" sz="120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sym typeface="Symbol" panose="05050102010706020507" pitchFamily="18" charset="2"/>
              </a:rPr>
              <a:t>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sym typeface="Symbol" panose="05050102010706020507" pitchFamily="18" charset="2"/>
              </a:rPr>
              <a:t>No significant difference at any time point.</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663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E94561-CC6D-400D-8BA1-42226CB09C67}"/>
              </a:ext>
            </a:extLst>
          </p:cNvPr>
          <p:cNvSpPr txBox="1"/>
          <p:nvPr/>
        </p:nvSpPr>
        <p:spPr>
          <a:xfrm>
            <a:off x="715726" y="371971"/>
            <a:ext cx="5422679"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3. </a:t>
            </a:r>
          </a:p>
        </p:txBody>
      </p:sp>
      <p:grpSp>
        <p:nvGrpSpPr>
          <p:cNvPr id="11" name="Group 10">
            <a:extLst>
              <a:ext uri="{FF2B5EF4-FFF2-40B4-BE49-F238E27FC236}">
                <a16:creationId xmlns:a16="http://schemas.microsoft.com/office/drawing/2014/main" id="{839E0A26-BE21-4448-87C4-AF76ED0F7D5E}"/>
              </a:ext>
            </a:extLst>
          </p:cNvPr>
          <p:cNvGrpSpPr/>
          <p:nvPr/>
        </p:nvGrpSpPr>
        <p:grpSpPr>
          <a:xfrm>
            <a:off x="1341525" y="3408319"/>
            <a:ext cx="3740827" cy="2144152"/>
            <a:chOff x="1564936" y="1562590"/>
            <a:chExt cx="4002121" cy="2311225"/>
          </a:xfrm>
        </p:grpSpPr>
        <p:pic>
          <p:nvPicPr>
            <p:cNvPr id="2" name="Picture 1">
              <a:extLst>
                <a:ext uri="{FF2B5EF4-FFF2-40B4-BE49-F238E27FC236}">
                  <a16:creationId xmlns:a16="http://schemas.microsoft.com/office/drawing/2014/main" id="{0311C167-AEC7-4507-81CB-95E325A36B8F}"/>
                </a:ext>
              </a:extLst>
            </p:cNvPr>
            <p:cNvPicPr>
              <a:picLocks noChangeAspect="1"/>
            </p:cNvPicPr>
            <p:nvPr/>
          </p:nvPicPr>
          <p:blipFill>
            <a:blip r:embed="rId3"/>
            <a:stretch>
              <a:fillRect/>
            </a:stretch>
          </p:blipFill>
          <p:spPr>
            <a:xfrm>
              <a:off x="1564936" y="1562590"/>
              <a:ext cx="4002121" cy="2311225"/>
            </a:xfrm>
            <a:prstGeom prst="rect">
              <a:avLst/>
            </a:prstGeom>
          </p:spPr>
        </p:pic>
        <p:sp>
          <p:nvSpPr>
            <p:cNvPr id="5" name="TextBox 4">
              <a:extLst>
                <a:ext uri="{FF2B5EF4-FFF2-40B4-BE49-F238E27FC236}">
                  <a16:creationId xmlns:a16="http://schemas.microsoft.com/office/drawing/2014/main" id="{564194B6-AE1A-4D52-B830-DB35F6F3456B}"/>
                </a:ext>
              </a:extLst>
            </p:cNvPr>
            <p:cNvSpPr txBox="1"/>
            <p:nvPr/>
          </p:nvSpPr>
          <p:spPr>
            <a:xfrm>
              <a:off x="2224941" y="1562591"/>
              <a:ext cx="509480" cy="3364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C5a</a:t>
              </a:r>
              <a:endParaRPr kumimoji="0" lang="en-GB" sz="1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grpSp>
        <p:nvGrpSpPr>
          <p:cNvPr id="12" name="Group 11">
            <a:extLst>
              <a:ext uri="{FF2B5EF4-FFF2-40B4-BE49-F238E27FC236}">
                <a16:creationId xmlns:a16="http://schemas.microsoft.com/office/drawing/2014/main" id="{6FF3D83B-D795-4DC4-9381-0BDD888A26CA}"/>
              </a:ext>
            </a:extLst>
          </p:cNvPr>
          <p:cNvGrpSpPr/>
          <p:nvPr/>
        </p:nvGrpSpPr>
        <p:grpSpPr>
          <a:xfrm>
            <a:off x="1337006" y="5674786"/>
            <a:ext cx="3728127" cy="2140905"/>
            <a:chOff x="1564936" y="3949047"/>
            <a:chExt cx="3728127" cy="2140905"/>
          </a:xfrm>
        </p:grpSpPr>
        <p:pic>
          <p:nvPicPr>
            <p:cNvPr id="3" name="Picture 2">
              <a:extLst>
                <a:ext uri="{FF2B5EF4-FFF2-40B4-BE49-F238E27FC236}">
                  <a16:creationId xmlns:a16="http://schemas.microsoft.com/office/drawing/2014/main" id="{31048477-59BE-4879-AC95-FA9F361F58A0}"/>
                </a:ext>
              </a:extLst>
            </p:cNvPr>
            <p:cNvPicPr>
              <a:picLocks noChangeAspect="1"/>
            </p:cNvPicPr>
            <p:nvPr/>
          </p:nvPicPr>
          <p:blipFill>
            <a:blip r:embed="rId4"/>
            <a:stretch>
              <a:fillRect/>
            </a:stretch>
          </p:blipFill>
          <p:spPr>
            <a:xfrm>
              <a:off x="1564936" y="3949047"/>
              <a:ext cx="3728127" cy="2140905"/>
            </a:xfrm>
            <a:prstGeom prst="rect">
              <a:avLst/>
            </a:prstGeom>
          </p:spPr>
        </p:pic>
        <p:sp>
          <p:nvSpPr>
            <p:cNvPr id="6" name="TextBox 5">
              <a:extLst>
                <a:ext uri="{FF2B5EF4-FFF2-40B4-BE49-F238E27FC236}">
                  <a16:creationId xmlns:a16="http://schemas.microsoft.com/office/drawing/2014/main" id="{B3EE2EE3-A4A1-4932-8679-66CAD9B895F6}"/>
                </a:ext>
              </a:extLst>
            </p:cNvPr>
            <p:cNvSpPr txBox="1"/>
            <p:nvPr/>
          </p:nvSpPr>
          <p:spPr>
            <a:xfrm>
              <a:off x="2216921" y="3951911"/>
              <a:ext cx="4411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Calibri" panose="020F0502020204030204"/>
                  <a:ea typeface="+mn-ea"/>
                  <a:cs typeface="+mn-cs"/>
                </a:rPr>
                <a:t>LPS</a:t>
              </a:r>
            </a:p>
          </p:txBody>
        </p:sp>
      </p:grpSp>
      <p:sp>
        <p:nvSpPr>
          <p:cNvPr id="8" name="TextBox 7">
            <a:extLst>
              <a:ext uri="{FF2B5EF4-FFF2-40B4-BE49-F238E27FC236}">
                <a16:creationId xmlns:a16="http://schemas.microsoft.com/office/drawing/2014/main" id="{540CAFFF-7BE8-478C-A190-0A0FC6971AAA}"/>
              </a:ext>
            </a:extLst>
          </p:cNvPr>
          <p:cNvSpPr txBox="1"/>
          <p:nvPr/>
        </p:nvSpPr>
        <p:spPr>
          <a:xfrm>
            <a:off x="570353" y="7786816"/>
            <a:ext cx="5685071" cy="19620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3. Artemisinin and analogues inhibit neutrophil migration </a:t>
            </a:r>
            <a:r>
              <a:rPr lang="en-GB" sz="1200" b="1" dirty="0">
                <a:solidFill>
                  <a:prstClr val="black"/>
                </a:solidFill>
                <a:latin typeface="Times New Roman" panose="02020603050405020304" pitchFamily="18" charset="0"/>
                <a:cs typeface="Times New Roman" panose="02020603050405020304" pitchFamily="18" charset="0"/>
              </a:rPr>
              <a:t>towards H</a:t>
            </a:r>
            <a:r>
              <a:rPr lang="en-GB" sz="1200" b="1" baseline="-25000" dirty="0">
                <a:solidFill>
                  <a:prstClr val="black"/>
                </a:solidFill>
                <a:latin typeface="Times New Roman" panose="02020603050405020304" pitchFamily="18" charset="0"/>
                <a:cs typeface="Times New Roman" panose="02020603050405020304" pitchFamily="18" charset="0"/>
              </a:rPr>
              <a:t>2</a:t>
            </a:r>
            <a:r>
              <a:rPr lang="en-GB" sz="1200" b="1" dirty="0">
                <a:solidFill>
                  <a:prstClr val="black"/>
                </a:solidFill>
                <a:latin typeface="Times New Roman" panose="02020603050405020304" pitchFamily="18" charset="0"/>
                <a:cs typeface="Times New Roman" panose="02020603050405020304" pitchFamily="18" charset="0"/>
              </a:rPr>
              <a:t>O</a:t>
            </a:r>
            <a:r>
              <a:rPr lang="en-GB" sz="1200" b="1" baseline="-25000" dirty="0">
                <a:solidFill>
                  <a:prstClr val="black"/>
                </a:solidFill>
                <a:latin typeface="Times New Roman" panose="02020603050405020304" pitchFamily="18" charset="0"/>
                <a:cs typeface="Times New Roman" panose="02020603050405020304" pitchFamily="18" charset="0"/>
              </a:rPr>
              <a:t>2</a:t>
            </a:r>
            <a:r>
              <a:rPr lang="en-GB" sz="1200" b="1" dirty="0">
                <a:solidFill>
                  <a:prstClr val="black"/>
                </a:solidFill>
                <a:latin typeface="Times New Roman" panose="02020603050405020304" pitchFamily="18" charset="0"/>
                <a:cs typeface="Times New Roman" panose="02020603050405020304" pitchFamily="18" charset="0"/>
              </a:rPr>
              <a:t>, cytokines and LPS.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Inhibition of neutrophil migration in gradient of H</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(10</a:t>
            </a:r>
            <a:r>
              <a:rPr lang="en-GB" sz="1200" dirty="0">
                <a:solidFill>
                  <a:prstClr val="black"/>
                </a:solidFill>
                <a:latin typeface="Calibri" panose="020F0502020204030204"/>
                <a:sym typeface="Symbol" panose="05050102010706020507" pitchFamily="18" charset="2"/>
              </a:rPr>
              <a:t>n</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 IC</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mn-cs"/>
              </a:rPr>
              <a:t>50</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values: </a:t>
            </a:r>
            <a:r>
              <a:rPr kumimoji="0" lang="en-GB" sz="1200" b="0" i="0" u="none" strike="noStrike" kern="1200" cap="none" spc="0" normalizeH="0" baseline="0" noProof="0" dirty="0" err="1">
                <a:ln>
                  <a:noFill/>
                </a:ln>
                <a:solidFill>
                  <a:prstClr val="black"/>
                </a:solidFill>
                <a:effectLst/>
                <a:uLnTx/>
                <a:uFillTx/>
                <a:latin typeface="Calibri" panose="020F0502020204030204"/>
                <a:ea typeface="+mn-ea"/>
                <a:cs typeface="+mn-cs"/>
              </a:rPr>
              <a:t>artemsinin</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0.36nM; </a:t>
            </a:r>
            <a:r>
              <a:rPr kumimoji="0" lang="en-GB" sz="1200" b="0" i="0" u="none" strike="noStrike" kern="1200" cap="none" spc="0" normalizeH="0" baseline="0" noProof="0" dirty="0" err="1">
                <a:ln>
                  <a:noFill/>
                </a:ln>
                <a:solidFill>
                  <a:prstClr val="black"/>
                </a:solidFill>
                <a:effectLst/>
                <a:uLnTx/>
                <a:uFillTx/>
                <a:latin typeface="Calibri" panose="020F0502020204030204"/>
                <a:ea typeface="+mn-ea"/>
                <a:cs typeface="+mn-cs"/>
              </a:rPr>
              <a:t>arteether</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0.31nM; artemether, 0.37nM;  artesunate, 0.39nM; </a:t>
            </a:r>
            <a:r>
              <a:rPr kumimoji="0" lang="en-GB" sz="1200" b="0" i="0" u="none" strike="noStrike" kern="1200" cap="none" spc="0" normalizeH="0" baseline="0" noProof="0" dirty="0" err="1">
                <a:ln>
                  <a:noFill/>
                </a:ln>
                <a:solidFill>
                  <a:prstClr val="black"/>
                </a:solidFill>
                <a:effectLst/>
                <a:uLnTx/>
                <a:uFillTx/>
                <a:latin typeface="Calibri" panose="020F0502020204030204"/>
                <a:ea typeface="+mn-ea"/>
                <a:cs typeface="+mn-cs"/>
              </a:rPr>
              <a:t>dihydroartemisinin</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0.35nM.</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B: Inhibition of migration in gradient of C5a (10nM). IC</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mn-cs"/>
              </a:rPr>
              <a:t>50</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values: artesunate, 0.36nM; artemisinin, 0.32nM.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C: Inhibition of migration in gradient of LPS (</a:t>
            </a: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 ng/ml</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IC</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mn-cs"/>
              </a:rPr>
              <a:t>50</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values: artesunate, 0.35nM; artemisinin, 0.33nM.</a:t>
            </a:r>
          </a:p>
          <a:p>
            <a:pPr lvl="0" defTabSz="914400">
              <a:defRPr/>
            </a:pPr>
            <a:r>
              <a:rPr lang="en-GB" sz="1200" dirty="0">
                <a:solidFill>
                  <a:prstClr val="black"/>
                </a:solidFill>
                <a:latin typeface="Calibri" panose="020F0502020204030204"/>
              </a:rPr>
              <a:t>In all cases, e</a:t>
            </a:r>
            <a:r>
              <a:rPr lang="en-GB" sz="1200" dirty="0"/>
              <a:t>ac</a:t>
            </a:r>
            <a:r>
              <a:rPr lang="en-GB" sz="1200" dirty="0">
                <a:latin typeface="Times New Roman" panose="02020603050405020304" pitchFamily="18" charset="0"/>
                <a:cs typeface="Times New Roman" panose="02020603050405020304" pitchFamily="18" charset="0"/>
              </a:rPr>
              <a:t>h point shows mean ± SEM from n = 3 mice.</a:t>
            </a:r>
            <a:endParaRPr kumimoji="0" lang="en-GB" sz="1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346B32C4-2DDD-4F80-97C1-F2EEBE422B01}"/>
              </a:ext>
            </a:extLst>
          </p:cNvPr>
          <p:cNvSpPr txBox="1"/>
          <p:nvPr/>
        </p:nvSpPr>
        <p:spPr>
          <a:xfrm>
            <a:off x="1036924" y="950429"/>
            <a:ext cx="3097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 name="TextBox 9">
            <a:extLst>
              <a:ext uri="{FF2B5EF4-FFF2-40B4-BE49-F238E27FC236}">
                <a16:creationId xmlns:a16="http://schemas.microsoft.com/office/drawing/2014/main" id="{2AB9E7D5-A228-4406-857B-F0950E241DEB}"/>
              </a:ext>
            </a:extLst>
          </p:cNvPr>
          <p:cNvSpPr txBox="1"/>
          <p:nvPr/>
        </p:nvSpPr>
        <p:spPr>
          <a:xfrm>
            <a:off x="1036924" y="3262792"/>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3" name="TextBox 12">
            <a:extLst>
              <a:ext uri="{FF2B5EF4-FFF2-40B4-BE49-F238E27FC236}">
                <a16:creationId xmlns:a16="http://schemas.microsoft.com/office/drawing/2014/main" id="{B4939506-73D8-4800-8412-9C5A76122218}"/>
              </a:ext>
            </a:extLst>
          </p:cNvPr>
          <p:cNvSpPr txBox="1"/>
          <p:nvPr/>
        </p:nvSpPr>
        <p:spPr>
          <a:xfrm>
            <a:off x="1034933" y="5435231"/>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pic>
        <p:nvPicPr>
          <p:cNvPr id="14" name="Picture 13">
            <a:extLst>
              <a:ext uri="{FF2B5EF4-FFF2-40B4-BE49-F238E27FC236}">
                <a16:creationId xmlns:a16="http://schemas.microsoft.com/office/drawing/2014/main" id="{A597DF81-E4BE-47DA-AB13-9B965763B4B8}"/>
              </a:ext>
            </a:extLst>
          </p:cNvPr>
          <p:cNvPicPr>
            <a:picLocks noChangeAspect="1"/>
          </p:cNvPicPr>
          <p:nvPr/>
        </p:nvPicPr>
        <p:blipFill>
          <a:blip r:embed="rId5"/>
          <a:stretch>
            <a:fillRect/>
          </a:stretch>
        </p:blipFill>
        <p:spPr>
          <a:xfrm>
            <a:off x="1373155" y="1073109"/>
            <a:ext cx="3884646" cy="2138423"/>
          </a:xfrm>
          <a:prstGeom prst="rect">
            <a:avLst/>
          </a:prstGeom>
        </p:spPr>
      </p:pic>
      <p:sp>
        <p:nvSpPr>
          <p:cNvPr id="15" name="TextBox 14">
            <a:extLst>
              <a:ext uri="{FF2B5EF4-FFF2-40B4-BE49-F238E27FC236}">
                <a16:creationId xmlns:a16="http://schemas.microsoft.com/office/drawing/2014/main" id="{3F9C5B2D-A620-4A81-830D-01BE9EB5450D}"/>
              </a:ext>
            </a:extLst>
          </p:cNvPr>
          <p:cNvSpPr txBox="1"/>
          <p:nvPr/>
        </p:nvSpPr>
        <p:spPr>
          <a:xfrm>
            <a:off x="1967964" y="1326327"/>
            <a:ext cx="60378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H</a:t>
            </a:r>
            <a:r>
              <a:rPr kumimoji="0" lang="en-GB" sz="1400" b="1"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GB" sz="1400" b="1"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Tree>
    <p:extLst>
      <p:ext uri="{BB962C8B-B14F-4D97-AF65-F5344CB8AC3E}">
        <p14:creationId xmlns:p14="http://schemas.microsoft.com/office/powerpoint/2010/main" val="2348755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4DBF11-210F-400E-A1FD-DF3FFB17D4FD}"/>
              </a:ext>
            </a:extLst>
          </p:cNvPr>
          <p:cNvSpPr txBox="1"/>
          <p:nvPr/>
        </p:nvSpPr>
        <p:spPr>
          <a:xfrm>
            <a:off x="308529" y="474371"/>
            <a:ext cx="186301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4. </a:t>
            </a:r>
          </a:p>
        </p:txBody>
      </p:sp>
      <p:sp>
        <p:nvSpPr>
          <p:cNvPr id="4" name="TextBox 3">
            <a:extLst>
              <a:ext uri="{FF2B5EF4-FFF2-40B4-BE49-F238E27FC236}">
                <a16:creationId xmlns:a16="http://schemas.microsoft.com/office/drawing/2014/main" id="{6FA4EC2F-6257-434D-B333-60664DCE0079}"/>
              </a:ext>
            </a:extLst>
          </p:cNvPr>
          <p:cNvSpPr txBox="1"/>
          <p:nvPr/>
        </p:nvSpPr>
        <p:spPr>
          <a:xfrm>
            <a:off x="208501" y="5726712"/>
            <a:ext cx="6518353"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a:t>
            </a:r>
            <a:r>
              <a:rPr kumimoji="0" lang="en-GB" sz="12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4. </a:t>
            </a:r>
            <a:r>
              <a:rPr kumimoji="0" lang="en-GB"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Artemisinin and artesunate inhibit macrophage chemotaxis</a:t>
            </a:r>
          </a:p>
          <a:p>
            <a:pPr lvl="0" defTabSz="914400">
              <a:defRPr/>
            </a:pPr>
            <a:r>
              <a:rPr lang="en-GB" sz="1200" dirty="0">
                <a:solidFill>
                  <a:prstClr val="black"/>
                </a:solidFill>
                <a:latin typeface="Calibri" panose="020F0502020204030204" pitchFamily="34" charset="0"/>
              </a:rPr>
              <a:t>A. E</a:t>
            </a:r>
            <a:r>
              <a:rPr lang="en-GB" sz="1200" dirty="0">
                <a:solidFill>
                  <a:prstClr val="black"/>
                </a:solidFill>
                <a:latin typeface="Calibri" panose="020F0502020204030204" pitchFamily="34" charset="0"/>
                <a:ea typeface="Times New Roman" panose="02020603050405020304" pitchFamily="18" charset="0"/>
              </a:rPr>
              <a:t>xample image showing difference between mononuclear macrophages and polymorphonuclear neutrophils. Macrophages isolated by </a:t>
            </a:r>
            <a:r>
              <a:rPr lang="en-GB" sz="1200" dirty="0" err="1">
                <a:solidFill>
                  <a:prstClr val="black"/>
                </a:solidFill>
                <a:latin typeface="Calibri" panose="020F0502020204030204" pitchFamily="34" charset="0"/>
                <a:ea typeface="Times New Roman" panose="02020603050405020304" pitchFamily="18" charset="0"/>
              </a:rPr>
              <a:t>i.p.</a:t>
            </a:r>
            <a:r>
              <a:rPr lang="en-GB" sz="1200" dirty="0">
                <a:solidFill>
                  <a:prstClr val="black"/>
                </a:solidFill>
                <a:latin typeface="Calibri" panose="020F0502020204030204" pitchFamily="34" charset="0"/>
                <a:ea typeface="Times New Roman" panose="02020603050405020304" pitchFamily="18" charset="0"/>
              </a:rPr>
              <a:t> injection of thioglycolate (3% thioglycolate solution, 10 </a:t>
            </a:r>
            <a:r>
              <a:rPr lang="en-GB" sz="1200" dirty="0" err="1">
                <a:solidFill>
                  <a:prstClr val="black"/>
                </a:solidFill>
                <a:latin typeface="Calibri" panose="020F0502020204030204" pitchFamily="34" charset="0"/>
                <a:ea typeface="Times New Roman" panose="02020603050405020304" pitchFamily="18" charset="0"/>
              </a:rPr>
              <a:t>μl</a:t>
            </a:r>
            <a:r>
              <a:rPr lang="en-GB" sz="1200" dirty="0">
                <a:solidFill>
                  <a:prstClr val="black"/>
                </a:solidFill>
                <a:latin typeface="Calibri" panose="020F0502020204030204" pitchFamily="34" charset="0"/>
                <a:ea typeface="Times New Roman" panose="02020603050405020304" pitchFamily="18" charset="0"/>
              </a:rPr>
              <a:t>/g, 4d) followed by peritoneal lavage (see Methods). Identity of cells in lavage was confirmed by using a cytocentrifuge (400 rpm x 5 minutes) to adhere the cells to slides that were then fixed and stained with the </a:t>
            </a:r>
            <a:r>
              <a:rPr lang="en-GB" sz="1200" dirty="0" err="1">
                <a:solidFill>
                  <a:prstClr val="black"/>
                </a:solidFill>
                <a:latin typeface="Calibri" panose="020F0502020204030204" pitchFamily="34" charset="0"/>
                <a:ea typeface="Times New Roman" panose="02020603050405020304" pitchFamily="18" charset="0"/>
              </a:rPr>
              <a:t>Ral</a:t>
            </a:r>
            <a:r>
              <a:rPr lang="en-GB" sz="1200" dirty="0">
                <a:solidFill>
                  <a:prstClr val="black"/>
                </a:solidFill>
                <a:latin typeface="Calibri" panose="020F0502020204030204" pitchFamily="34" charset="0"/>
                <a:ea typeface="Times New Roman" panose="02020603050405020304" pitchFamily="18" charset="0"/>
              </a:rPr>
              <a:t> diff-quick staining kit (a modified version of the May-</a:t>
            </a:r>
            <a:r>
              <a:rPr lang="en-GB" sz="1200" dirty="0" err="1">
                <a:solidFill>
                  <a:prstClr val="black"/>
                </a:solidFill>
                <a:latin typeface="Calibri" panose="020F0502020204030204" pitchFamily="34" charset="0"/>
                <a:ea typeface="Times New Roman" panose="02020603050405020304" pitchFamily="18" charset="0"/>
              </a:rPr>
              <a:t>Grünwald</a:t>
            </a:r>
            <a:r>
              <a:rPr lang="en-GB" sz="1200" dirty="0">
                <a:solidFill>
                  <a:prstClr val="black"/>
                </a:solidFill>
                <a:latin typeface="Calibri" panose="020F0502020204030204" pitchFamily="34" charset="0"/>
                <a:ea typeface="Times New Roman" panose="02020603050405020304" pitchFamily="18" charset="0"/>
              </a:rPr>
              <a:t>-Giemsa staining). </a:t>
            </a:r>
          </a:p>
          <a:p>
            <a:pPr lvl="0" defTabSz="914400">
              <a:defRPr/>
            </a:pPr>
            <a:r>
              <a:rPr lang="en-GB" sz="1200" dirty="0">
                <a:solidFill>
                  <a:prstClr val="black"/>
                </a:solidFill>
                <a:latin typeface="Calibri" panose="020F0502020204030204" pitchFamily="34" charset="0"/>
                <a:ea typeface="Times New Roman" panose="02020603050405020304" pitchFamily="18" charset="0"/>
              </a:rPr>
              <a:t>B. Percentages of macrophages and neutrophils isolated as in A.</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lvl="0" defTabSz="914400"/>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C. Forward migration index (FMI) for migration of macrophages up gradients of lipopolysaccharide (LPS, 50ng/ml) and H</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O</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(10</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sym typeface="Symbol" panose="05050102010706020507" pitchFamily="18" charset="2"/>
              </a:rPr>
              <a:t>M). Migration inhibited by artesunate (10M) and </a:t>
            </a:r>
            <a:r>
              <a:rPr lang="en-GB" sz="1200" dirty="0">
                <a:solidFill>
                  <a:prstClr val="black"/>
                </a:solidFill>
                <a:cs typeface="Times New Roman" panose="02020603050405020304" pitchFamily="18" charset="0"/>
                <a:sym typeface="Symbol" panose="05050102010706020507" pitchFamily="18" charset="2"/>
              </a:rPr>
              <a:t>artemisinin (10M).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Macrophages imaged every two minutes for one hour. Each bar shows mean ± SEM from n = 4 mice. Statistical analysis: For comparison with DMEM: </a:t>
            </a:r>
            <a:r>
              <a:rPr lang="en-GB" sz="1200" dirty="0">
                <a:solidFill>
                  <a:prstClr val="black"/>
                </a:solidFill>
                <a:latin typeface="Calibri" panose="020F0502020204030204"/>
                <a:cs typeface="Times New Roman" panose="02020603050405020304" pitchFamily="18" charset="0"/>
              </a:rPr>
              <a:t>***</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p &lt; 0.001, </a:t>
            </a:r>
            <a:r>
              <a:rPr lang="en-GB" sz="1200" dirty="0">
                <a:solidFill>
                  <a:prstClr val="black"/>
                </a:solidFill>
                <a:latin typeface="Calibri" panose="020F0502020204030204"/>
                <a:cs typeface="Times New Roman" panose="02020603050405020304" pitchFamily="18" charset="0"/>
              </a:rPr>
              <a:t>****</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p &lt; 0.0001, for comparison with H</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O</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lang="en-GB" sz="1200" dirty="0">
                <a:solidFill>
                  <a:prstClr val="black"/>
                </a:solidFill>
                <a:latin typeface="Calibri" panose="020F0502020204030204"/>
                <a:cs typeface="Times New Roman" panose="02020603050405020304" pitchFamily="18" charset="0"/>
              </a:rPr>
              <a:t>####</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p&lt;0.0001 (One-way ANOVA and Tukey–Kramer post-hoc test). * = comparison between DMEM and LPS</a:t>
            </a:r>
            <a:r>
              <a:rPr lang="en-GB" sz="1200" dirty="0">
                <a:solidFill>
                  <a:prstClr val="black"/>
                </a:solidFill>
                <a:latin typeface="Calibri" panose="020F0502020204030204"/>
                <a:cs typeface="Times New Roman" panose="02020603050405020304" pitchFamily="18" charset="0"/>
              </a:rPr>
              <a:t>;</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 = comparison between H</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O</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and H</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O</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+artesunate/artemisinin.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2816C9A-E989-4A37-98AD-DD26D4094991}"/>
              </a:ext>
            </a:extLst>
          </p:cNvPr>
          <p:cNvPicPr>
            <a:picLocks noChangeAspect="1"/>
          </p:cNvPicPr>
          <p:nvPr/>
        </p:nvPicPr>
        <p:blipFill rotWithShape="1">
          <a:blip r:embed="rId2">
            <a:extLst>
              <a:ext uri="{28A0092B-C50C-407E-A947-70E740481C1C}">
                <a14:useLocalDpi xmlns:a14="http://schemas.microsoft.com/office/drawing/2010/main" val="0"/>
              </a:ext>
            </a:extLst>
          </a:blip>
          <a:srcRect t="10393" r="9213"/>
          <a:stretch/>
        </p:blipFill>
        <p:spPr>
          <a:xfrm>
            <a:off x="4158874" y="1113014"/>
            <a:ext cx="1255808" cy="1943811"/>
          </a:xfrm>
          <a:prstGeom prst="rect">
            <a:avLst/>
          </a:prstGeom>
        </p:spPr>
      </p:pic>
      <p:grpSp>
        <p:nvGrpSpPr>
          <p:cNvPr id="7" name="Group 6">
            <a:extLst>
              <a:ext uri="{FF2B5EF4-FFF2-40B4-BE49-F238E27FC236}">
                <a16:creationId xmlns:a16="http://schemas.microsoft.com/office/drawing/2014/main" id="{A8AC0148-55BC-4DCD-BDF3-0531B32A4789}"/>
              </a:ext>
            </a:extLst>
          </p:cNvPr>
          <p:cNvGrpSpPr/>
          <p:nvPr/>
        </p:nvGrpSpPr>
        <p:grpSpPr>
          <a:xfrm>
            <a:off x="1309508" y="1026286"/>
            <a:ext cx="2158170" cy="1623634"/>
            <a:chOff x="1837754" y="1878249"/>
            <a:chExt cx="3836746" cy="2886460"/>
          </a:xfrm>
        </p:grpSpPr>
        <p:pic>
          <p:nvPicPr>
            <p:cNvPr id="8" name="Picture 7" descr="Background pattern&#10;&#10;Description automatically generated">
              <a:extLst>
                <a:ext uri="{FF2B5EF4-FFF2-40B4-BE49-F238E27FC236}">
                  <a16:creationId xmlns:a16="http://schemas.microsoft.com/office/drawing/2014/main" id="{35F50EC2-8F57-48FE-B190-01E9EE2AE60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131"/>
            <a:stretch/>
          </p:blipFill>
          <p:spPr bwMode="auto">
            <a:xfrm>
              <a:off x="1837754" y="1878249"/>
              <a:ext cx="3115073" cy="2886460"/>
            </a:xfrm>
            <a:prstGeom prst="rect">
              <a:avLst/>
            </a:prstGeom>
            <a:ln>
              <a:noFill/>
            </a:ln>
            <a:extLst>
              <a:ext uri="{53640926-AAD7-44D8-BBD7-CCE9431645EC}">
                <a14:shadowObscured xmlns:a14="http://schemas.microsoft.com/office/drawing/2010/main"/>
              </a:ext>
            </a:extLst>
          </p:spPr>
        </p:pic>
        <p:cxnSp>
          <p:nvCxnSpPr>
            <p:cNvPr id="9" name="Straight Arrow Connector 8">
              <a:extLst>
                <a:ext uri="{FF2B5EF4-FFF2-40B4-BE49-F238E27FC236}">
                  <a16:creationId xmlns:a16="http://schemas.microsoft.com/office/drawing/2014/main" id="{73C6DD06-85C6-4E6D-8375-C2A6F0EF596E}"/>
                </a:ext>
              </a:extLst>
            </p:cNvPr>
            <p:cNvCxnSpPr>
              <a:cxnSpLocks/>
            </p:cNvCxnSpPr>
            <p:nvPr/>
          </p:nvCxnSpPr>
          <p:spPr>
            <a:xfrm flipH="1" flipV="1">
              <a:off x="4776717" y="3885993"/>
              <a:ext cx="334332" cy="1513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0" name="Picture 9" descr="Background pattern&#10;&#10;Description automatically generated">
              <a:extLst>
                <a:ext uri="{FF2B5EF4-FFF2-40B4-BE49-F238E27FC236}">
                  <a16:creationId xmlns:a16="http://schemas.microsoft.com/office/drawing/2014/main" id="{CEA15764-CC2F-49CF-82F1-A3E7C9815E66}"/>
                </a:ext>
              </a:extLst>
            </p:cNvPr>
            <p:cNvPicPr/>
            <p:nvPr/>
          </p:nvPicPr>
          <p:blipFill rotWithShape="1">
            <a:blip r:embed="rId3" cstate="print">
              <a:extLst>
                <a:ext uri="{28A0092B-C50C-407E-A947-70E740481C1C}">
                  <a14:useLocalDpi xmlns:a14="http://schemas.microsoft.com/office/drawing/2010/main" val="0"/>
                </a:ext>
              </a:extLst>
            </a:blip>
            <a:srcRect l="87795" t="65948" r="4758" b="26662"/>
            <a:stretch/>
          </p:blipFill>
          <p:spPr bwMode="auto">
            <a:xfrm>
              <a:off x="5155070" y="3885993"/>
              <a:ext cx="519430" cy="429260"/>
            </a:xfrm>
            <a:prstGeom prst="rect">
              <a:avLst/>
            </a:prstGeom>
            <a:ln>
              <a:noFill/>
            </a:ln>
            <a:extLst>
              <a:ext uri="{53640926-AAD7-44D8-BBD7-CCE9431645EC}">
                <a14:shadowObscured xmlns:a14="http://schemas.microsoft.com/office/drawing/2010/main"/>
              </a:ext>
            </a:extLst>
          </p:spPr>
        </p:pic>
        <p:pic>
          <p:nvPicPr>
            <p:cNvPr id="11" name="Picture 10" descr="Background pattern&#10;&#10;Description automatically generated">
              <a:extLst>
                <a:ext uri="{FF2B5EF4-FFF2-40B4-BE49-F238E27FC236}">
                  <a16:creationId xmlns:a16="http://schemas.microsoft.com/office/drawing/2014/main" id="{F3AF6202-21D0-4355-B9E7-CD29AA30FB2F}"/>
                </a:ext>
              </a:extLst>
            </p:cNvPr>
            <p:cNvPicPr/>
            <p:nvPr/>
          </p:nvPicPr>
          <p:blipFill rotWithShape="1">
            <a:blip r:embed="rId3" cstate="print">
              <a:extLst>
                <a:ext uri="{28A0092B-C50C-407E-A947-70E740481C1C}">
                  <a14:useLocalDpi xmlns:a14="http://schemas.microsoft.com/office/drawing/2010/main" val="0"/>
                </a:ext>
              </a:extLst>
            </a:blip>
            <a:srcRect l="55306" t="57239" r="37604" b="35026"/>
            <a:stretch/>
          </p:blipFill>
          <p:spPr bwMode="auto">
            <a:xfrm>
              <a:off x="5163119" y="2384266"/>
              <a:ext cx="467360" cy="424180"/>
            </a:xfrm>
            <a:prstGeom prst="rect">
              <a:avLst/>
            </a:prstGeom>
            <a:ln>
              <a:noFill/>
            </a:ln>
            <a:extLst>
              <a:ext uri="{53640926-AAD7-44D8-BBD7-CCE9431645EC}">
                <a14:shadowObscured xmlns:a14="http://schemas.microsoft.com/office/drawing/2010/main"/>
              </a:ext>
            </a:extLst>
          </p:spPr>
        </p:pic>
        <p:cxnSp>
          <p:nvCxnSpPr>
            <p:cNvPr id="12" name="Straight Arrow Connector 11">
              <a:extLst>
                <a:ext uri="{FF2B5EF4-FFF2-40B4-BE49-F238E27FC236}">
                  <a16:creationId xmlns:a16="http://schemas.microsoft.com/office/drawing/2014/main" id="{30C41DD0-B076-4061-B9F9-9DD270E5E700}"/>
                </a:ext>
              </a:extLst>
            </p:cNvPr>
            <p:cNvCxnSpPr>
              <a:cxnSpLocks/>
            </p:cNvCxnSpPr>
            <p:nvPr/>
          </p:nvCxnSpPr>
          <p:spPr>
            <a:xfrm flipH="1">
              <a:off x="3630697" y="2596356"/>
              <a:ext cx="1480352" cy="9648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13" name="TextBox 12">
            <a:extLst>
              <a:ext uri="{FF2B5EF4-FFF2-40B4-BE49-F238E27FC236}">
                <a16:creationId xmlns:a16="http://schemas.microsoft.com/office/drawing/2014/main" id="{9AADE599-E697-46CD-A4A4-4249A087C137}"/>
              </a:ext>
            </a:extLst>
          </p:cNvPr>
          <p:cNvSpPr txBox="1"/>
          <p:nvPr/>
        </p:nvSpPr>
        <p:spPr>
          <a:xfrm>
            <a:off x="812795" y="721912"/>
            <a:ext cx="3097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4" name="TextBox 13">
            <a:extLst>
              <a:ext uri="{FF2B5EF4-FFF2-40B4-BE49-F238E27FC236}">
                <a16:creationId xmlns:a16="http://schemas.microsoft.com/office/drawing/2014/main" id="{188C5585-E13A-4CD6-B7E2-9A0F9E57EDF5}"/>
              </a:ext>
            </a:extLst>
          </p:cNvPr>
          <p:cNvSpPr txBox="1"/>
          <p:nvPr/>
        </p:nvSpPr>
        <p:spPr>
          <a:xfrm>
            <a:off x="3918757" y="851521"/>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5" name="TextBox 14">
            <a:extLst>
              <a:ext uri="{FF2B5EF4-FFF2-40B4-BE49-F238E27FC236}">
                <a16:creationId xmlns:a16="http://schemas.microsoft.com/office/drawing/2014/main" id="{75C095FC-D122-4898-B26B-0CDB3588B212}"/>
              </a:ext>
            </a:extLst>
          </p:cNvPr>
          <p:cNvSpPr txBox="1"/>
          <p:nvPr/>
        </p:nvSpPr>
        <p:spPr>
          <a:xfrm>
            <a:off x="1861356" y="2769482"/>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pic>
        <p:nvPicPr>
          <p:cNvPr id="2" name="Picture 1">
            <a:extLst>
              <a:ext uri="{FF2B5EF4-FFF2-40B4-BE49-F238E27FC236}">
                <a16:creationId xmlns:a16="http://schemas.microsoft.com/office/drawing/2014/main" id="{2B108DCC-2534-1245-A654-0286604BCCC4}"/>
              </a:ext>
            </a:extLst>
          </p:cNvPr>
          <p:cNvPicPr>
            <a:picLocks noChangeAspect="1"/>
          </p:cNvPicPr>
          <p:nvPr/>
        </p:nvPicPr>
        <p:blipFill>
          <a:blip r:embed="rId4"/>
          <a:stretch>
            <a:fillRect/>
          </a:stretch>
        </p:blipFill>
        <p:spPr>
          <a:xfrm>
            <a:off x="2274724" y="2853793"/>
            <a:ext cx="2092967" cy="2689560"/>
          </a:xfrm>
          <a:prstGeom prst="rect">
            <a:avLst/>
          </a:prstGeom>
        </p:spPr>
      </p:pic>
    </p:spTree>
    <p:extLst>
      <p:ext uri="{BB962C8B-B14F-4D97-AF65-F5344CB8AC3E}">
        <p14:creationId xmlns:p14="http://schemas.microsoft.com/office/powerpoint/2010/main" val="1209784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Diagram&#10;&#10;Description automatically generated">
            <a:extLst>
              <a:ext uri="{FF2B5EF4-FFF2-40B4-BE49-F238E27FC236}">
                <a16:creationId xmlns:a16="http://schemas.microsoft.com/office/drawing/2014/main" id="{547E67AE-9F07-4911-AFF6-F098CCAF0A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8999" y="5195199"/>
            <a:ext cx="2422105" cy="2539115"/>
          </a:xfrm>
          <a:prstGeom prst="rect">
            <a:avLst/>
          </a:prstGeom>
        </p:spPr>
      </p:pic>
      <p:sp>
        <p:nvSpPr>
          <p:cNvPr id="2" name="TextBox 1">
            <a:extLst>
              <a:ext uri="{FF2B5EF4-FFF2-40B4-BE49-F238E27FC236}">
                <a16:creationId xmlns:a16="http://schemas.microsoft.com/office/drawing/2014/main" id="{F1762FE9-F9F1-4B6B-B82F-BAE2EEB989BE}"/>
              </a:ext>
            </a:extLst>
          </p:cNvPr>
          <p:cNvSpPr txBox="1"/>
          <p:nvPr/>
        </p:nvSpPr>
        <p:spPr>
          <a:xfrm>
            <a:off x="715729" y="575970"/>
            <a:ext cx="5243638"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5.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627AB1B-6062-468E-A493-3104CDD0903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300" y="1500415"/>
            <a:ext cx="1330820" cy="1195780"/>
          </a:xfrm>
          <a:prstGeom prst="rect">
            <a:avLst/>
          </a:prstGeom>
          <a:noFill/>
        </p:spPr>
      </p:pic>
      <p:pic>
        <p:nvPicPr>
          <p:cNvPr id="4" name="Picture 3">
            <a:extLst>
              <a:ext uri="{FF2B5EF4-FFF2-40B4-BE49-F238E27FC236}">
                <a16:creationId xmlns:a16="http://schemas.microsoft.com/office/drawing/2014/main" id="{2A41DE14-2153-4036-ADDB-06B17757B0F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6799" y="1506496"/>
            <a:ext cx="1790660" cy="1515292"/>
          </a:xfrm>
          <a:prstGeom prst="rect">
            <a:avLst/>
          </a:prstGeom>
          <a:noFill/>
        </p:spPr>
      </p:pic>
      <p:sp>
        <p:nvSpPr>
          <p:cNvPr id="7" name="TextBox 6">
            <a:extLst>
              <a:ext uri="{FF2B5EF4-FFF2-40B4-BE49-F238E27FC236}">
                <a16:creationId xmlns:a16="http://schemas.microsoft.com/office/drawing/2014/main" id="{FCCEF64F-7D90-4ED9-834C-A2B973F0D76F}"/>
              </a:ext>
            </a:extLst>
          </p:cNvPr>
          <p:cNvSpPr txBox="1"/>
          <p:nvPr/>
        </p:nvSpPr>
        <p:spPr>
          <a:xfrm>
            <a:off x="593864" y="3021788"/>
            <a:ext cx="5670271"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Artemisinin                </a:t>
            </a:r>
            <a:r>
              <a:rPr kumimoji="0" lang="en-GB" sz="1100" b="1"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Arteether</a:t>
            </a:r>
            <a:r>
              <a:rPr kumimoji="0" lang="en-GB"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Artemether	            Artesunate (AS)</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Image result for wiki deoxyartemisinin">
            <a:extLst>
              <a:ext uri="{FF2B5EF4-FFF2-40B4-BE49-F238E27FC236}">
                <a16:creationId xmlns:a16="http://schemas.microsoft.com/office/drawing/2014/main" id="{B21FF7D5-6CE1-453F-9786-87EC382AE9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7479" y="3297238"/>
            <a:ext cx="1801668" cy="146552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084B9A9-CCD5-4BCA-9010-F030FAC94F01}"/>
              </a:ext>
            </a:extLst>
          </p:cNvPr>
          <p:cNvSpPr txBox="1"/>
          <p:nvPr/>
        </p:nvSpPr>
        <p:spPr>
          <a:xfrm>
            <a:off x="589570" y="7827422"/>
            <a:ext cx="5685071" cy="129266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5</a:t>
            </a:r>
          </a:p>
          <a:p>
            <a:pPr marL="228600" marR="0" lvl="0" indent="-228600" algn="l" defTabSz="914400" rtl="0" eaLnBrk="1" fontAlgn="auto" latinLnBrk="0" hangingPunct="1">
              <a:lnSpc>
                <a:spcPct val="100000"/>
              </a:lnSpc>
              <a:spcBef>
                <a:spcPts val="0"/>
              </a:spcBef>
              <a:spcAft>
                <a:spcPts val="0"/>
              </a:spcAft>
              <a:buClrTx/>
              <a:buSzTx/>
              <a:buFontTx/>
              <a:buAutoNum type="alphaUcPeriod"/>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Chemical structures of artemisinin and some of its analogues used in the present study.</a:t>
            </a:r>
          </a:p>
          <a:p>
            <a:pPr marL="228600" marR="0" lvl="0" indent="-228600" algn="l" defTabSz="914400" rtl="0" eaLnBrk="1" fontAlgn="auto" latinLnBrk="0" hangingPunct="1">
              <a:lnSpc>
                <a:spcPct val="100000"/>
              </a:lnSpc>
              <a:spcBef>
                <a:spcPts val="0"/>
              </a:spcBef>
              <a:spcAft>
                <a:spcPts val="0"/>
              </a:spcAft>
              <a:buClrTx/>
              <a:buSzTx/>
              <a:buFontTx/>
              <a:buAutoNum type="alphaUcPeriod"/>
              <a:tabLst/>
              <a:defRPr/>
            </a:pPr>
            <a:r>
              <a:rPr lang="en-GB" sz="1200" dirty="0">
                <a:solidFill>
                  <a:prstClr val="black"/>
                </a:solidFill>
                <a:latin typeface="Calibri" panose="020F0502020204030204"/>
                <a:cs typeface="Times New Roman" panose="02020603050405020304" pitchFamily="18" charset="0"/>
              </a:rPr>
              <a:t>Reaction product of cysteine with artemether </a:t>
            </a:r>
            <a:r>
              <a:rPr lang="en-GB" sz="1200" dirty="0">
                <a:effectLst/>
                <a:latin typeface="Arial" panose="020B0604020202020204" pitchFamily="34" charset="0"/>
                <a:ea typeface="Calibri" panose="020F0502020204030204" pitchFamily="34" charset="0"/>
              </a:rPr>
              <a:t>(Wu, Chen, </a:t>
            </a:r>
            <a:r>
              <a:rPr lang="en-GB" sz="1200" dirty="0" err="1">
                <a:effectLst/>
                <a:latin typeface="Arial" panose="020B0604020202020204" pitchFamily="34" charset="0"/>
                <a:ea typeface="Calibri" panose="020F0502020204030204" pitchFamily="34" charset="0"/>
              </a:rPr>
              <a:t>Zhai</a:t>
            </a:r>
            <a:r>
              <a:rPr lang="en-GB" sz="1200" dirty="0">
                <a:effectLst/>
                <a:latin typeface="Arial" panose="020B0604020202020204" pitchFamily="34" charset="0"/>
                <a:ea typeface="Calibri" panose="020F0502020204030204" pitchFamily="34" charset="0"/>
              </a:rPr>
              <a:t>, Xiao &amp; Wu, 2003)</a:t>
            </a:r>
            <a:endParaRPr lang="en-GB" sz="1200" dirty="0">
              <a:solidFill>
                <a:prstClr val="black"/>
              </a:solidFill>
              <a:latin typeface="Calibri" panose="020F0502020204030204"/>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0"/>
              </a:spcAft>
              <a:buClrTx/>
              <a:buSzTx/>
              <a:buFontTx/>
              <a:buAutoNum type="alphaUcPeriod"/>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Reaction product of the tripeptide glutathione with artemisinin </a:t>
            </a:r>
            <a:r>
              <a:rPr lang="en-GB" sz="1200" dirty="0">
                <a:effectLst/>
                <a:latin typeface="Arial" panose="020B0604020202020204" pitchFamily="34" charset="0"/>
                <a:ea typeface="Calibri" panose="020F0502020204030204" pitchFamily="34" charset="0"/>
              </a:rPr>
              <a:t>(Wang &amp; Wu, 2000)</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053036D1-342A-406F-BE82-F26551B8717B}"/>
              </a:ext>
            </a:extLst>
          </p:cNvPr>
          <p:cNvSpPr txBox="1"/>
          <p:nvPr/>
        </p:nvSpPr>
        <p:spPr>
          <a:xfrm>
            <a:off x="1054313" y="4762758"/>
            <a:ext cx="5670271"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Dihydroartemisinin</a:t>
            </a:r>
            <a:r>
              <a:rPr kumimoji="0" lang="en-GB"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(DHA)                                 </a:t>
            </a:r>
            <a:r>
              <a:rPr kumimoji="0" lang="en-GB" sz="1100" b="1"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Deoxyartemisinin</a:t>
            </a: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2">
            <a:extLst>
              <a:ext uri="{FF2B5EF4-FFF2-40B4-BE49-F238E27FC236}">
                <a16:creationId xmlns:a16="http://schemas.microsoft.com/office/drawing/2014/main" id="{3D58B110-8646-4DCD-8751-798E1FCECB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3761" y="1510358"/>
            <a:ext cx="1167132" cy="1294772"/>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EEBD6A3F-F026-44EE-9B04-7C5339D07266}"/>
              </a:ext>
            </a:extLst>
          </p:cNvPr>
          <p:cNvGrpSpPr/>
          <p:nvPr/>
        </p:nvGrpSpPr>
        <p:grpSpPr>
          <a:xfrm>
            <a:off x="1738333" y="1505891"/>
            <a:ext cx="1175564" cy="1375447"/>
            <a:chOff x="1834675" y="4552977"/>
            <a:chExt cx="1103021" cy="1375447"/>
          </a:xfrm>
        </p:grpSpPr>
        <p:pic>
          <p:nvPicPr>
            <p:cNvPr id="21" name="Picture 2">
              <a:extLst>
                <a:ext uri="{FF2B5EF4-FFF2-40B4-BE49-F238E27FC236}">
                  <a16:creationId xmlns:a16="http://schemas.microsoft.com/office/drawing/2014/main" id="{DF26B990-F57A-46D0-A87D-9244439165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4675" y="4552977"/>
              <a:ext cx="1103021" cy="1294772"/>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id="{2EA717F9-004F-4580-8637-B94C3299E81E}"/>
                </a:ext>
              </a:extLst>
            </p:cNvPr>
            <p:cNvCxnSpPr>
              <a:cxnSpLocks/>
            </p:cNvCxnSpPr>
            <p:nvPr/>
          </p:nvCxnSpPr>
          <p:spPr>
            <a:xfrm>
              <a:off x="2671764" y="5790910"/>
              <a:ext cx="0" cy="13751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7C23BEDF-49BC-4438-A836-3C6F1034F551}"/>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24184" y="3474725"/>
            <a:ext cx="1042458" cy="1136683"/>
          </a:xfrm>
          <a:prstGeom prst="rect">
            <a:avLst/>
          </a:prstGeom>
          <a:noFill/>
        </p:spPr>
      </p:pic>
      <p:sp>
        <p:nvSpPr>
          <p:cNvPr id="14" name="TextBox 13">
            <a:extLst>
              <a:ext uri="{FF2B5EF4-FFF2-40B4-BE49-F238E27FC236}">
                <a16:creationId xmlns:a16="http://schemas.microsoft.com/office/drawing/2014/main" id="{8F4A17BA-684D-4DD7-B853-CBA1A8E8B3FF}"/>
              </a:ext>
            </a:extLst>
          </p:cNvPr>
          <p:cNvSpPr txBox="1"/>
          <p:nvPr/>
        </p:nvSpPr>
        <p:spPr>
          <a:xfrm>
            <a:off x="406029" y="1187903"/>
            <a:ext cx="3097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5" name="TextBox 14">
            <a:extLst>
              <a:ext uri="{FF2B5EF4-FFF2-40B4-BE49-F238E27FC236}">
                <a16:creationId xmlns:a16="http://schemas.microsoft.com/office/drawing/2014/main" id="{4B8D2141-9F3D-412C-B6E4-B80146269BFF}"/>
              </a:ext>
            </a:extLst>
          </p:cNvPr>
          <p:cNvSpPr txBox="1"/>
          <p:nvPr/>
        </p:nvSpPr>
        <p:spPr>
          <a:xfrm>
            <a:off x="670628" y="5195199"/>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6" name="TextBox 15">
            <a:extLst>
              <a:ext uri="{FF2B5EF4-FFF2-40B4-BE49-F238E27FC236}">
                <a16:creationId xmlns:a16="http://schemas.microsoft.com/office/drawing/2014/main" id="{AA71C14D-C99F-4E49-BD2D-BAC5A505AC75}"/>
              </a:ext>
            </a:extLst>
          </p:cNvPr>
          <p:cNvSpPr txBox="1"/>
          <p:nvPr/>
        </p:nvSpPr>
        <p:spPr>
          <a:xfrm>
            <a:off x="3337548" y="5175718"/>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pic>
        <p:nvPicPr>
          <p:cNvPr id="10" name="Picture 9" descr="Diagram, schematic&#10;&#10;Description automatically generated">
            <a:extLst>
              <a:ext uri="{FF2B5EF4-FFF2-40B4-BE49-F238E27FC236}">
                <a16:creationId xmlns:a16="http://schemas.microsoft.com/office/drawing/2014/main" id="{B1181F7E-A1FD-4EAF-A7B8-C5648AEA9C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3383" y="5795298"/>
            <a:ext cx="2155321" cy="1389273"/>
          </a:xfrm>
          <a:prstGeom prst="rect">
            <a:avLst/>
          </a:prstGeom>
        </p:spPr>
      </p:pic>
    </p:spTree>
    <p:extLst>
      <p:ext uri="{BB962C8B-B14F-4D97-AF65-F5344CB8AC3E}">
        <p14:creationId xmlns:p14="http://schemas.microsoft.com/office/powerpoint/2010/main" val="3811399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F928E55-7CF0-4B1E-939A-BA9A745DE906}"/>
              </a:ext>
            </a:extLst>
          </p:cNvPr>
          <p:cNvGrpSpPr/>
          <p:nvPr/>
        </p:nvGrpSpPr>
        <p:grpSpPr>
          <a:xfrm>
            <a:off x="3416183" y="1219108"/>
            <a:ext cx="3351062" cy="1592259"/>
            <a:chOff x="65315" y="2993646"/>
            <a:chExt cx="3752603" cy="1862471"/>
          </a:xfrm>
        </p:grpSpPr>
        <p:pic>
          <p:nvPicPr>
            <p:cNvPr id="5" name="Picture 4">
              <a:extLst>
                <a:ext uri="{FF2B5EF4-FFF2-40B4-BE49-F238E27FC236}">
                  <a16:creationId xmlns:a16="http://schemas.microsoft.com/office/drawing/2014/main" id="{628DEB66-C523-4F83-8173-A8E3B01ACDD7}"/>
                </a:ext>
              </a:extLst>
            </p:cNvPr>
            <p:cNvPicPr>
              <a:picLocks noChangeAspect="1"/>
            </p:cNvPicPr>
            <p:nvPr/>
          </p:nvPicPr>
          <p:blipFill>
            <a:blip r:embed="rId2"/>
            <a:stretch>
              <a:fillRect/>
            </a:stretch>
          </p:blipFill>
          <p:spPr>
            <a:xfrm>
              <a:off x="65315" y="2993646"/>
              <a:ext cx="3752603" cy="1862471"/>
            </a:xfrm>
            <a:prstGeom prst="rect">
              <a:avLst/>
            </a:prstGeom>
          </p:spPr>
        </p:pic>
        <p:sp>
          <p:nvSpPr>
            <p:cNvPr id="2" name="TextBox 1">
              <a:extLst>
                <a:ext uri="{FF2B5EF4-FFF2-40B4-BE49-F238E27FC236}">
                  <a16:creationId xmlns:a16="http://schemas.microsoft.com/office/drawing/2014/main" id="{7B7958D9-D420-42BD-8EE0-C598EB48FA47}"/>
                </a:ext>
              </a:extLst>
            </p:cNvPr>
            <p:cNvSpPr txBox="1"/>
            <p:nvPr/>
          </p:nvSpPr>
          <p:spPr>
            <a:xfrm>
              <a:off x="682674" y="3020308"/>
              <a:ext cx="8357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CXCL2</a:t>
              </a:r>
            </a:p>
          </p:txBody>
        </p:sp>
      </p:grpSp>
      <p:grpSp>
        <p:nvGrpSpPr>
          <p:cNvPr id="8" name="Group 7">
            <a:extLst>
              <a:ext uri="{FF2B5EF4-FFF2-40B4-BE49-F238E27FC236}">
                <a16:creationId xmlns:a16="http://schemas.microsoft.com/office/drawing/2014/main" id="{47CBD1FC-81CF-4BE5-9DC9-516A051128A3}"/>
              </a:ext>
            </a:extLst>
          </p:cNvPr>
          <p:cNvGrpSpPr/>
          <p:nvPr/>
        </p:nvGrpSpPr>
        <p:grpSpPr>
          <a:xfrm>
            <a:off x="223782" y="3444998"/>
            <a:ext cx="3192401" cy="1620278"/>
            <a:chOff x="3813512" y="3027072"/>
            <a:chExt cx="4085422" cy="2037667"/>
          </a:xfrm>
        </p:grpSpPr>
        <p:pic>
          <p:nvPicPr>
            <p:cNvPr id="6" name="Picture 5">
              <a:extLst>
                <a:ext uri="{FF2B5EF4-FFF2-40B4-BE49-F238E27FC236}">
                  <a16:creationId xmlns:a16="http://schemas.microsoft.com/office/drawing/2014/main" id="{94FDC628-CE7B-4B8C-B1FF-96AD7344B8B5}"/>
                </a:ext>
              </a:extLst>
            </p:cNvPr>
            <p:cNvPicPr>
              <a:picLocks noChangeAspect="1"/>
            </p:cNvPicPr>
            <p:nvPr/>
          </p:nvPicPr>
          <p:blipFill>
            <a:blip r:embed="rId3"/>
            <a:stretch>
              <a:fillRect/>
            </a:stretch>
          </p:blipFill>
          <p:spPr>
            <a:xfrm>
              <a:off x="3813512" y="3027072"/>
              <a:ext cx="4085422" cy="2037667"/>
            </a:xfrm>
            <a:prstGeom prst="rect">
              <a:avLst/>
            </a:prstGeom>
          </p:spPr>
        </p:pic>
        <p:sp>
          <p:nvSpPr>
            <p:cNvPr id="3" name="TextBox 2">
              <a:extLst>
                <a:ext uri="{FF2B5EF4-FFF2-40B4-BE49-F238E27FC236}">
                  <a16:creationId xmlns:a16="http://schemas.microsoft.com/office/drawing/2014/main" id="{D904AB47-8D04-4A3E-8DF4-4EBE2B59596D}"/>
                </a:ext>
              </a:extLst>
            </p:cNvPr>
            <p:cNvSpPr txBox="1"/>
            <p:nvPr/>
          </p:nvSpPr>
          <p:spPr>
            <a:xfrm>
              <a:off x="4512934" y="3153145"/>
              <a:ext cx="687731" cy="3870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C5a</a:t>
              </a:r>
            </a:p>
          </p:txBody>
        </p:sp>
      </p:grpSp>
      <p:grpSp>
        <p:nvGrpSpPr>
          <p:cNvPr id="9" name="Group 8">
            <a:extLst>
              <a:ext uri="{FF2B5EF4-FFF2-40B4-BE49-F238E27FC236}">
                <a16:creationId xmlns:a16="http://schemas.microsoft.com/office/drawing/2014/main" id="{510435AE-1ED4-4E50-81E4-AC224E336EC4}"/>
              </a:ext>
            </a:extLst>
          </p:cNvPr>
          <p:cNvGrpSpPr/>
          <p:nvPr/>
        </p:nvGrpSpPr>
        <p:grpSpPr>
          <a:xfrm>
            <a:off x="3416183" y="3440766"/>
            <a:ext cx="3351062" cy="1729912"/>
            <a:chOff x="7892639" y="3153144"/>
            <a:chExt cx="4085422" cy="2032648"/>
          </a:xfrm>
        </p:grpSpPr>
        <p:pic>
          <p:nvPicPr>
            <p:cNvPr id="7" name="Picture 6">
              <a:extLst>
                <a:ext uri="{FF2B5EF4-FFF2-40B4-BE49-F238E27FC236}">
                  <a16:creationId xmlns:a16="http://schemas.microsoft.com/office/drawing/2014/main" id="{7E8DBDBF-5570-4C58-9321-F4A535864E85}"/>
                </a:ext>
              </a:extLst>
            </p:cNvPr>
            <p:cNvPicPr>
              <a:picLocks noChangeAspect="1"/>
            </p:cNvPicPr>
            <p:nvPr/>
          </p:nvPicPr>
          <p:blipFill>
            <a:blip r:embed="rId4"/>
            <a:stretch>
              <a:fillRect/>
            </a:stretch>
          </p:blipFill>
          <p:spPr>
            <a:xfrm>
              <a:off x="7892639" y="3153144"/>
              <a:ext cx="4085422" cy="2032648"/>
            </a:xfrm>
            <a:prstGeom prst="rect">
              <a:avLst/>
            </a:prstGeom>
          </p:spPr>
        </p:pic>
        <p:sp>
          <p:nvSpPr>
            <p:cNvPr id="4" name="TextBox 3">
              <a:extLst>
                <a:ext uri="{FF2B5EF4-FFF2-40B4-BE49-F238E27FC236}">
                  <a16:creationId xmlns:a16="http://schemas.microsoft.com/office/drawing/2014/main" id="{4CC485C6-2DCB-490A-A68C-FB9C4383C10E}"/>
                </a:ext>
              </a:extLst>
            </p:cNvPr>
            <p:cNvSpPr txBox="1"/>
            <p:nvPr/>
          </p:nvSpPr>
          <p:spPr>
            <a:xfrm>
              <a:off x="8710025" y="3232443"/>
              <a:ext cx="60041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prstClr val="black"/>
                  </a:solidFill>
                  <a:effectLst/>
                  <a:uLnTx/>
                  <a:uFillTx/>
                  <a:latin typeface="Calibri" panose="020F0502020204030204"/>
                  <a:ea typeface="+mn-ea"/>
                  <a:cs typeface="+mn-cs"/>
                </a:rPr>
                <a:t>LPS</a:t>
              </a:r>
            </a:p>
          </p:txBody>
        </p:sp>
      </p:grpSp>
      <p:sp>
        <p:nvSpPr>
          <p:cNvPr id="11" name="TextBox 10">
            <a:extLst>
              <a:ext uri="{FF2B5EF4-FFF2-40B4-BE49-F238E27FC236}">
                <a16:creationId xmlns:a16="http://schemas.microsoft.com/office/drawing/2014/main" id="{553BCB97-0DC1-4BED-B39A-247D92BF842D}"/>
              </a:ext>
            </a:extLst>
          </p:cNvPr>
          <p:cNvSpPr txBox="1"/>
          <p:nvPr/>
        </p:nvSpPr>
        <p:spPr>
          <a:xfrm>
            <a:off x="413468" y="6060785"/>
            <a:ext cx="5685071" cy="1015663"/>
          </a:xfrm>
          <a:prstGeom prst="rect">
            <a:avLst/>
          </a:prstGeom>
          <a:noFill/>
        </p:spPr>
        <p:txBody>
          <a:bodyPr wrap="square">
            <a:spAutoFit/>
          </a:bodyPr>
          <a:lstStyle/>
          <a:p>
            <a:pPr lvl="0" defTabSz="914400">
              <a:defRPr/>
            </a:pPr>
            <a:r>
              <a:rPr kumimoji="0" lang="en-GB"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6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Concentration-dependence of effect of the iron chelator </a:t>
            </a:r>
            <a:r>
              <a:rPr kumimoji="0" lang="en-GB" sz="1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desferrioxamine</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on inhibition of neutrophil migration by artemisinin (10</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sym typeface="Symbol" panose="05050102010706020507" pitchFamily="18" charset="2"/>
              </a:rPr>
              <a:t></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 Concentration gradients of the following chemoattractants over 1mm: A: H</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O</a:t>
            </a:r>
            <a:r>
              <a:rPr kumimoji="0" lang="en-GB" sz="1200" b="0"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10</a:t>
            </a:r>
            <a:r>
              <a:rPr lang="en-GB" sz="1200" dirty="0">
                <a:solidFill>
                  <a:prstClr val="black"/>
                </a:solidFill>
                <a:latin typeface="Calibri" panose="020F0502020204030204"/>
                <a:cs typeface="Times New Roman" panose="02020603050405020304" pitchFamily="18" charset="0"/>
                <a:sym typeface="Symbol" panose="05050102010706020507" pitchFamily="18" charset="2"/>
              </a:rPr>
              <a:t>n</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sym typeface="Symbol" panose="05050102010706020507" pitchFamily="18" charset="2"/>
              </a:rPr>
              <a:t>M: B: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CXCL2, 1 nM; C:  C5a, 10 nM; D: LPS, 50 ng/ml. </a:t>
            </a:r>
            <a:r>
              <a:rPr lang="en-GB" sz="1200" dirty="0"/>
              <a:t>Each point shows mean ± SEM from n = 3 mice.</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DEA43C83-17C2-4C9E-91DD-B571F619FF66}"/>
              </a:ext>
            </a:extLst>
          </p:cNvPr>
          <p:cNvSpPr txBox="1"/>
          <p:nvPr/>
        </p:nvSpPr>
        <p:spPr>
          <a:xfrm>
            <a:off x="174168" y="799542"/>
            <a:ext cx="3097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 name="TextBox 12">
            <a:extLst>
              <a:ext uri="{FF2B5EF4-FFF2-40B4-BE49-F238E27FC236}">
                <a16:creationId xmlns:a16="http://schemas.microsoft.com/office/drawing/2014/main" id="{80D210A7-B28A-4227-B680-ED2A105D6311}"/>
              </a:ext>
            </a:extLst>
          </p:cNvPr>
          <p:cNvSpPr txBox="1"/>
          <p:nvPr/>
        </p:nvSpPr>
        <p:spPr>
          <a:xfrm>
            <a:off x="3280130" y="929151"/>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4" name="TextBox 13">
            <a:extLst>
              <a:ext uri="{FF2B5EF4-FFF2-40B4-BE49-F238E27FC236}">
                <a16:creationId xmlns:a16="http://schemas.microsoft.com/office/drawing/2014/main" id="{8E508209-A07B-43E5-AFC9-E838D6F8D427}"/>
              </a:ext>
            </a:extLst>
          </p:cNvPr>
          <p:cNvSpPr txBox="1"/>
          <p:nvPr/>
        </p:nvSpPr>
        <p:spPr>
          <a:xfrm>
            <a:off x="183786" y="3098819"/>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15" name="TextBox 14">
            <a:extLst>
              <a:ext uri="{FF2B5EF4-FFF2-40B4-BE49-F238E27FC236}">
                <a16:creationId xmlns:a16="http://schemas.microsoft.com/office/drawing/2014/main" id="{3862239A-31B4-4FD1-A341-A01B324A7558}"/>
              </a:ext>
            </a:extLst>
          </p:cNvPr>
          <p:cNvSpPr txBox="1"/>
          <p:nvPr/>
        </p:nvSpPr>
        <p:spPr>
          <a:xfrm>
            <a:off x="413468" y="265869"/>
            <a:ext cx="6042991"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6. Concentration-dependence of effect of the iron chelator </a:t>
            </a:r>
            <a:r>
              <a:rPr kumimoji="0" lang="en-GB" sz="135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desferrioxamine</a:t>
            </a: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on inhibition of neutrophil migration by artemisinin </a:t>
            </a:r>
          </a:p>
        </p:txBody>
      </p:sp>
      <p:pic>
        <p:nvPicPr>
          <p:cNvPr id="16" name="Picture 15">
            <a:extLst>
              <a:ext uri="{FF2B5EF4-FFF2-40B4-BE49-F238E27FC236}">
                <a16:creationId xmlns:a16="http://schemas.microsoft.com/office/drawing/2014/main" id="{98B4BBBE-E23F-4ECB-B1A8-9FA3D54186AC}"/>
              </a:ext>
            </a:extLst>
          </p:cNvPr>
          <p:cNvPicPr>
            <a:picLocks noChangeAspect="1"/>
          </p:cNvPicPr>
          <p:nvPr/>
        </p:nvPicPr>
        <p:blipFill>
          <a:blip r:embed="rId5"/>
          <a:stretch>
            <a:fillRect/>
          </a:stretch>
        </p:blipFill>
        <p:spPr>
          <a:xfrm>
            <a:off x="223782" y="1158768"/>
            <a:ext cx="3192401" cy="1592259"/>
          </a:xfrm>
          <a:prstGeom prst="rect">
            <a:avLst/>
          </a:prstGeom>
        </p:spPr>
      </p:pic>
      <p:sp>
        <p:nvSpPr>
          <p:cNvPr id="17" name="TextBox 16">
            <a:extLst>
              <a:ext uri="{FF2B5EF4-FFF2-40B4-BE49-F238E27FC236}">
                <a16:creationId xmlns:a16="http://schemas.microsoft.com/office/drawing/2014/main" id="{49DA01F0-C309-4EAD-9977-4D6578D501B2}"/>
              </a:ext>
            </a:extLst>
          </p:cNvPr>
          <p:cNvSpPr txBox="1"/>
          <p:nvPr/>
        </p:nvSpPr>
        <p:spPr>
          <a:xfrm>
            <a:off x="728983" y="1241902"/>
            <a:ext cx="74630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H</a:t>
            </a:r>
            <a:r>
              <a:rPr kumimoji="0" lang="en-GB" sz="1400" b="0" i="0" u="none" strike="noStrike" kern="0" cap="none" spc="0" normalizeH="0" baseline="-25000" noProof="0" dirty="0">
                <a:ln>
                  <a:noFill/>
                </a:ln>
                <a:solidFill>
                  <a:prstClr val="black"/>
                </a:solidFill>
                <a:effectLst/>
                <a:uLnTx/>
                <a:uFillTx/>
                <a:latin typeface="Calibri" panose="020F0502020204030204"/>
                <a:ea typeface="+mn-ea"/>
                <a:cs typeface="+mn-cs"/>
              </a:rPr>
              <a:t>2</a:t>
            </a: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O</a:t>
            </a:r>
            <a:r>
              <a:rPr kumimoji="0" lang="en-GB" sz="1400" b="0" i="0" u="none" strike="noStrike" kern="0" cap="none" spc="0" normalizeH="0" baseline="-25000" noProof="0" dirty="0">
                <a:ln>
                  <a:noFill/>
                </a:ln>
                <a:solidFill>
                  <a:prstClr val="black"/>
                </a:solidFill>
                <a:effectLst/>
                <a:uLnTx/>
                <a:uFillTx/>
                <a:latin typeface="Calibri" panose="020F0502020204030204"/>
                <a:ea typeface="+mn-ea"/>
                <a:cs typeface="+mn-cs"/>
              </a:rPr>
              <a:t>2</a:t>
            </a:r>
          </a:p>
        </p:txBody>
      </p:sp>
      <p:sp>
        <p:nvSpPr>
          <p:cNvPr id="18" name="TextBox 17">
            <a:extLst>
              <a:ext uri="{FF2B5EF4-FFF2-40B4-BE49-F238E27FC236}">
                <a16:creationId xmlns:a16="http://schemas.microsoft.com/office/drawing/2014/main" id="{E47809DA-0A74-4F5F-9AB3-E356DEDB6E69}"/>
              </a:ext>
            </a:extLst>
          </p:cNvPr>
          <p:cNvSpPr txBox="1"/>
          <p:nvPr/>
        </p:nvSpPr>
        <p:spPr>
          <a:xfrm>
            <a:off x="3269886" y="3111519"/>
            <a:ext cx="31451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Tree>
    <p:extLst>
      <p:ext uri="{BB962C8B-B14F-4D97-AF65-F5344CB8AC3E}">
        <p14:creationId xmlns:p14="http://schemas.microsoft.com/office/powerpoint/2010/main" val="3442466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3DC814-7657-45C3-AC97-39684C6A6B1F}"/>
              </a:ext>
            </a:extLst>
          </p:cNvPr>
          <p:cNvSpPr txBox="1"/>
          <p:nvPr/>
        </p:nvSpPr>
        <p:spPr>
          <a:xfrm>
            <a:off x="413468" y="6060785"/>
            <a:ext cx="5685071" cy="1569660"/>
          </a:xfrm>
          <a:prstGeom prst="rect">
            <a:avLst/>
          </a:prstGeom>
          <a:noFill/>
        </p:spPr>
        <p:txBody>
          <a:bodyPr wrap="square">
            <a:spAutoFit/>
          </a:bodyPr>
          <a:lstStyle/>
          <a:p>
            <a:pPr lvl="0" defTabSz="914400">
              <a:defRPr/>
            </a:pPr>
            <a:r>
              <a:rPr kumimoji="0" lang="en-GB"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7. </a:t>
            </a:r>
            <a:r>
              <a:rPr kumimoji="0" lang="en-GB" sz="1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Suppression of peritoneal neutrophil invasion by artemisinin and artesunate. Ordinate: total number of peritoneal neutrophils 90 min after </a:t>
            </a:r>
            <a:r>
              <a:rPr kumimoji="0" lang="en-GB" sz="120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i.p.</a:t>
            </a:r>
            <a:r>
              <a:rPr kumimoji="0" lang="en-GB" sz="1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injection of 10</a:t>
            </a:r>
            <a:r>
              <a:rPr kumimoji="0" lang="en-GB" sz="1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M H</a:t>
            </a:r>
            <a:r>
              <a:rPr kumimoji="0" lang="en-GB" sz="120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2</a:t>
            </a:r>
            <a:r>
              <a:rPr kumimoji="0" lang="en-GB" sz="1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O</a:t>
            </a:r>
            <a:r>
              <a:rPr kumimoji="0" lang="en-GB" sz="120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2</a:t>
            </a:r>
            <a:r>
              <a:rPr kumimoji="0" lang="en-GB" sz="120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 or vehicle</a:t>
            </a:r>
            <a:r>
              <a:rPr kumimoji="0" lang="en-GB" sz="1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 Artemisinin or artesunate injected </a:t>
            </a:r>
            <a:r>
              <a:rPr kumimoji="0" lang="en-GB" sz="120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s.c.</a:t>
            </a:r>
            <a:r>
              <a:rPr kumimoji="0" lang="en-GB" sz="1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 30min before injection of H</a:t>
            </a:r>
            <a:r>
              <a:rPr kumimoji="0" lang="en-GB" sz="120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2</a:t>
            </a:r>
            <a:r>
              <a:rPr kumimoji="0" lang="en-GB" sz="1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O</a:t>
            </a:r>
            <a:r>
              <a:rPr kumimoji="0" lang="en-GB" sz="120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2</a:t>
            </a:r>
            <a:r>
              <a:rPr kumimoji="0" lang="en-GB" sz="1200"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 lar</a:t>
            </a:r>
            <a:r>
              <a:rPr lang="en-GB" sz="1200" dirty="0" err="1">
                <a:solidFill>
                  <a:prstClr val="black"/>
                </a:solidFill>
                <a:latin typeface="Times New Roman" panose="02020603050405020304" pitchFamily="18" charset="0"/>
                <a:cs typeface="Times New Roman" panose="02020603050405020304" pitchFamily="18" charset="0"/>
                <a:sym typeface="Symbol" panose="05050102010706020507" pitchFamily="18" charset="2"/>
              </a:rPr>
              <a:t>gely</a:t>
            </a:r>
            <a:r>
              <a:rPr lang="en-GB" sz="1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suppressed neutrophil invasion. </a:t>
            </a:r>
            <a:r>
              <a:rPr kumimoji="0" lang="en-GB" sz="1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Neutrophils identified by </a:t>
            </a:r>
            <a:r>
              <a:rPr kumimoji="0" lang="en-GB" sz="120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Cytospin</a:t>
            </a:r>
            <a:r>
              <a:rPr kumimoji="0" lang="en-GB" sz="1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 histology (see Methods). </a:t>
            </a:r>
            <a:r>
              <a:rPr lang="en-GB" sz="1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Each bar shows mean ± SEM from n = 3 mice. Statistical analysis: For comparison of H</a:t>
            </a:r>
            <a:r>
              <a:rPr lang="en-GB" sz="1200" baseline="-250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2</a:t>
            </a:r>
            <a:r>
              <a:rPr lang="en-GB" sz="1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O</a:t>
            </a:r>
            <a:r>
              <a:rPr lang="en-GB" sz="1200" baseline="-250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2 </a:t>
            </a:r>
            <a:r>
              <a:rPr lang="en-GB" sz="1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with control: ***, p &lt;0.001; for comparison of artemisinin/artesunate with H</a:t>
            </a:r>
            <a:r>
              <a:rPr lang="en-GB" sz="1200" baseline="-250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2</a:t>
            </a:r>
            <a:r>
              <a:rPr lang="en-GB" sz="1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O</a:t>
            </a:r>
            <a:r>
              <a:rPr lang="en-GB" sz="1200" baseline="-250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2</a:t>
            </a:r>
            <a:r>
              <a:rPr lang="en-GB" sz="1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 p &lt; 0.05, ##, p &lt; 0.01, ###, p &lt; 0.001 (One-way ANOVA and Tukey–Kramer post-hoc test).</a:t>
            </a:r>
            <a:endParaRPr kumimoji="0" lang="en-GB" sz="18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55ADBFF-B456-4BBC-91C0-D23898802829}"/>
              </a:ext>
            </a:extLst>
          </p:cNvPr>
          <p:cNvSpPr txBox="1"/>
          <p:nvPr/>
        </p:nvSpPr>
        <p:spPr>
          <a:xfrm>
            <a:off x="413468" y="265869"/>
            <a:ext cx="6042991"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7. Suppression of peritoneal neutrophil invasion by artemisinin and analogues</a:t>
            </a:r>
          </a:p>
        </p:txBody>
      </p:sp>
      <p:pic>
        <p:nvPicPr>
          <p:cNvPr id="2" name="Picture 1">
            <a:extLst>
              <a:ext uri="{FF2B5EF4-FFF2-40B4-BE49-F238E27FC236}">
                <a16:creationId xmlns:a16="http://schemas.microsoft.com/office/drawing/2014/main" id="{D01D2B52-630B-1643-930A-4489E3C21B1B}"/>
              </a:ext>
            </a:extLst>
          </p:cNvPr>
          <p:cNvPicPr>
            <a:picLocks noChangeAspect="1"/>
          </p:cNvPicPr>
          <p:nvPr/>
        </p:nvPicPr>
        <p:blipFill>
          <a:blip r:embed="rId2"/>
          <a:stretch>
            <a:fillRect/>
          </a:stretch>
        </p:blipFill>
        <p:spPr>
          <a:xfrm>
            <a:off x="1879590" y="1743739"/>
            <a:ext cx="3098819" cy="3787446"/>
          </a:xfrm>
          <a:prstGeom prst="rect">
            <a:avLst/>
          </a:prstGeom>
        </p:spPr>
      </p:pic>
    </p:spTree>
    <p:extLst>
      <p:ext uri="{BB962C8B-B14F-4D97-AF65-F5344CB8AC3E}">
        <p14:creationId xmlns:p14="http://schemas.microsoft.com/office/powerpoint/2010/main" val="517343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Object 20">
            <a:extLst>
              <a:ext uri="{FF2B5EF4-FFF2-40B4-BE49-F238E27FC236}">
                <a16:creationId xmlns:a16="http://schemas.microsoft.com/office/drawing/2014/main" id="{BC919D01-5EE2-49C9-B530-2EB959C0BDCE}"/>
              </a:ext>
            </a:extLst>
          </p:cNvPr>
          <p:cNvGraphicFramePr>
            <a:graphicFrameLocks noChangeAspect="1"/>
          </p:cNvGraphicFramePr>
          <p:nvPr>
            <p:extLst>
              <p:ext uri="{D42A27DB-BD31-4B8C-83A1-F6EECF244321}">
                <p14:modId xmlns:p14="http://schemas.microsoft.com/office/powerpoint/2010/main" val="1394967787"/>
              </p:ext>
            </p:extLst>
          </p:nvPr>
        </p:nvGraphicFramePr>
        <p:xfrm>
          <a:off x="437042" y="949682"/>
          <a:ext cx="5914239" cy="6251218"/>
        </p:xfrm>
        <a:graphic>
          <a:graphicData uri="http://schemas.openxmlformats.org/presentationml/2006/ole">
            <mc:AlternateContent xmlns:mc="http://schemas.openxmlformats.org/markup-compatibility/2006">
              <mc:Choice xmlns:v="urn:schemas-microsoft-com:vml" Requires="v">
                <p:oleObj name="Prism 9" r:id="rId2" imgW="6666832" imgH="7046774" progId="Prism9.Document">
                  <p:embed/>
                </p:oleObj>
              </mc:Choice>
              <mc:Fallback>
                <p:oleObj name="Prism 9" r:id="rId2" imgW="6666832" imgH="7046774" progId="Prism9.Document">
                  <p:embed/>
                  <p:pic>
                    <p:nvPicPr>
                      <p:cNvPr id="21" name="Object 20">
                        <a:extLst>
                          <a:ext uri="{FF2B5EF4-FFF2-40B4-BE49-F238E27FC236}">
                            <a16:creationId xmlns:a16="http://schemas.microsoft.com/office/drawing/2014/main" id="{BC919D01-5EE2-49C9-B530-2EB959C0BDCE}"/>
                          </a:ext>
                        </a:extLst>
                      </p:cNvPr>
                      <p:cNvPicPr/>
                      <p:nvPr/>
                    </p:nvPicPr>
                    <p:blipFill>
                      <a:blip r:embed="rId3"/>
                      <a:stretch>
                        <a:fillRect/>
                      </a:stretch>
                    </p:blipFill>
                    <p:spPr>
                      <a:xfrm>
                        <a:off x="437042" y="949682"/>
                        <a:ext cx="5914239" cy="625121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54724237-D3DC-472B-AC3A-5622A790F77F}"/>
              </a:ext>
            </a:extLst>
          </p:cNvPr>
          <p:cNvSpPr txBox="1"/>
          <p:nvPr/>
        </p:nvSpPr>
        <p:spPr>
          <a:xfrm>
            <a:off x="413468" y="265869"/>
            <a:ext cx="6042991"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8. Artesunate suppresses neutrophil invasion and release of cytokines and NETs in response to infusion of H</a:t>
            </a:r>
            <a:r>
              <a:rPr kumimoji="0" lang="en-GB" sz="1350" b="1"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a:t>
            </a:r>
            <a:r>
              <a:rPr kumimoji="0" lang="en-GB" sz="1350" b="1"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into lung</a:t>
            </a:r>
            <a:r>
              <a:rPr kumimoji="0" lang="en-GB" sz="135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3" name="TextBox 2">
            <a:extLst>
              <a:ext uri="{FF2B5EF4-FFF2-40B4-BE49-F238E27FC236}">
                <a16:creationId xmlns:a16="http://schemas.microsoft.com/office/drawing/2014/main" id="{99199ACA-8755-49A4-B309-4D48BA1D2E1C}"/>
              </a:ext>
            </a:extLst>
          </p:cNvPr>
          <p:cNvSpPr txBox="1"/>
          <p:nvPr/>
        </p:nvSpPr>
        <p:spPr>
          <a:xfrm>
            <a:off x="191542" y="7190478"/>
            <a:ext cx="6501357"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imes New Roman" panose="02020603050405020304" pitchFamily="18" charset="0"/>
                <a:ea typeface="Segoe UI Emoji" panose="020B0502040204020203" pitchFamily="34" charset="0"/>
                <a:cs typeface="Times New Roman" panose="02020603050405020304" pitchFamily="18" charset="0"/>
              </a:rPr>
              <a:t>Supplementary Fig. 8. </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Artesunate suppresses neutrophil invasion and release of cytokines and NETs in response to infusion of H</a:t>
            </a:r>
            <a:r>
              <a:rPr kumimoji="0" lang="en-GB" sz="1200" b="1"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O</a:t>
            </a:r>
            <a:r>
              <a:rPr kumimoji="0" lang="en-GB" sz="1200" b="1" i="0" u="none" strike="noStrike" kern="1200" cap="none" spc="0" normalizeH="0" baseline="-25000" noProof="0" dirty="0">
                <a:ln>
                  <a:noFill/>
                </a:ln>
                <a:solidFill>
                  <a:prstClr val="black"/>
                </a:solidFill>
                <a:effectLst/>
                <a:uLnTx/>
                <a:uFillTx/>
                <a:latin typeface="Calibri" panose="020F0502020204030204"/>
                <a:ea typeface="+mn-ea"/>
                <a:cs typeface="Times New Roman" panose="02020603050405020304" pitchFamily="18" charset="0"/>
              </a:rPr>
              <a:t>2</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into lung.</a:t>
            </a:r>
          </a:p>
          <a:p>
            <a:pPr lvl="0" indent="-324000" defTabSz="914400">
              <a:defRPr/>
            </a:pPr>
            <a:r>
              <a:rPr lang="en-GB" sz="1200" dirty="0">
                <a:solidFill>
                  <a:prstClr val="black"/>
                </a:solidFill>
                <a:latin typeface="Calibri" panose="020F0502020204030204"/>
              </a:rPr>
              <a:t>A. Number of neutrophils (see Methods for cell identification) recovered in </a:t>
            </a:r>
            <a:r>
              <a:rPr lang="en-GB" sz="1200" dirty="0" err="1">
                <a:solidFill>
                  <a:prstClr val="black"/>
                </a:solidFill>
                <a:latin typeface="Calibri" panose="020F0502020204030204"/>
              </a:rPr>
              <a:t>bronchio</a:t>
            </a:r>
            <a:r>
              <a:rPr lang="en-GB" sz="1200" dirty="0">
                <a:solidFill>
                  <a:prstClr val="black"/>
                </a:solidFill>
                <a:latin typeface="Calibri" panose="020F0502020204030204"/>
              </a:rPr>
              <a:t>-arteriolar lavage fluid (BALF) at t = 60 min following infusion of H</a:t>
            </a:r>
            <a:r>
              <a:rPr lang="en-GB" sz="1200" baseline="-25000" dirty="0">
                <a:solidFill>
                  <a:prstClr val="black"/>
                </a:solidFill>
                <a:latin typeface="Calibri" panose="020F0502020204030204"/>
              </a:rPr>
              <a:t>2</a:t>
            </a:r>
            <a:r>
              <a:rPr lang="en-GB" sz="1200" dirty="0">
                <a:solidFill>
                  <a:prstClr val="black"/>
                </a:solidFill>
                <a:latin typeface="Calibri" panose="020F0502020204030204"/>
              </a:rPr>
              <a:t>O</a:t>
            </a:r>
            <a:r>
              <a:rPr lang="en-GB" sz="1200" baseline="-25000" dirty="0">
                <a:solidFill>
                  <a:prstClr val="black"/>
                </a:solidFill>
                <a:latin typeface="Calibri" panose="020F0502020204030204"/>
              </a:rPr>
              <a:t>2</a:t>
            </a:r>
            <a:r>
              <a:rPr lang="en-GB" sz="1200" dirty="0">
                <a:solidFill>
                  <a:prstClr val="black"/>
                </a:solidFill>
                <a:latin typeface="Calibri" panose="020F0502020204030204"/>
              </a:rPr>
              <a:t> </a:t>
            </a:r>
            <a:r>
              <a:rPr lang="en-GB" sz="1200" dirty="0">
                <a:solidFill>
                  <a:prstClr val="black"/>
                </a:solidFill>
              </a:rPr>
              <a:t>(</a:t>
            </a:r>
            <a:r>
              <a:rPr lang="en-GB" sz="1200" dirty="0">
                <a:solidFill>
                  <a:prstClr val="black"/>
                </a:solidFill>
                <a:sym typeface="Symbol" panose="05050102010706020507" pitchFamily="18" charset="2"/>
              </a:rPr>
              <a:t>10M) </a:t>
            </a:r>
            <a:r>
              <a:rPr lang="en-GB" sz="1200" dirty="0">
                <a:solidFill>
                  <a:prstClr val="black"/>
                </a:solidFill>
                <a:latin typeface="Calibri" panose="020F0502020204030204"/>
              </a:rPr>
              <a:t>into lung. Bars show control (no H</a:t>
            </a:r>
            <a:r>
              <a:rPr lang="en-GB" sz="1200" baseline="-25000" dirty="0">
                <a:solidFill>
                  <a:prstClr val="black"/>
                </a:solidFill>
                <a:latin typeface="Calibri" panose="020F0502020204030204"/>
              </a:rPr>
              <a:t>2</a:t>
            </a:r>
            <a:r>
              <a:rPr lang="en-GB" sz="1200" dirty="0">
                <a:solidFill>
                  <a:prstClr val="black"/>
                </a:solidFill>
                <a:latin typeface="Calibri" panose="020F0502020204030204"/>
              </a:rPr>
              <a:t>O</a:t>
            </a:r>
            <a:r>
              <a:rPr lang="en-GB" sz="1200" baseline="-25000" dirty="0">
                <a:solidFill>
                  <a:prstClr val="black"/>
                </a:solidFill>
                <a:latin typeface="Calibri" panose="020F0502020204030204"/>
              </a:rPr>
              <a:t>2</a:t>
            </a:r>
            <a:r>
              <a:rPr lang="en-GB" sz="1200" dirty="0">
                <a:solidFill>
                  <a:prstClr val="black"/>
                </a:solidFill>
                <a:latin typeface="Calibri" panose="020F0502020204030204"/>
              </a:rPr>
              <a:t>); H</a:t>
            </a:r>
            <a:r>
              <a:rPr lang="en-GB" sz="1200" baseline="-25000" dirty="0">
                <a:solidFill>
                  <a:prstClr val="black"/>
                </a:solidFill>
                <a:latin typeface="Calibri" panose="020F0502020204030204"/>
              </a:rPr>
              <a:t>2</a:t>
            </a:r>
            <a:r>
              <a:rPr lang="en-GB" sz="1200" dirty="0">
                <a:solidFill>
                  <a:prstClr val="black"/>
                </a:solidFill>
                <a:latin typeface="Calibri" panose="020F0502020204030204"/>
              </a:rPr>
              <a:t>O</a:t>
            </a:r>
            <a:r>
              <a:rPr lang="en-GB" sz="1200" baseline="-25000" dirty="0">
                <a:solidFill>
                  <a:prstClr val="black"/>
                </a:solidFill>
                <a:latin typeface="Calibri" panose="020F0502020204030204"/>
              </a:rPr>
              <a:t>2</a:t>
            </a:r>
            <a:r>
              <a:rPr lang="en-GB" sz="1200" dirty="0">
                <a:solidFill>
                  <a:prstClr val="black"/>
                </a:solidFill>
                <a:latin typeface="Calibri" panose="020F0502020204030204"/>
              </a:rPr>
              <a:t> alone; two doses of artesunate (28 or 6mg/kg) administered </a:t>
            </a:r>
            <a:r>
              <a:rPr lang="en-GB" sz="1200" dirty="0" err="1">
                <a:solidFill>
                  <a:prstClr val="black"/>
                </a:solidFill>
                <a:latin typeface="Calibri" panose="020F0502020204030204"/>
              </a:rPr>
              <a:t>s.c.</a:t>
            </a:r>
            <a:r>
              <a:rPr lang="en-GB" sz="1200" dirty="0">
                <a:solidFill>
                  <a:prstClr val="black"/>
                </a:solidFill>
                <a:latin typeface="Calibri" panose="020F0502020204030204"/>
              </a:rPr>
              <a:t> 30min before infusion of H</a:t>
            </a:r>
            <a:r>
              <a:rPr lang="en-GB" sz="1200" baseline="-25000" dirty="0">
                <a:solidFill>
                  <a:prstClr val="black"/>
                </a:solidFill>
                <a:latin typeface="Calibri" panose="020F0502020204030204"/>
              </a:rPr>
              <a:t>2</a:t>
            </a:r>
            <a:r>
              <a:rPr lang="en-GB" sz="1200" dirty="0">
                <a:solidFill>
                  <a:prstClr val="black"/>
                </a:solidFill>
                <a:latin typeface="Calibri" panose="020F0502020204030204"/>
              </a:rPr>
              <a:t>O</a:t>
            </a:r>
            <a:r>
              <a:rPr lang="en-GB" sz="1200" baseline="-25000" dirty="0">
                <a:solidFill>
                  <a:prstClr val="black"/>
                </a:solidFill>
                <a:latin typeface="Calibri" panose="020F0502020204030204"/>
              </a:rPr>
              <a:t>2</a:t>
            </a:r>
            <a:r>
              <a:rPr lang="en-GB" sz="1200" dirty="0">
                <a:solidFill>
                  <a:prstClr val="black"/>
                </a:solidFill>
                <a:latin typeface="Calibri" panose="020F0502020204030204"/>
              </a:rPr>
              <a:t>. </a:t>
            </a:r>
          </a:p>
          <a:p>
            <a:pPr marR="0" lvl="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B., C., D., E.: Concentration of IL-1</a:t>
            </a:r>
            <a:r>
              <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rPr>
              <a:t>β</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IL6, CXCL1 and CXCL2 in peritoneal lavage measured by ELISA, using samples obtained in A. </a:t>
            </a:r>
          </a:p>
          <a:p>
            <a:pPr marL="342000" lvl="0" indent="-342000" defTabSz="914400">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F.: Concentration of cell-free DNA, an index of NET release.</a:t>
            </a:r>
            <a:r>
              <a:rPr lang="en-GB" sz="1200" dirty="0">
                <a:solidFill>
                  <a:prstClr val="black"/>
                </a:solidFill>
                <a:ea typeface="Calibri" panose="020F0502020204030204" pitchFamily="34" charset="0"/>
              </a:rPr>
              <a:t> </a:t>
            </a:r>
          </a:p>
          <a:p>
            <a:pPr lvl="0" defTabSz="914400">
              <a:defRPr/>
            </a:pPr>
            <a:r>
              <a:rPr lang="en-GB" sz="1200" dirty="0">
                <a:solidFill>
                  <a:prstClr val="black"/>
                </a:solidFill>
                <a:ea typeface="Calibri" panose="020F0502020204030204" pitchFamily="34" charset="0"/>
              </a:rPr>
              <a:t>Each bar shows mean ± SEM from n = 4 mice except E, n = 1. Statistical analysis: *, p&lt;0.05; **, P&lt;0.01; ***, p&lt;0.001, compared with negative control (no H</a:t>
            </a:r>
            <a:r>
              <a:rPr lang="en-GB" sz="1200" baseline="-25000" dirty="0">
                <a:solidFill>
                  <a:prstClr val="black"/>
                </a:solidFill>
                <a:ea typeface="Calibri" panose="020F0502020204030204" pitchFamily="34" charset="0"/>
              </a:rPr>
              <a:t>2</a:t>
            </a:r>
            <a:r>
              <a:rPr lang="en-GB" sz="1200" dirty="0">
                <a:solidFill>
                  <a:prstClr val="black"/>
                </a:solidFill>
                <a:ea typeface="Calibri" panose="020F0502020204030204" pitchFamily="34" charset="0"/>
              </a:rPr>
              <a:t>O</a:t>
            </a:r>
            <a:r>
              <a:rPr lang="en-GB" sz="1200" baseline="-25000" dirty="0">
                <a:solidFill>
                  <a:prstClr val="black"/>
                </a:solidFill>
                <a:ea typeface="Calibri" panose="020F0502020204030204" pitchFamily="34" charset="0"/>
              </a:rPr>
              <a:t>2</a:t>
            </a:r>
            <a:r>
              <a:rPr lang="en-GB" sz="1200" dirty="0">
                <a:solidFill>
                  <a:prstClr val="black"/>
                </a:solidFill>
                <a:ea typeface="Calibri" panose="020F0502020204030204" pitchFamily="34" charset="0"/>
              </a:rPr>
              <a:t>); ##, p&lt;0.01 artesunate groups compared with no-artesunate group at same time point. ANOVA with Bonferroni post-hoc correction. </a:t>
            </a:r>
          </a:p>
          <a:p>
            <a:pPr lvl="0" defTabSz="914400">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2D5B018-DC73-4E73-952E-924EF4D585E6}"/>
              </a:ext>
            </a:extLst>
          </p:cNvPr>
          <p:cNvSpPr txBox="1"/>
          <p:nvPr/>
        </p:nvSpPr>
        <p:spPr>
          <a:xfrm>
            <a:off x="353327" y="854302"/>
            <a:ext cx="3097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6" name="TextBox 15">
            <a:extLst>
              <a:ext uri="{FF2B5EF4-FFF2-40B4-BE49-F238E27FC236}">
                <a16:creationId xmlns:a16="http://schemas.microsoft.com/office/drawing/2014/main" id="{FEBFFAA7-BFB5-4F2A-B509-22BDB097DD8C}"/>
              </a:ext>
            </a:extLst>
          </p:cNvPr>
          <p:cNvSpPr txBox="1"/>
          <p:nvPr/>
        </p:nvSpPr>
        <p:spPr>
          <a:xfrm>
            <a:off x="2456446" y="893199"/>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7" name="TextBox 16">
            <a:extLst>
              <a:ext uri="{FF2B5EF4-FFF2-40B4-BE49-F238E27FC236}">
                <a16:creationId xmlns:a16="http://schemas.microsoft.com/office/drawing/2014/main" id="{05AAEEDE-E447-45C4-BA40-449848860009}"/>
              </a:ext>
            </a:extLst>
          </p:cNvPr>
          <p:cNvSpPr txBox="1"/>
          <p:nvPr/>
        </p:nvSpPr>
        <p:spPr>
          <a:xfrm>
            <a:off x="4305141" y="891480"/>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18" name="TextBox 17">
            <a:extLst>
              <a:ext uri="{FF2B5EF4-FFF2-40B4-BE49-F238E27FC236}">
                <a16:creationId xmlns:a16="http://schemas.microsoft.com/office/drawing/2014/main" id="{E67AD482-555E-4B1D-B33C-374E15CFDAB1}"/>
              </a:ext>
            </a:extLst>
          </p:cNvPr>
          <p:cNvSpPr txBox="1"/>
          <p:nvPr/>
        </p:nvSpPr>
        <p:spPr>
          <a:xfrm>
            <a:off x="370513" y="4017871"/>
            <a:ext cx="31451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9" name="TextBox 18">
            <a:extLst>
              <a:ext uri="{FF2B5EF4-FFF2-40B4-BE49-F238E27FC236}">
                <a16:creationId xmlns:a16="http://schemas.microsoft.com/office/drawing/2014/main" id="{428138B0-1185-4EFA-94E4-B90528C46C57}"/>
              </a:ext>
            </a:extLst>
          </p:cNvPr>
          <p:cNvSpPr txBox="1"/>
          <p:nvPr/>
        </p:nvSpPr>
        <p:spPr>
          <a:xfrm>
            <a:off x="2474198" y="4018027"/>
            <a:ext cx="28405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20" name="TextBox 19">
            <a:extLst>
              <a:ext uri="{FF2B5EF4-FFF2-40B4-BE49-F238E27FC236}">
                <a16:creationId xmlns:a16="http://schemas.microsoft.com/office/drawing/2014/main" id="{01050FE0-06C1-403F-BF8E-7B39A40CEB2B}"/>
              </a:ext>
            </a:extLst>
          </p:cNvPr>
          <p:cNvSpPr txBox="1"/>
          <p:nvPr/>
        </p:nvSpPr>
        <p:spPr>
          <a:xfrm>
            <a:off x="4401423" y="4005327"/>
            <a:ext cx="28405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pic>
        <p:nvPicPr>
          <p:cNvPr id="4" name="Picture 3">
            <a:extLst>
              <a:ext uri="{FF2B5EF4-FFF2-40B4-BE49-F238E27FC236}">
                <a16:creationId xmlns:a16="http://schemas.microsoft.com/office/drawing/2014/main" id="{B1E4AD24-AD94-364D-9AAD-2B42222F80F7}"/>
              </a:ext>
            </a:extLst>
          </p:cNvPr>
          <p:cNvPicPr>
            <a:picLocks noChangeAspect="1"/>
          </p:cNvPicPr>
          <p:nvPr/>
        </p:nvPicPr>
        <p:blipFill>
          <a:blip r:embed="rId4"/>
          <a:stretch>
            <a:fillRect/>
          </a:stretch>
        </p:blipFill>
        <p:spPr>
          <a:xfrm>
            <a:off x="496542" y="1056817"/>
            <a:ext cx="2238651" cy="2815273"/>
          </a:xfrm>
          <a:prstGeom prst="rect">
            <a:avLst/>
          </a:prstGeom>
        </p:spPr>
      </p:pic>
    </p:spTree>
    <p:extLst>
      <p:ext uri="{BB962C8B-B14F-4D97-AF65-F5344CB8AC3E}">
        <p14:creationId xmlns:p14="http://schemas.microsoft.com/office/powerpoint/2010/main" val="3177238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a:extLst>
              <a:ext uri="{FF2B5EF4-FFF2-40B4-BE49-F238E27FC236}">
                <a16:creationId xmlns:a16="http://schemas.microsoft.com/office/drawing/2014/main" id="{AF07B4BC-E63F-4565-BD73-13624F205860}"/>
              </a:ext>
            </a:extLst>
          </p:cNvPr>
          <p:cNvGraphicFramePr>
            <a:graphicFrameLocks noChangeAspect="1"/>
          </p:cNvGraphicFramePr>
          <p:nvPr>
            <p:extLst>
              <p:ext uri="{D42A27DB-BD31-4B8C-83A1-F6EECF244321}">
                <p14:modId xmlns:p14="http://schemas.microsoft.com/office/powerpoint/2010/main" val="3160911338"/>
              </p:ext>
            </p:extLst>
          </p:nvPr>
        </p:nvGraphicFramePr>
        <p:xfrm>
          <a:off x="309694" y="1127533"/>
          <a:ext cx="6696716" cy="6045121"/>
        </p:xfrm>
        <a:graphic>
          <a:graphicData uri="http://schemas.openxmlformats.org/presentationml/2006/ole">
            <mc:AlternateContent xmlns:mc="http://schemas.openxmlformats.org/markup-compatibility/2006">
              <mc:Choice xmlns:v="urn:schemas-microsoft-com:vml" Requires="v">
                <p:oleObj name="Prism 9" r:id="rId3" imgW="7586259" imgH="6848689" progId="Prism9.Document">
                  <p:embed/>
                </p:oleObj>
              </mc:Choice>
              <mc:Fallback>
                <p:oleObj name="Prism 9" r:id="rId3" imgW="7586259" imgH="6848689" progId="Prism9.Document">
                  <p:embed/>
                  <p:pic>
                    <p:nvPicPr>
                      <p:cNvPr id="12" name="Object 11">
                        <a:extLst>
                          <a:ext uri="{FF2B5EF4-FFF2-40B4-BE49-F238E27FC236}">
                            <a16:creationId xmlns:a16="http://schemas.microsoft.com/office/drawing/2014/main" id="{AF07B4BC-E63F-4565-BD73-13624F205860}"/>
                          </a:ext>
                        </a:extLst>
                      </p:cNvPr>
                      <p:cNvPicPr/>
                      <p:nvPr/>
                    </p:nvPicPr>
                    <p:blipFill>
                      <a:blip r:embed="rId4"/>
                      <a:stretch>
                        <a:fillRect/>
                      </a:stretch>
                    </p:blipFill>
                    <p:spPr>
                      <a:xfrm>
                        <a:off x="309694" y="1127533"/>
                        <a:ext cx="6696716" cy="6045121"/>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C274B50E-8AC9-452C-AEF1-6C5C44D6059D}"/>
              </a:ext>
            </a:extLst>
          </p:cNvPr>
          <p:cNvSpPr txBox="1"/>
          <p:nvPr/>
        </p:nvSpPr>
        <p:spPr>
          <a:xfrm>
            <a:off x="413468" y="265869"/>
            <a:ext cx="6042991"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9. Artemisinin suppresses neutrophil invasion and release of cytokines and NETs in response to LPS infusion into peritoneum</a:t>
            </a:r>
            <a:r>
              <a:rPr kumimoji="0" lang="en-GB" sz="135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5D6E3D1F-0CBE-4C0F-AEAE-1DB5ECFD71CC}"/>
              </a:ext>
            </a:extLst>
          </p:cNvPr>
          <p:cNvSpPr txBox="1"/>
          <p:nvPr/>
        </p:nvSpPr>
        <p:spPr>
          <a:xfrm>
            <a:off x="85273" y="7376548"/>
            <a:ext cx="6687454" cy="21236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ea typeface="Segoe UI Emoji" panose="020B0502040204020203" pitchFamily="34" charset="0"/>
                <a:cs typeface="Times New Roman" panose="02020603050405020304" pitchFamily="18" charset="0"/>
              </a:rPr>
              <a:t>Supplementary Fig. 9. </a:t>
            </a:r>
            <a:r>
              <a:rPr kumimoji="0" lang="en-GB" sz="1200" b="1" i="0" u="none" strike="noStrike" kern="1200" cap="none" spc="0" normalizeH="0" baseline="0" noProof="0" dirty="0">
                <a:ln>
                  <a:noFill/>
                </a:ln>
                <a:solidFill>
                  <a:prstClr val="black"/>
                </a:solidFill>
                <a:effectLst/>
                <a:uLnTx/>
                <a:uFillTx/>
                <a:ea typeface="+mn-ea"/>
                <a:cs typeface="Times New Roman" panose="02020603050405020304" pitchFamily="18" charset="0"/>
              </a:rPr>
              <a:t>Artemisinin suppresses neutrophil invasion and release of cytokines and NETs in response </a:t>
            </a:r>
            <a:r>
              <a:rPr kumimoji="0" lang="en-GB" sz="1200" b="1" i="0" u="none" strike="noStrike" kern="1200" cap="none" spc="0" normalizeH="0" baseline="0" noProof="0">
                <a:ln>
                  <a:noFill/>
                </a:ln>
                <a:solidFill>
                  <a:prstClr val="black"/>
                </a:solidFill>
                <a:effectLst/>
                <a:uLnTx/>
                <a:uFillTx/>
                <a:ea typeface="+mn-ea"/>
                <a:cs typeface="Times New Roman" panose="02020603050405020304" pitchFamily="18" charset="0"/>
              </a:rPr>
              <a:t>to LPS infusion into peritoneum</a:t>
            </a:r>
            <a:r>
              <a:rPr kumimoji="0" lang="en-GB" sz="1200" b="1" i="1" u="none" strike="noStrike" kern="1200" cap="none" spc="0" normalizeH="0" baseline="0" noProof="0">
                <a:ln>
                  <a:noFill/>
                </a:ln>
                <a:solidFill>
                  <a:prstClr val="black"/>
                </a:solidFill>
                <a:effectLst/>
                <a:uLnTx/>
                <a:uFillTx/>
                <a:ea typeface="+mn-ea"/>
                <a:cs typeface="Times New Roman" panose="02020603050405020304" pitchFamily="18" charset="0"/>
              </a:rPr>
              <a:t>.</a:t>
            </a:r>
            <a:endParaRPr kumimoji="0" lang="en-GB" sz="1200" b="0" i="0" u="none" strike="noStrike" kern="1200" cap="none" spc="0" normalizeH="0" baseline="0" noProof="0" dirty="0">
              <a:ln>
                <a:noFill/>
              </a:ln>
              <a:solidFill>
                <a:prstClr val="black"/>
              </a:solidFill>
              <a:effectLst/>
              <a:uLnTx/>
              <a:uFillTx/>
              <a:ea typeface="+mn-ea"/>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Tx/>
              <a:buFontTx/>
              <a:buAutoNum type="alphaUcPeriod"/>
              <a:tabLst/>
              <a:defRPr/>
            </a:pPr>
            <a:r>
              <a:rPr kumimoji="0" lang="en-GB" sz="1200" b="0" i="0" u="none" strike="noStrike" kern="1200" cap="none" spc="0" normalizeH="0" baseline="0" noProof="0" dirty="0">
                <a:ln>
                  <a:noFill/>
                </a:ln>
                <a:solidFill>
                  <a:prstClr val="black"/>
                </a:solidFill>
                <a:effectLst/>
                <a:uLnTx/>
                <a:uFillTx/>
                <a:ea typeface="+mn-ea"/>
                <a:cs typeface="Times New Roman" panose="02020603050405020304" pitchFamily="18" charset="0"/>
              </a:rPr>
              <a:t>Number of neutrophils recovered from intraperitoneal lavage </a:t>
            </a:r>
            <a:r>
              <a:rPr kumimoji="0" lang="en-GB" sz="1200" b="0" i="0" u="none" strike="noStrike" kern="1200" cap="none" spc="0" normalizeH="0" baseline="0" noProof="0" dirty="0">
                <a:ln>
                  <a:noFill/>
                </a:ln>
                <a:solidFill>
                  <a:prstClr val="black"/>
                </a:solidFill>
                <a:effectLst/>
                <a:uLnTx/>
                <a:uFillTx/>
                <a:ea typeface="Calibri" panose="020F0502020204030204" pitchFamily="34" charset="0"/>
                <a:cs typeface="+mn-cs"/>
              </a:rPr>
              <a:t>at t = 5h </a:t>
            </a:r>
            <a:r>
              <a:rPr kumimoji="0" lang="en-GB" sz="1200" b="0" i="0" u="none" strike="noStrike" kern="1200" cap="none" spc="0" normalizeH="0" baseline="0" noProof="0" dirty="0">
                <a:ln>
                  <a:noFill/>
                </a:ln>
                <a:solidFill>
                  <a:prstClr val="black"/>
                </a:solidFill>
                <a:effectLst/>
                <a:uLnTx/>
                <a:uFillTx/>
                <a:ea typeface="+mn-ea"/>
                <a:cs typeface="Times New Roman" panose="02020603050405020304" pitchFamily="18" charset="0"/>
              </a:rPr>
              <a:t>following </a:t>
            </a:r>
            <a:r>
              <a:rPr kumimoji="0" lang="en-GB" sz="1200" b="0" i="0" u="none" strike="noStrike" kern="1200" cap="none" spc="0" normalizeH="0" baseline="0" noProof="0" dirty="0" err="1">
                <a:ln>
                  <a:noFill/>
                </a:ln>
                <a:solidFill>
                  <a:prstClr val="black"/>
                </a:solidFill>
                <a:effectLst/>
                <a:uLnTx/>
                <a:uFillTx/>
                <a:ea typeface="Calibri" panose="020F0502020204030204" pitchFamily="34" charset="0"/>
                <a:cs typeface="+mn-cs"/>
              </a:rPr>
              <a:t>i.p.</a:t>
            </a:r>
            <a:r>
              <a:rPr kumimoji="0" lang="en-GB" sz="1200" b="0" i="0" u="none" strike="noStrike" kern="1200" cap="none" spc="0" normalizeH="0" baseline="0" noProof="0" dirty="0">
                <a:ln>
                  <a:noFill/>
                </a:ln>
                <a:solidFill>
                  <a:prstClr val="black"/>
                </a:solidFill>
                <a:effectLst/>
                <a:uLnTx/>
                <a:uFillTx/>
                <a:ea typeface="Calibri" panose="020F0502020204030204" pitchFamily="34" charset="0"/>
                <a:cs typeface="+mn-cs"/>
              </a:rPr>
              <a:t> injection of LPS (30ng). Each bar shows mean ± SEM from n = 3 mice.  </a:t>
            </a:r>
            <a:r>
              <a:rPr lang="en-GB" sz="1200" dirty="0">
                <a:solidFill>
                  <a:prstClr val="black"/>
                </a:solidFill>
                <a:ea typeface="Calibri" panose="020F0502020204030204" pitchFamily="34" charset="0"/>
              </a:rPr>
              <a:t>N</a:t>
            </a:r>
            <a:r>
              <a:rPr kumimoji="0" lang="en-GB" sz="1200" b="0" i="0" u="none" strike="noStrike" kern="1200" cap="none" spc="0" normalizeH="0" baseline="0" noProof="0" dirty="0" err="1">
                <a:ln>
                  <a:noFill/>
                </a:ln>
                <a:solidFill>
                  <a:prstClr val="black"/>
                </a:solidFill>
                <a:effectLst/>
                <a:uLnTx/>
                <a:uFillTx/>
                <a:ea typeface="Calibri" panose="020F0502020204030204" pitchFamily="34" charset="0"/>
                <a:cs typeface="+mn-cs"/>
              </a:rPr>
              <a:t>eutrophil</a:t>
            </a:r>
            <a:r>
              <a:rPr kumimoji="0" lang="en-GB" sz="1200" b="0" i="0" u="none" strike="noStrike" kern="1200" cap="none" spc="0" normalizeH="0" baseline="0" noProof="0" dirty="0">
                <a:ln>
                  <a:noFill/>
                </a:ln>
                <a:solidFill>
                  <a:prstClr val="black"/>
                </a:solidFill>
                <a:effectLst/>
                <a:uLnTx/>
                <a:uFillTx/>
                <a:ea typeface="Calibri" panose="020F0502020204030204" pitchFamily="34" charset="0"/>
                <a:cs typeface="+mn-cs"/>
              </a:rPr>
              <a:t> influx suppressed by artemisinin (28mg/kg) administered </a:t>
            </a:r>
            <a:r>
              <a:rPr kumimoji="0" lang="en-GB" sz="1200" b="0" i="0" u="none" strike="noStrike" kern="1200" cap="none" spc="0" normalizeH="0" baseline="0" noProof="0" dirty="0" err="1">
                <a:ln>
                  <a:noFill/>
                </a:ln>
                <a:solidFill>
                  <a:prstClr val="black"/>
                </a:solidFill>
                <a:effectLst/>
                <a:uLnTx/>
                <a:uFillTx/>
                <a:ea typeface="Calibri" panose="020F0502020204030204" pitchFamily="34" charset="0"/>
                <a:cs typeface="+mn-cs"/>
              </a:rPr>
              <a:t>s.c.</a:t>
            </a:r>
            <a:r>
              <a:rPr kumimoji="0" lang="en-GB" sz="1200" b="0" i="0" u="none" strike="noStrike" kern="1200" cap="none" spc="0" normalizeH="0" baseline="0" noProof="0" dirty="0">
                <a:ln>
                  <a:noFill/>
                </a:ln>
                <a:solidFill>
                  <a:prstClr val="black"/>
                </a:solidFill>
                <a:effectLst/>
                <a:uLnTx/>
                <a:uFillTx/>
                <a:ea typeface="Calibri" panose="020F0502020204030204" pitchFamily="34" charset="0"/>
                <a:cs typeface="+mn-cs"/>
              </a:rPr>
              <a:t> at 30min before injection of LPS, and 90min and 210min after. </a:t>
            </a:r>
          </a:p>
          <a:p>
            <a:pPr marR="0" lvl="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ea typeface="+mn-ea"/>
                <a:cs typeface="+mn-cs"/>
              </a:rPr>
              <a:t>B., C., D., E. Concentration of IL-1</a:t>
            </a:r>
            <a:r>
              <a:rPr kumimoji="0" lang="el-GR" sz="1200" b="0" i="0" u="none" strike="noStrike" kern="1200" cap="none" spc="0" normalizeH="0" baseline="0" noProof="0" dirty="0">
                <a:ln>
                  <a:noFill/>
                </a:ln>
                <a:solidFill>
                  <a:prstClr val="black"/>
                </a:solidFill>
                <a:effectLst/>
                <a:uLnTx/>
                <a:uFillTx/>
                <a:ea typeface="+mn-ea"/>
                <a:cs typeface="+mn-cs"/>
              </a:rPr>
              <a:t>β</a:t>
            </a:r>
            <a:r>
              <a:rPr kumimoji="0" lang="en-GB" sz="1200" b="0" i="0" u="none" strike="noStrike" kern="1200" cap="none" spc="0" normalizeH="0" baseline="0" noProof="0" dirty="0">
                <a:ln>
                  <a:noFill/>
                </a:ln>
                <a:solidFill>
                  <a:prstClr val="black"/>
                </a:solidFill>
                <a:effectLst/>
                <a:uLnTx/>
                <a:uFillTx/>
                <a:ea typeface="+mn-ea"/>
                <a:cs typeface="+mn-cs"/>
              </a:rPr>
              <a:t>, IL6, CXCL1 and CXCL2 in peritoneal lavage measured by ELISA, using samples obtained in A. </a:t>
            </a:r>
          </a:p>
          <a:p>
            <a:pPr marL="342000" lvl="0" indent="-342000" defTabSz="914400">
              <a:defRPr/>
            </a:pPr>
            <a:r>
              <a:rPr lang="en-GB" sz="1200" dirty="0">
                <a:solidFill>
                  <a:prstClr val="black"/>
                </a:solidFill>
              </a:rPr>
              <a:t>F. </a:t>
            </a:r>
            <a:r>
              <a:rPr kumimoji="0" lang="en-GB" sz="1200" b="0" i="0" u="none" strike="noStrike" kern="1200" cap="none" spc="0" normalizeH="0" baseline="0" noProof="0" dirty="0">
                <a:ln>
                  <a:noFill/>
                </a:ln>
                <a:solidFill>
                  <a:prstClr val="black"/>
                </a:solidFill>
                <a:effectLst/>
                <a:uLnTx/>
                <a:uFillTx/>
                <a:ea typeface="+mn-ea"/>
                <a:cs typeface="+mn-cs"/>
              </a:rPr>
              <a:t>Concentration of cell-free DNA, an index of NET release. </a:t>
            </a:r>
            <a:endParaRPr lang="en-GB" sz="1200" dirty="0">
              <a:solidFill>
                <a:prstClr val="black"/>
              </a:solidFill>
            </a:endParaRPr>
          </a:p>
          <a:p>
            <a:pPr lvl="0" defTabSz="914400">
              <a:defRPr/>
            </a:pPr>
            <a:r>
              <a:rPr kumimoji="0" lang="en-GB" sz="1200" b="0" i="0" u="none" strike="noStrike" kern="1200" cap="none" spc="0" normalizeH="0" baseline="0" noProof="0" dirty="0">
                <a:ln>
                  <a:noFill/>
                </a:ln>
                <a:solidFill>
                  <a:prstClr val="black"/>
                </a:solidFill>
                <a:effectLst/>
                <a:uLnTx/>
                <a:uFillTx/>
                <a:ea typeface="Calibri" panose="020F0502020204030204" pitchFamily="34" charset="0"/>
                <a:cs typeface="+mn-cs"/>
              </a:rPr>
              <a:t>Statistical analysis: *p &lt; 0.05; **p &lt; 0.01; ****p &lt; 0.0001 comparing LPS with control group. </a:t>
            </a:r>
            <a:r>
              <a:rPr lang="en-GB" sz="1200" baseline="30000" dirty="0">
                <a:solidFill>
                  <a:prstClr val="black"/>
                </a:solidFill>
                <a:ea typeface="Calibri" panose="020F0502020204030204" pitchFamily="34" charset="0"/>
              </a:rPr>
              <a:t>#</a:t>
            </a:r>
            <a:r>
              <a:rPr lang="en-GB" sz="1200" dirty="0">
                <a:solidFill>
                  <a:prstClr val="black"/>
                </a:solidFill>
                <a:ea typeface="Calibri" panose="020F0502020204030204" pitchFamily="34" charset="0"/>
              </a:rPr>
              <a:t>p &lt; 0.05, </a:t>
            </a:r>
            <a:r>
              <a:rPr lang="en-GB" sz="1200" baseline="30000" dirty="0">
                <a:solidFill>
                  <a:prstClr val="black"/>
                </a:solidFill>
                <a:ea typeface="Calibri" panose="020F0502020204030204" pitchFamily="34" charset="0"/>
              </a:rPr>
              <a:t>##</a:t>
            </a:r>
            <a:r>
              <a:rPr kumimoji="0" lang="en-GB" sz="1200" b="0" i="0" u="none" strike="noStrike" kern="1200" cap="none" spc="0" normalizeH="0" baseline="0" noProof="0" dirty="0">
                <a:ln>
                  <a:noFill/>
                </a:ln>
                <a:solidFill>
                  <a:prstClr val="black"/>
                </a:solidFill>
                <a:effectLst/>
                <a:uLnTx/>
                <a:uFillTx/>
                <a:ea typeface="Calibri" panose="020F0502020204030204" pitchFamily="34" charset="0"/>
                <a:cs typeface="+mn-cs"/>
              </a:rPr>
              <a:t>p&lt;0.01; </a:t>
            </a:r>
            <a:r>
              <a:rPr lang="en-GB" sz="1200" baseline="30000" dirty="0">
                <a:solidFill>
                  <a:prstClr val="black"/>
                </a:solidFill>
                <a:ea typeface="Calibri" panose="020F0502020204030204" pitchFamily="34" charset="0"/>
              </a:rPr>
              <a:t>###</a:t>
            </a:r>
            <a:r>
              <a:rPr kumimoji="0" lang="en-GB" sz="1200" b="0" i="0" u="none" strike="noStrike" kern="1200" cap="none" spc="0" normalizeH="0" baseline="0" noProof="0" dirty="0">
                <a:ln>
                  <a:noFill/>
                </a:ln>
                <a:solidFill>
                  <a:prstClr val="black"/>
                </a:solidFill>
                <a:effectLst/>
                <a:uLnTx/>
                <a:uFillTx/>
                <a:ea typeface="Calibri" panose="020F0502020204030204" pitchFamily="34" charset="0"/>
                <a:cs typeface="+mn-cs"/>
              </a:rPr>
              <a:t>p&lt;0.001comparing LPS+</a:t>
            </a:r>
            <a:r>
              <a:rPr lang="en-GB" sz="1200" dirty="0">
                <a:solidFill>
                  <a:prstClr val="black"/>
                </a:solidFill>
                <a:ea typeface="Calibri" panose="020F0502020204030204" pitchFamily="34" charset="0"/>
              </a:rPr>
              <a:t>Artemisinin with</a:t>
            </a:r>
            <a:r>
              <a:rPr kumimoji="0" lang="en-GB" sz="1200" b="0" i="0" u="none" strike="noStrike" kern="1200" cap="none" spc="0" normalizeH="0" baseline="0" noProof="0" dirty="0">
                <a:ln>
                  <a:noFill/>
                </a:ln>
                <a:solidFill>
                  <a:prstClr val="black"/>
                </a:solidFill>
                <a:effectLst/>
                <a:uLnTx/>
                <a:uFillTx/>
                <a:ea typeface="Calibri" panose="020F0502020204030204" pitchFamily="34" charset="0"/>
                <a:cs typeface="+mn-cs"/>
              </a:rPr>
              <a:t> LPS </a:t>
            </a:r>
            <a:r>
              <a:rPr kumimoji="0" lang="en-GB" sz="1200" b="0" i="0" u="none" strike="noStrike" kern="1200" cap="none" spc="0" normalizeH="0" baseline="0" noProof="0" dirty="0" err="1">
                <a:ln>
                  <a:noFill/>
                </a:ln>
                <a:solidFill>
                  <a:prstClr val="black"/>
                </a:solidFill>
                <a:effectLst/>
                <a:uLnTx/>
                <a:uFillTx/>
                <a:ea typeface="Calibri" panose="020F0502020204030204" pitchFamily="34" charset="0"/>
                <a:cs typeface="+mn-cs"/>
              </a:rPr>
              <a:t>grou</a:t>
            </a:r>
            <a:r>
              <a:rPr lang="en-GB" sz="1200" dirty="0">
                <a:solidFill>
                  <a:prstClr val="black"/>
                </a:solidFill>
                <a:ea typeface="Calibri" panose="020F0502020204030204" pitchFamily="34" charset="0"/>
              </a:rPr>
              <a:t>p</a:t>
            </a:r>
            <a:r>
              <a:rPr kumimoji="0" lang="en-GB" sz="1200" b="0" i="0" u="none" strike="noStrike" kern="1200" cap="none" spc="0" normalizeH="0" baseline="0" noProof="0" dirty="0">
                <a:ln>
                  <a:noFill/>
                </a:ln>
                <a:solidFill>
                  <a:prstClr val="black"/>
                </a:solidFill>
                <a:effectLst/>
                <a:uLnTx/>
                <a:uFillTx/>
                <a:ea typeface="Calibri" panose="020F0502020204030204" pitchFamily="34" charset="0"/>
                <a:cs typeface="+mn-cs"/>
              </a:rPr>
              <a:t> (One-way ANOVA and Bonferroni post-hoc test</a:t>
            </a:r>
            <a:r>
              <a:rPr lang="en-GB" sz="1200" dirty="0">
                <a:solidFill>
                  <a:prstClr val="black"/>
                </a:solidFill>
                <a:ea typeface="Calibri" panose="020F0502020204030204" pitchFamily="34" charset="0"/>
              </a:rPr>
              <a:t>). Each bar shows mean ± SEM from n = 3 mice. </a:t>
            </a:r>
            <a:endParaRPr kumimoji="0" lang="en-GB" sz="1200" b="0" i="0" u="none" strike="noStrike" kern="1200" cap="none" spc="0" normalizeH="0" baseline="0" noProof="0" dirty="0">
              <a:ln>
                <a:noFill/>
              </a:ln>
              <a:solidFill>
                <a:prstClr val="black"/>
              </a:solidFill>
              <a:effectLst/>
              <a:uLnTx/>
              <a:uFillTx/>
              <a:ea typeface="+mn-ea"/>
              <a:cs typeface="+mn-cs"/>
            </a:endParaRPr>
          </a:p>
        </p:txBody>
      </p:sp>
      <p:sp>
        <p:nvSpPr>
          <p:cNvPr id="11" name="TextBox 10">
            <a:extLst>
              <a:ext uri="{FF2B5EF4-FFF2-40B4-BE49-F238E27FC236}">
                <a16:creationId xmlns:a16="http://schemas.microsoft.com/office/drawing/2014/main" id="{A46CC884-1949-4FB0-9C36-4D2D668B5113}"/>
              </a:ext>
            </a:extLst>
          </p:cNvPr>
          <p:cNvSpPr txBox="1"/>
          <p:nvPr/>
        </p:nvSpPr>
        <p:spPr>
          <a:xfrm>
            <a:off x="223958" y="882131"/>
            <a:ext cx="3097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 name="TextBox 12">
            <a:extLst>
              <a:ext uri="{FF2B5EF4-FFF2-40B4-BE49-F238E27FC236}">
                <a16:creationId xmlns:a16="http://schemas.microsoft.com/office/drawing/2014/main" id="{D69729D8-3C9D-490A-82CC-24DADEC6D73D}"/>
              </a:ext>
            </a:extLst>
          </p:cNvPr>
          <p:cNvSpPr txBox="1"/>
          <p:nvPr/>
        </p:nvSpPr>
        <p:spPr>
          <a:xfrm>
            <a:off x="2476920" y="904356"/>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5" name="TextBox 14">
            <a:extLst>
              <a:ext uri="{FF2B5EF4-FFF2-40B4-BE49-F238E27FC236}">
                <a16:creationId xmlns:a16="http://schemas.microsoft.com/office/drawing/2014/main" id="{FF62A836-7A72-4845-B502-E0873D13048F}"/>
              </a:ext>
            </a:extLst>
          </p:cNvPr>
          <p:cNvSpPr txBox="1"/>
          <p:nvPr/>
        </p:nvSpPr>
        <p:spPr>
          <a:xfrm>
            <a:off x="4582923" y="894831"/>
            <a:ext cx="3000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16" name="TextBox 15">
            <a:extLst>
              <a:ext uri="{FF2B5EF4-FFF2-40B4-BE49-F238E27FC236}">
                <a16:creationId xmlns:a16="http://schemas.microsoft.com/office/drawing/2014/main" id="{7622FAB3-223C-47D8-87D5-04E6C2E408C8}"/>
              </a:ext>
            </a:extLst>
          </p:cNvPr>
          <p:cNvSpPr txBox="1"/>
          <p:nvPr/>
        </p:nvSpPr>
        <p:spPr>
          <a:xfrm>
            <a:off x="254990" y="4131307"/>
            <a:ext cx="31451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7" name="TextBox 16">
            <a:extLst>
              <a:ext uri="{FF2B5EF4-FFF2-40B4-BE49-F238E27FC236}">
                <a16:creationId xmlns:a16="http://schemas.microsoft.com/office/drawing/2014/main" id="{B4942A21-A858-4D8E-89E1-F3FCE0795AD2}"/>
              </a:ext>
            </a:extLst>
          </p:cNvPr>
          <p:cNvSpPr txBox="1"/>
          <p:nvPr/>
        </p:nvSpPr>
        <p:spPr>
          <a:xfrm>
            <a:off x="2442150" y="4131307"/>
            <a:ext cx="28405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19" name="TextBox 18">
            <a:extLst>
              <a:ext uri="{FF2B5EF4-FFF2-40B4-BE49-F238E27FC236}">
                <a16:creationId xmlns:a16="http://schemas.microsoft.com/office/drawing/2014/main" id="{5550F1CC-2BA2-4356-9B61-1ED5B62C91F4}"/>
              </a:ext>
            </a:extLst>
          </p:cNvPr>
          <p:cNvSpPr txBox="1"/>
          <p:nvPr/>
        </p:nvSpPr>
        <p:spPr>
          <a:xfrm>
            <a:off x="4522245" y="4132884"/>
            <a:ext cx="2792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pic>
        <p:nvPicPr>
          <p:cNvPr id="3" name="Picture 2">
            <a:extLst>
              <a:ext uri="{FF2B5EF4-FFF2-40B4-BE49-F238E27FC236}">
                <a16:creationId xmlns:a16="http://schemas.microsoft.com/office/drawing/2014/main" id="{B78375EB-4AD7-074F-A390-CF0C313FC16C}"/>
              </a:ext>
            </a:extLst>
          </p:cNvPr>
          <p:cNvPicPr>
            <a:picLocks noChangeAspect="1"/>
          </p:cNvPicPr>
          <p:nvPr/>
        </p:nvPicPr>
        <p:blipFill>
          <a:blip r:embed="rId5"/>
          <a:stretch>
            <a:fillRect/>
          </a:stretch>
        </p:blipFill>
        <p:spPr>
          <a:xfrm>
            <a:off x="549157" y="1013233"/>
            <a:ext cx="2032000" cy="3111500"/>
          </a:xfrm>
          <a:prstGeom prst="rect">
            <a:avLst/>
          </a:prstGeom>
        </p:spPr>
      </p:pic>
    </p:spTree>
    <p:extLst>
      <p:ext uri="{BB962C8B-B14F-4D97-AF65-F5344CB8AC3E}">
        <p14:creationId xmlns:p14="http://schemas.microsoft.com/office/powerpoint/2010/main" val="1227347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4B041C-C20A-4A83-8FF5-9BA36E918F15}"/>
              </a:ext>
            </a:extLst>
          </p:cNvPr>
          <p:cNvPicPr>
            <a:picLocks noChangeAspect="1"/>
          </p:cNvPicPr>
          <p:nvPr/>
        </p:nvPicPr>
        <p:blipFill>
          <a:blip r:embed="rId3"/>
          <a:stretch>
            <a:fillRect/>
          </a:stretch>
        </p:blipFill>
        <p:spPr>
          <a:xfrm>
            <a:off x="513309" y="2506574"/>
            <a:ext cx="6022768" cy="3699230"/>
          </a:xfrm>
          <a:prstGeom prst="rect">
            <a:avLst/>
          </a:prstGeom>
        </p:spPr>
      </p:pic>
      <p:sp>
        <p:nvSpPr>
          <p:cNvPr id="3" name="TextBox 2">
            <a:extLst>
              <a:ext uri="{FF2B5EF4-FFF2-40B4-BE49-F238E27FC236}">
                <a16:creationId xmlns:a16="http://schemas.microsoft.com/office/drawing/2014/main" id="{1591FD85-F163-4B85-965C-A69677F0E1D7}"/>
              </a:ext>
            </a:extLst>
          </p:cNvPr>
          <p:cNvSpPr txBox="1"/>
          <p:nvPr/>
        </p:nvSpPr>
        <p:spPr>
          <a:xfrm>
            <a:off x="715729" y="1161143"/>
            <a:ext cx="2477414"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Supplementary Fig. 10. </a:t>
            </a:r>
          </a:p>
        </p:txBody>
      </p:sp>
    </p:spTree>
    <p:extLst>
      <p:ext uri="{BB962C8B-B14F-4D97-AF65-F5344CB8AC3E}">
        <p14:creationId xmlns:p14="http://schemas.microsoft.com/office/powerpoint/2010/main" val="1337123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E38B3-75E6-4EF5-9716-286F0D8CE892}"/>
              </a:ext>
            </a:extLst>
          </p:cNvPr>
          <p:cNvSpPr txBox="1"/>
          <p:nvPr/>
        </p:nvSpPr>
        <p:spPr>
          <a:xfrm>
            <a:off x="427383" y="622572"/>
            <a:ext cx="6003234"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Supplementary Fig. 10. Schematic diagram of critical steps in chemotaxis of immune cells.</a:t>
            </a: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a:t>
            </a:r>
            <a:r>
              <a:rPr kumimoji="0" lang="en-GB" sz="1200" b="1" i="1"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mn-cs"/>
              </a:rPr>
              <a:t>i</a:t>
            </a:r>
            <a:r>
              <a:rPr kumimoji="0" lang="en-GB" sz="1200" b="1"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Immune cell guidance by H</a:t>
            </a:r>
            <a:r>
              <a:rPr kumimoji="0" lang="en-GB" sz="1200" b="1" i="1" u="none" strike="noStrike" kern="1200" cap="none" spc="0" normalizeH="0" baseline="-25000" noProof="0" dirty="0">
                <a:ln>
                  <a:noFill/>
                </a:ln>
                <a:solidFill>
                  <a:prstClr val="black"/>
                </a:solidFill>
                <a:effectLst/>
                <a:uLnTx/>
                <a:uFillTx/>
                <a:latin typeface="Calibri" panose="020F0502020204030204"/>
                <a:ea typeface="Calibri" panose="020F0502020204030204" pitchFamily="34" charset="0"/>
                <a:cs typeface="+mn-cs"/>
              </a:rPr>
              <a:t>2</a:t>
            </a:r>
            <a:r>
              <a:rPr kumimoji="0" lang="en-GB" sz="1200" b="1"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O</a:t>
            </a:r>
            <a:r>
              <a:rPr kumimoji="0" lang="en-GB" sz="1200" b="1" i="1" u="none" strike="noStrike" kern="1200" cap="none" spc="0" normalizeH="0" baseline="-25000" noProof="0" dirty="0">
                <a:ln>
                  <a:noFill/>
                </a:ln>
                <a:solidFill>
                  <a:prstClr val="black"/>
                </a:solidFill>
                <a:effectLst/>
                <a:uLnTx/>
                <a:uFillTx/>
                <a:latin typeface="Calibri" panose="020F0502020204030204"/>
                <a:ea typeface="Calibri" panose="020F0502020204030204" pitchFamily="34" charset="0"/>
                <a:cs typeface="+mn-cs"/>
              </a:rPr>
              <a:t>2</a:t>
            </a:r>
            <a:r>
              <a:rPr kumimoji="0" lang="en-GB" sz="1200" b="1"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a:t>
            </a:r>
            <a:r>
              <a:rPr kumimoji="0"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The concentration, and thus influx, of H</a:t>
            </a:r>
            <a:r>
              <a:rPr kumimoji="0" lang="en-GB" sz="1200" b="0" i="0" u="none" strike="noStrike" kern="1200" cap="none" spc="0" normalizeH="0" baseline="-25000" noProof="0" dirty="0">
                <a:ln>
                  <a:noFill/>
                </a:ln>
                <a:solidFill>
                  <a:prstClr val="black"/>
                </a:solidFill>
                <a:effectLst/>
                <a:uLnTx/>
                <a:uFillTx/>
                <a:latin typeface="Calibri" panose="020F0502020204030204"/>
                <a:ea typeface="Calibri" panose="020F0502020204030204" pitchFamily="34" charset="0"/>
                <a:cs typeface="+mn-cs"/>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O</a:t>
            </a:r>
            <a:r>
              <a:rPr kumimoji="0" lang="en-GB" sz="1200" b="0" i="0" u="none" strike="noStrike" kern="1200" cap="none" spc="0" normalizeH="0" baseline="-25000" noProof="0" dirty="0">
                <a:ln>
                  <a:noFill/>
                </a:ln>
                <a:solidFill>
                  <a:prstClr val="black"/>
                </a:solidFill>
                <a:effectLst/>
                <a:uLnTx/>
                <a:uFillTx/>
                <a:latin typeface="Calibri" panose="020F0502020204030204"/>
                <a:ea typeface="Calibri" panose="020F0502020204030204" pitchFamily="34" charset="0"/>
                <a:cs typeface="+mn-cs"/>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is greater in the direction of the concentration gradient (step 1).The intracellular mediator ADP ribose (ADPR) is synthesized inside the cell in response to H</a:t>
            </a:r>
            <a:r>
              <a:rPr kumimoji="0" lang="en-GB" sz="1200" b="0" i="0" u="none" strike="noStrike" kern="1200" cap="none" spc="0" normalizeH="0" baseline="-25000" noProof="0" dirty="0">
                <a:ln>
                  <a:noFill/>
                </a:ln>
                <a:solidFill>
                  <a:prstClr val="black"/>
                </a:solidFill>
                <a:effectLst/>
                <a:uLnTx/>
                <a:uFillTx/>
                <a:latin typeface="Calibri" panose="020F0502020204030204"/>
                <a:ea typeface="Calibri" panose="020F0502020204030204" pitchFamily="34" charset="0"/>
                <a:cs typeface="+mn-cs"/>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O</a:t>
            </a:r>
            <a:r>
              <a:rPr kumimoji="0" lang="en-GB" sz="1200" b="0" i="0" u="none" strike="noStrike" kern="1200" cap="none" spc="0" normalizeH="0" baseline="-25000" noProof="0" dirty="0">
                <a:ln>
                  <a:noFill/>
                </a:ln>
                <a:solidFill>
                  <a:prstClr val="black"/>
                </a:solidFill>
                <a:effectLst/>
                <a:uLnTx/>
                <a:uFillTx/>
                <a:latin typeface="Calibri" panose="020F0502020204030204"/>
                <a:ea typeface="Calibri" panose="020F0502020204030204" pitchFamily="34" charset="0"/>
                <a:cs typeface="+mn-cs"/>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and is the likely mediator acting directly on TRPM2 ion channels (</a:t>
            </a:r>
            <a:r>
              <a:rPr kumimoji="0" lang="en-GB" sz="12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13-17</a:t>
            </a:r>
            <a:r>
              <a:rPr kumimoji="0"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ADPR applied externally can also act as a chemoattractant and therefore must be bale to penetrate the cell membrane, by unknown mechanisms (</a:t>
            </a:r>
            <a:r>
              <a:rPr kumimoji="0" lang="en-GB" sz="12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1, 15, 18</a:t>
            </a:r>
            <a:r>
              <a:rPr kumimoji="0"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Higher levels of intracellular ADPR in the direction of an extracellular H</a:t>
            </a:r>
            <a:r>
              <a:rPr kumimoji="0" lang="en-GB" sz="1200" b="0" i="0" u="none" strike="noStrike" kern="1200" cap="none" spc="0" normalizeH="0" baseline="-25000" noProof="0" dirty="0">
                <a:ln>
                  <a:noFill/>
                </a:ln>
                <a:solidFill>
                  <a:prstClr val="black"/>
                </a:solidFill>
                <a:effectLst/>
                <a:uLnTx/>
                <a:uFillTx/>
                <a:latin typeface="Calibri" panose="020F0502020204030204"/>
                <a:ea typeface="Calibri" panose="020F0502020204030204" pitchFamily="34" charset="0"/>
                <a:cs typeface="+mn-cs"/>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O</a:t>
            </a:r>
            <a:r>
              <a:rPr kumimoji="0" lang="en-GB" sz="1200" b="0" i="0" u="none" strike="noStrike" kern="1200" cap="none" spc="0" normalizeH="0" baseline="-25000" noProof="0" dirty="0">
                <a:ln>
                  <a:noFill/>
                </a:ln>
                <a:solidFill>
                  <a:prstClr val="black"/>
                </a:solidFill>
                <a:effectLst/>
                <a:uLnTx/>
                <a:uFillTx/>
                <a:latin typeface="Calibri" panose="020F0502020204030204"/>
                <a:ea typeface="Calibri" panose="020F0502020204030204" pitchFamily="34" charset="0"/>
                <a:cs typeface="+mn-cs"/>
              </a:rPr>
              <a:t>2</a:t>
            </a:r>
            <a:r>
              <a:rPr kumimoji="0"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or ADPR gradient preferentially activates TRPM2 ion channels towards the leading edge of the neutrophil. A calcium influx through open TRPM2 ion channels (step 2) triggers calcium release from intracellular stores via calcium-induced calcium release (CICR, step 3), forming an intracellular calcium “pulse” at the cell leading edge, as observed in calcium imaging experiments (step 4). The leading-edge calcium pulse activates the cellular motile machinery, leading to forward movement (step 5).  </a:t>
            </a:r>
            <a:endPar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(ii) Immune cell guidance by conventional </a:t>
            </a:r>
            <a:r>
              <a:rPr kumimoji="0" lang="en-GB" sz="1200" b="1" i="1" u="none" strike="noStrike" kern="1200" cap="none" spc="0" normalizeH="0" baseline="0" noProof="0" dirty="0" err="1">
                <a:ln>
                  <a:noFill/>
                </a:ln>
                <a:solidFill>
                  <a:prstClr val="black"/>
                </a:solidFill>
                <a:effectLst/>
                <a:uLnTx/>
                <a:uFillTx/>
                <a:latin typeface="Calibri" panose="020F0502020204030204"/>
                <a:ea typeface="Times New Roman" panose="02020603050405020304" pitchFamily="18" charset="0"/>
                <a:cs typeface="+mn-cs"/>
              </a:rPr>
              <a:t>chemoattractants</a:t>
            </a:r>
            <a:r>
              <a:rPr kumimoji="0" lang="en-GB" sz="1200" b="1" i="1"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a:t>
            </a:r>
            <a:r>
              <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 Guidance by conventional </a:t>
            </a:r>
            <a:r>
              <a:rPr kumimoji="0" lang="en-GB" sz="1200" b="0" i="0" u="none" strike="noStrike" kern="1200" cap="none" spc="0" normalizeH="0" baseline="0" noProof="0" dirty="0" err="1">
                <a:ln>
                  <a:noFill/>
                </a:ln>
                <a:solidFill>
                  <a:prstClr val="black"/>
                </a:solidFill>
                <a:effectLst/>
                <a:uLnTx/>
                <a:uFillTx/>
                <a:latin typeface="Calibri" panose="020F0502020204030204"/>
                <a:ea typeface="Times New Roman" panose="02020603050405020304" pitchFamily="18" charset="0"/>
                <a:cs typeface="+mn-cs"/>
              </a:rPr>
              <a:t>chemoattractants</a:t>
            </a:r>
            <a:r>
              <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 such as </a:t>
            </a:r>
            <a:r>
              <a:rPr kumimoji="0" lang="en-GB" sz="1200" b="0" i="0" u="none" strike="noStrike" kern="1200" cap="none" spc="0" normalizeH="0" baseline="0" noProof="0" dirty="0" err="1">
                <a:ln>
                  <a:noFill/>
                </a:ln>
                <a:solidFill>
                  <a:prstClr val="black"/>
                </a:solidFill>
                <a:effectLst/>
                <a:uLnTx/>
                <a:uFillTx/>
                <a:latin typeface="Calibri" panose="020F0502020204030204"/>
                <a:ea typeface="Times New Roman" panose="02020603050405020304" pitchFamily="18" charset="0"/>
                <a:cs typeface="+mn-cs"/>
              </a:rPr>
              <a:t>cyto</a:t>
            </a:r>
            <a:r>
              <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/chemokines employs a different mechanism, as it is not inhibited by pharmacological block or genetic deletion of TRPM2 and is therefore independent of TRPM2 (lower part of Figure). </a:t>
            </a:r>
            <a:r>
              <a:rPr kumimoji="0" lang="en-GB" sz="1200" b="0" i="0" u="none" strike="noStrike" kern="1200" cap="none" spc="0" normalizeH="0" baseline="0" noProof="0" dirty="0" err="1">
                <a:ln>
                  <a:noFill/>
                </a:ln>
                <a:solidFill>
                  <a:prstClr val="black"/>
                </a:solidFill>
                <a:effectLst/>
                <a:uLnTx/>
                <a:uFillTx/>
                <a:latin typeface="Calibri" panose="020F0502020204030204"/>
                <a:ea typeface="Times New Roman" panose="02020603050405020304" pitchFamily="18" charset="0"/>
                <a:cs typeface="+mn-cs"/>
              </a:rPr>
              <a:t>Chemoattractants</a:t>
            </a:r>
            <a:r>
              <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 such as CXCL2 are known to activate agonist-specific G-protein coupled receptors, and there is evidence for activation of calcium release via activation of </a:t>
            </a:r>
            <a:r>
              <a:rPr kumimoji="0" lang="en-GB" sz="1200" b="0" i="0" u="none" strike="noStrike" kern="1200" cap="none" spc="0" normalizeH="0" baseline="0" noProof="0" dirty="0" err="1">
                <a:ln>
                  <a:noFill/>
                </a:ln>
                <a:solidFill>
                  <a:prstClr val="black"/>
                </a:solidFill>
                <a:effectLst/>
                <a:uLnTx/>
                <a:uFillTx/>
                <a:latin typeface="Calibri" panose="020F0502020204030204"/>
                <a:ea typeface="Times New Roman" panose="02020603050405020304" pitchFamily="18" charset="0"/>
                <a:cs typeface="+mn-cs"/>
              </a:rPr>
              <a:t>G</a:t>
            </a:r>
            <a:r>
              <a:rPr kumimoji="0" lang="en-GB" sz="1200" b="0" i="0" u="none" strike="noStrike" kern="1200" cap="none" spc="0" normalizeH="0" baseline="-25000" noProof="0" dirty="0" err="1">
                <a:ln>
                  <a:noFill/>
                </a:ln>
                <a:solidFill>
                  <a:prstClr val="black"/>
                </a:solidFill>
                <a:effectLst/>
                <a:uLnTx/>
                <a:uFillTx/>
                <a:latin typeface="Calibri" panose="020F0502020204030204"/>
                <a:ea typeface="Times New Roman" panose="02020603050405020304" pitchFamily="18" charset="0"/>
                <a:cs typeface="+mn-cs"/>
              </a:rPr>
              <a:t>q</a:t>
            </a:r>
            <a:r>
              <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 (</a:t>
            </a:r>
            <a:r>
              <a:rPr kumimoji="0" lang="en-GB" sz="1200" b="0" i="1"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19</a:t>
            </a:r>
            <a:r>
              <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 (step 6) resulting in release of IP3 and efflux of calcium from intracellular stores through receptors for IP3 (InsP3R, step 7).  </a:t>
            </a: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(iii) Refilling of calcium stores.</a:t>
            </a:r>
            <a:r>
              <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 Following release of calcium from intracellular stores, refilling of stores occurs via the sarcoplasmic and endoplasmic reticulum Ca ATPase, SERCA (step 8). This is a likely but unproven mechanism in immune cells, for which we will look for evidence in the proposed work. Finally, intracellular calcium lost to the external medium during the cycling process described above is replenished in other cells by a process of store-operated calcium entry </a:t>
            </a:r>
            <a:r>
              <a:rPr kumimoji="0" lang="en-GB" sz="12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(SOCE).</a:t>
            </a:r>
            <a:endPar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32764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2970</TotalTime>
  <Words>2183</Words>
  <Application>Microsoft Office PowerPoint</Application>
  <PresentationFormat>A4 Paper (210x297 mm)</PresentationFormat>
  <Paragraphs>100</Paragraphs>
  <Slides>12</Slides>
  <Notes>5</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12</vt:i4>
      </vt:variant>
    </vt:vector>
  </HeadingPairs>
  <TitlesOfParts>
    <vt:vector size="19" baseType="lpstr">
      <vt:lpstr>Arial</vt:lpstr>
      <vt:lpstr>Calibri</vt:lpstr>
      <vt:lpstr>Calibri Light</vt:lpstr>
      <vt:lpstr>Times New Roman</vt:lpstr>
      <vt:lpstr>Office Theme</vt:lpstr>
      <vt:lpstr>1_Office Theme</vt:lpstr>
      <vt:lpstr>Prism 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McNaughton, Peter</dc:creator>
  <cp:lastModifiedBy>Peter McNaughton</cp:lastModifiedBy>
  <cp:revision>25</cp:revision>
  <cp:lastPrinted>2021-08-24T17:41:40Z</cp:lastPrinted>
  <dcterms:created xsi:type="dcterms:W3CDTF">2021-07-27T08:43:33Z</dcterms:created>
  <dcterms:modified xsi:type="dcterms:W3CDTF">2022-02-07T16:00:34Z</dcterms:modified>
</cp:coreProperties>
</file>