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56" r:id="rId3"/>
    <p:sldId id="269" r:id="rId4"/>
    <p:sldId id="261" r:id="rId5"/>
  </p:sldIdLst>
  <p:sldSz cx="6858000" cy="9906000" type="A4"/>
  <p:notesSz cx="6858000" cy="9144000"/>
  <p:defaultTextStyle>
    <a:defPPr>
      <a:defRPr lang="zh-CN"/>
    </a:defPPr>
    <a:lvl1pPr marL="0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1pPr>
    <a:lvl2pPr marL="402325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2pPr>
    <a:lvl3pPr marL="804649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3pPr>
    <a:lvl4pPr marL="1206974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4pPr>
    <a:lvl5pPr marL="1609298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5pPr>
    <a:lvl6pPr marL="2011623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6pPr>
    <a:lvl7pPr marL="2413947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7pPr>
    <a:lvl8pPr marL="2816272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8pPr>
    <a:lvl9pPr marL="3218597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02" autoAdjust="0"/>
    <p:restoredTop sz="96424" autoAdjust="0"/>
  </p:normalViewPr>
  <p:slideViewPr>
    <p:cSldViewPr snapToGrid="0">
      <p:cViewPr varScale="1">
        <p:scale>
          <a:sx n="79" d="100"/>
          <a:sy n="79" d="100"/>
        </p:scale>
        <p:origin x="32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40C8-2BBF-4639-B28D-8452537043C6}" type="datetimeFigureOut">
              <a:rPr lang="zh-CN" altLang="en-US" smtClean="0"/>
              <a:t>2022/1/15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6DE0-C198-4274-B28A-5CD65D9B29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07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40C8-2BBF-4639-B28D-8452537043C6}" type="datetimeFigureOut">
              <a:rPr lang="zh-CN" altLang="en-US" smtClean="0"/>
              <a:t>2022/1/15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6DE0-C198-4274-B28A-5CD65D9B29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99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40C8-2BBF-4639-B28D-8452537043C6}" type="datetimeFigureOut">
              <a:rPr lang="zh-CN" altLang="en-US" smtClean="0"/>
              <a:t>2022/1/15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6DE0-C198-4274-B28A-5CD65D9B29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38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40C8-2BBF-4639-B28D-8452537043C6}" type="datetimeFigureOut">
              <a:rPr lang="zh-CN" altLang="en-US" smtClean="0"/>
              <a:t>2022/1/15 Saturday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6DE0-C198-4274-B28A-5CD65D9B29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435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40C8-2BBF-4639-B28D-8452537043C6}" type="datetimeFigureOut">
              <a:rPr lang="zh-CN" altLang="en-US" smtClean="0"/>
              <a:t>2022/1/15 Saturday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6DE0-C198-4274-B28A-5CD65D9B29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265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40C8-2BBF-4639-B28D-8452537043C6}" type="datetimeFigureOut">
              <a:rPr lang="zh-CN" altLang="en-US" smtClean="0"/>
              <a:t>2022/1/15 Saturday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6DE0-C198-4274-B28A-5CD65D9B29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30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40C8-2BBF-4639-B28D-8452537043C6}" type="datetimeFigureOut">
              <a:rPr lang="zh-CN" altLang="en-US" smtClean="0"/>
              <a:t>2022/1/15 Saturday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6DE0-C198-4274-B28A-5CD65D9B29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020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40C8-2BBF-4639-B28D-8452537043C6}" type="datetimeFigureOut">
              <a:rPr lang="zh-CN" altLang="en-US" smtClean="0"/>
              <a:t>2022/1/15 Saturday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6DE0-C198-4274-B28A-5CD65D9B29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61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40C8-2BBF-4639-B28D-8452537043C6}" type="datetimeFigureOut">
              <a:rPr lang="zh-CN" altLang="en-US" smtClean="0"/>
              <a:t>2022/1/15 Saturday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6DE0-C198-4274-B28A-5CD65D9B29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581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40C8-2BBF-4639-B28D-8452537043C6}" type="datetimeFigureOut">
              <a:rPr lang="zh-CN" altLang="en-US" smtClean="0"/>
              <a:t>2022/1/15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6DE0-C198-4274-B28A-5CD65D9B29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14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40C8-2BBF-4639-B28D-8452537043C6}" type="datetimeFigureOut">
              <a:rPr lang="zh-CN" altLang="en-US" smtClean="0"/>
              <a:t>2022/1/15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6DE0-C198-4274-B28A-5CD65D9B29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306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040C8-2BBF-4639-B28D-8452537043C6}" type="datetimeFigureOut">
              <a:rPr lang="zh-CN" altLang="en-US" smtClean="0"/>
              <a:t>2022/1/15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96DE0-C198-4274-B28A-5CD65D9B29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20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22.emf"/><Relationship Id="rId18" Type="http://schemas.openxmlformats.org/officeDocument/2006/relationships/image" Target="../media/image27.tiff"/><Relationship Id="rId26" Type="http://schemas.openxmlformats.org/officeDocument/2006/relationships/image" Target="../media/image35.tiff"/><Relationship Id="rId3" Type="http://schemas.openxmlformats.org/officeDocument/2006/relationships/image" Target="../media/image12.emf"/><Relationship Id="rId21" Type="http://schemas.openxmlformats.org/officeDocument/2006/relationships/image" Target="../media/image30.tiff"/><Relationship Id="rId7" Type="http://schemas.openxmlformats.org/officeDocument/2006/relationships/image" Target="../media/image16.emf"/><Relationship Id="rId12" Type="http://schemas.openxmlformats.org/officeDocument/2006/relationships/image" Target="../media/image21.emf"/><Relationship Id="rId17" Type="http://schemas.openxmlformats.org/officeDocument/2006/relationships/image" Target="../media/image26.tiff"/><Relationship Id="rId25" Type="http://schemas.openxmlformats.org/officeDocument/2006/relationships/image" Target="../media/image34.tiff"/><Relationship Id="rId2" Type="http://schemas.openxmlformats.org/officeDocument/2006/relationships/image" Target="../media/image11.tiff"/><Relationship Id="rId16" Type="http://schemas.openxmlformats.org/officeDocument/2006/relationships/image" Target="../media/image25.tiff"/><Relationship Id="rId20" Type="http://schemas.openxmlformats.org/officeDocument/2006/relationships/image" Target="../media/image29.tiff"/><Relationship Id="rId29" Type="http://schemas.openxmlformats.org/officeDocument/2006/relationships/image" Target="../media/image38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11" Type="http://schemas.openxmlformats.org/officeDocument/2006/relationships/image" Target="../media/image20.emf"/><Relationship Id="rId24" Type="http://schemas.openxmlformats.org/officeDocument/2006/relationships/image" Target="../media/image33.tiff"/><Relationship Id="rId5" Type="http://schemas.openxmlformats.org/officeDocument/2006/relationships/image" Target="../media/image14.emf"/><Relationship Id="rId15" Type="http://schemas.openxmlformats.org/officeDocument/2006/relationships/image" Target="../media/image24.emf"/><Relationship Id="rId23" Type="http://schemas.openxmlformats.org/officeDocument/2006/relationships/image" Target="../media/image32.tiff"/><Relationship Id="rId28" Type="http://schemas.openxmlformats.org/officeDocument/2006/relationships/image" Target="../media/image37.gif"/><Relationship Id="rId10" Type="http://schemas.openxmlformats.org/officeDocument/2006/relationships/image" Target="../media/image19.emf"/><Relationship Id="rId19" Type="http://schemas.openxmlformats.org/officeDocument/2006/relationships/image" Target="../media/image28.tiff"/><Relationship Id="rId31" Type="http://schemas.openxmlformats.org/officeDocument/2006/relationships/image" Target="../media/image40.tiff"/><Relationship Id="rId4" Type="http://schemas.openxmlformats.org/officeDocument/2006/relationships/image" Target="../media/image13.emf"/><Relationship Id="rId9" Type="http://schemas.openxmlformats.org/officeDocument/2006/relationships/image" Target="../media/image18.emf"/><Relationship Id="rId14" Type="http://schemas.openxmlformats.org/officeDocument/2006/relationships/image" Target="../media/image23.emf"/><Relationship Id="rId22" Type="http://schemas.openxmlformats.org/officeDocument/2006/relationships/image" Target="../media/image31.tiff"/><Relationship Id="rId27" Type="http://schemas.openxmlformats.org/officeDocument/2006/relationships/image" Target="../media/image36.tiff"/><Relationship Id="rId30" Type="http://schemas.openxmlformats.org/officeDocument/2006/relationships/image" Target="../media/image39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tiff"/><Relationship Id="rId13" Type="http://schemas.openxmlformats.org/officeDocument/2006/relationships/image" Target="../media/image52.gif"/><Relationship Id="rId3" Type="http://schemas.openxmlformats.org/officeDocument/2006/relationships/image" Target="../media/image42.png"/><Relationship Id="rId7" Type="http://schemas.openxmlformats.org/officeDocument/2006/relationships/image" Target="../media/image46.emf"/><Relationship Id="rId12" Type="http://schemas.openxmlformats.org/officeDocument/2006/relationships/image" Target="../media/image51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tiff"/><Relationship Id="rId11" Type="http://schemas.openxmlformats.org/officeDocument/2006/relationships/image" Target="../media/image50.png"/><Relationship Id="rId5" Type="http://schemas.openxmlformats.org/officeDocument/2006/relationships/image" Target="../media/image44.tiff"/><Relationship Id="rId15" Type="http://schemas.openxmlformats.org/officeDocument/2006/relationships/image" Target="../media/image54.tiff"/><Relationship Id="rId10" Type="http://schemas.openxmlformats.org/officeDocument/2006/relationships/image" Target="../media/image49.tiff"/><Relationship Id="rId4" Type="http://schemas.openxmlformats.org/officeDocument/2006/relationships/image" Target="../media/image43.tiff"/><Relationship Id="rId9" Type="http://schemas.openxmlformats.org/officeDocument/2006/relationships/image" Target="../media/image48.tiff"/><Relationship Id="rId14" Type="http://schemas.openxmlformats.org/officeDocument/2006/relationships/image" Target="../media/image5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文本框 68"/>
          <p:cNvSpPr txBox="1"/>
          <p:nvPr/>
        </p:nvSpPr>
        <p:spPr>
          <a:xfrm>
            <a:off x="95375" y="135712"/>
            <a:ext cx="5775960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Zhang et al. Supplemental Fig.1</a:t>
            </a:r>
            <a:endParaRPr lang="zh-CN" altLang="en-US" dirty="0"/>
          </a:p>
        </p:txBody>
      </p:sp>
      <p:sp>
        <p:nvSpPr>
          <p:cNvPr id="70" name="文本框 69"/>
          <p:cNvSpPr txBox="1"/>
          <p:nvPr/>
        </p:nvSpPr>
        <p:spPr>
          <a:xfrm>
            <a:off x="429166" y="555708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A</a:t>
            </a:r>
            <a:endParaRPr lang="zh-CN" altLang="en-US" sz="1200" b="1" dirty="0"/>
          </a:p>
        </p:txBody>
      </p:sp>
      <p:pic>
        <p:nvPicPr>
          <p:cNvPr id="35" name="图片 34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2" t="4921" b="4588"/>
          <a:stretch/>
        </p:blipFill>
        <p:spPr>
          <a:xfrm>
            <a:off x="2853188" y="2291784"/>
            <a:ext cx="1080000" cy="1018800"/>
          </a:xfrm>
          <a:prstGeom prst="rect">
            <a:avLst/>
          </a:prstGeom>
        </p:spPr>
      </p:pic>
      <p:pic>
        <p:nvPicPr>
          <p:cNvPr id="37" name="图片 36"/>
          <p:cNvPicPr preferRelativeResize="0"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" t="4014" b="5167"/>
          <a:stretch/>
        </p:blipFill>
        <p:spPr>
          <a:xfrm>
            <a:off x="1734080" y="2276158"/>
            <a:ext cx="1080000" cy="1018800"/>
          </a:xfrm>
          <a:prstGeom prst="rect">
            <a:avLst/>
          </a:prstGeom>
        </p:spPr>
      </p:pic>
      <p:pic>
        <p:nvPicPr>
          <p:cNvPr id="41" name="图片 40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1" t="4155" b="5980"/>
          <a:stretch/>
        </p:blipFill>
        <p:spPr>
          <a:xfrm>
            <a:off x="605024" y="2276158"/>
            <a:ext cx="1080000" cy="1018800"/>
          </a:xfrm>
          <a:prstGeom prst="rect">
            <a:avLst/>
          </a:prstGeom>
        </p:spPr>
      </p:pic>
      <p:pic>
        <p:nvPicPr>
          <p:cNvPr id="45" name="图片 44"/>
          <p:cNvPicPr preferRelativeResize="0"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1" t="4513" b="6397"/>
          <a:stretch/>
        </p:blipFill>
        <p:spPr>
          <a:xfrm>
            <a:off x="2835019" y="1151041"/>
            <a:ext cx="1080000" cy="1027924"/>
          </a:xfrm>
          <a:prstGeom prst="rect">
            <a:avLst/>
          </a:prstGeom>
        </p:spPr>
      </p:pic>
      <p:pic>
        <p:nvPicPr>
          <p:cNvPr id="47" name="图片 46"/>
          <p:cNvPicPr preferRelativeResize="0"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4" t="4572" r="1" b="5990"/>
          <a:stretch/>
        </p:blipFill>
        <p:spPr>
          <a:xfrm>
            <a:off x="1729116" y="1162130"/>
            <a:ext cx="1080000" cy="1027487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 rot="16200000">
            <a:off x="-111127" y="2096329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A2780</a:t>
            </a:r>
            <a:endParaRPr lang="zh-CN" altLang="en-US" sz="1200" dirty="0"/>
          </a:p>
        </p:txBody>
      </p:sp>
      <p:sp>
        <p:nvSpPr>
          <p:cNvPr id="51" name="文本框 50"/>
          <p:cNvSpPr txBox="1"/>
          <p:nvPr/>
        </p:nvSpPr>
        <p:spPr>
          <a:xfrm>
            <a:off x="5108383" y="946080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A2780</a:t>
            </a:r>
            <a:endParaRPr lang="zh-CN" altLang="en-US" sz="1200" dirty="0"/>
          </a:p>
        </p:txBody>
      </p:sp>
      <p:sp>
        <p:nvSpPr>
          <p:cNvPr id="72" name="文本框 71"/>
          <p:cNvSpPr txBox="1"/>
          <p:nvPr/>
        </p:nvSpPr>
        <p:spPr>
          <a:xfrm rot="16200000">
            <a:off x="-43054" y="1366978"/>
            <a:ext cx="947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Control</a:t>
            </a:r>
            <a:endParaRPr lang="zh-CN" altLang="en-US" sz="1200" dirty="0"/>
          </a:p>
        </p:txBody>
      </p:sp>
      <p:sp>
        <p:nvSpPr>
          <p:cNvPr id="73" name="文本框 72"/>
          <p:cNvSpPr txBox="1"/>
          <p:nvPr/>
        </p:nvSpPr>
        <p:spPr>
          <a:xfrm rot="16200000">
            <a:off x="-42513" y="2566694"/>
            <a:ext cx="947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DDP   (5</a:t>
            </a:r>
            <a:r>
              <a:rPr lang="el-GR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altLang="zh-CN" sz="1200" dirty="0"/>
              <a:t>)</a:t>
            </a:r>
            <a:endParaRPr lang="zh-CN" altLang="en-US" sz="1200" dirty="0"/>
          </a:p>
        </p:txBody>
      </p:sp>
      <p:sp>
        <p:nvSpPr>
          <p:cNvPr id="74" name="文本框 73"/>
          <p:cNvSpPr txBox="1"/>
          <p:nvPr/>
        </p:nvSpPr>
        <p:spPr>
          <a:xfrm>
            <a:off x="875911" y="903836"/>
            <a:ext cx="506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shNC</a:t>
            </a:r>
            <a:endParaRPr lang="zh-CN" altLang="en-US" sz="1200" dirty="0"/>
          </a:p>
        </p:txBody>
      </p:sp>
      <p:sp>
        <p:nvSpPr>
          <p:cNvPr id="75" name="文本框 74"/>
          <p:cNvSpPr txBox="1"/>
          <p:nvPr/>
        </p:nvSpPr>
        <p:spPr>
          <a:xfrm>
            <a:off x="1853648" y="935079"/>
            <a:ext cx="797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shCYLD#1</a:t>
            </a:r>
            <a:endParaRPr lang="zh-CN" altLang="en-US" sz="1200" dirty="0"/>
          </a:p>
        </p:txBody>
      </p:sp>
      <p:sp>
        <p:nvSpPr>
          <p:cNvPr id="76" name="文本框 75"/>
          <p:cNvSpPr txBox="1"/>
          <p:nvPr/>
        </p:nvSpPr>
        <p:spPr>
          <a:xfrm>
            <a:off x="2870457" y="935078"/>
            <a:ext cx="797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shCYLD#2</a:t>
            </a:r>
            <a:endParaRPr lang="zh-CN" altLang="en-US" sz="1200" dirty="0"/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65" y="1184691"/>
            <a:ext cx="3144264" cy="2270105"/>
          </a:xfrm>
          <a:prstGeom prst="rect">
            <a:avLst/>
          </a:prstGeom>
        </p:spPr>
      </p:pic>
      <p:sp>
        <p:nvSpPr>
          <p:cNvPr id="78" name="文本框 77"/>
          <p:cNvSpPr txBox="1"/>
          <p:nvPr/>
        </p:nvSpPr>
        <p:spPr>
          <a:xfrm>
            <a:off x="538975" y="3292695"/>
            <a:ext cx="4074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/>
              <a:t>FITC</a:t>
            </a:r>
            <a:endParaRPr lang="zh-CN" altLang="en-US" sz="1000" dirty="0"/>
          </a:p>
        </p:txBody>
      </p:sp>
      <p:sp>
        <p:nvSpPr>
          <p:cNvPr id="79" name="文本框 78"/>
          <p:cNvSpPr txBox="1"/>
          <p:nvPr/>
        </p:nvSpPr>
        <p:spPr>
          <a:xfrm>
            <a:off x="353612" y="3047442"/>
            <a:ext cx="2824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PI</a:t>
            </a:r>
            <a:endParaRPr lang="zh-CN" altLang="en-US" sz="1000" dirty="0"/>
          </a:p>
        </p:txBody>
      </p:sp>
      <p:cxnSp>
        <p:nvCxnSpPr>
          <p:cNvPr id="80" name="直接箭头连接符 79"/>
          <p:cNvCxnSpPr/>
          <p:nvPr/>
        </p:nvCxnSpPr>
        <p:spPr>
          <a:xfrm>
            <a:off x="553974" y="3351527"/>
            <a:ext cx="3994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箭头连接符 80"/>
          <p:cNvCxnSpPr>
            <a:cxnSpLocks/>
          </p:cNvCxnSpPr>
          <p:nvPr/>
        </p:nvCxnSpPr>
        <p:spPr>
          <a:xfrm flipV="1">
            <a:off x="553974" y="2989578"/>
            <a:ext cx="0" cy="3066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4F01F4B-F9D5-4C86-BE95-0F28EF701311}"/>
              </a:ext>
            </a:extLst>
          </p:cNvPr>
          <p:cNvCxnSpPr>
            <a:cxnSpLocks/>
          </p:cNvCxnSpPr>
          <p:nvPr/>
        </p:nvCxnSpPr>
        <p:spPr>
          <a:xfrm>
            <a:off x="292293" y="1290484"/>
            <a:ext cx="0" cy="188855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F0A999B6-FB81-4001-B0A4-28CD51C841F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5" t="5542" b="5384"/>
          <a:stretch/>
        </p:blipFill>
        <p:spPr>
          <a:xfrm>
            <a:off x="617617" y="1176058"/>
            <a:ext cx="105725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80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153" y="2044276"/>
            <a:ext cx="2281481" cy="2316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153" y="4637475"/>
            <a:ext cx="2227289" cy="228539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838101" y="1936584"/>
            <a:ext cx="281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B</a:t>
            </a:r>
            <a:endParaRPr lang="zh-CN" altLang="en-US" sz="12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2861871" y="4360476"/>
            <a:ext cx="266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C</a:t>
            </a:r>
            <a:endParaRPr lang="zh-CN" altLang="en-US" sz="12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231173" y="1600466"/>
            <a:ext cx="5775960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Zhang et al. Supplemental Fig.2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F6607B5-D733-4CDC-BAFE-066CC6AE0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28" y="2768576"/>
            <a:ext cx="2173348" cy="346079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9528" y="2491577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A</a:t>
            </a:r>
            <a:endParaRPr lang="zh-CN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355255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54591" y="315347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A</a:t>
            </a:r>
            <a:endParaRPr lang="zh-CN" altLang="en-US" sz="14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6" y="272118"/>
            <a:ext cx="2394127" cy="1749781"/>
          </a:xfrm>
          <a:prstGeom prst="rect">
            <a:avLst/>
          </a:prstGeom>
        </p:spPr>
      </p:pic>
      <p:sp>
        <p:nvSpPr>
          <p:cNvPr id="67" name="文本框 66"/>
          <p:cNvSpPr txBox="1"/>
          <p:nvPr/>
        </p:nvSpPr>
        <p:spPr>
          <a:xfrm>
            <a:off x="79275" y="19486"/>
            <a:ext cx="5775960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Zhang et al. Supplemental Fig. 3</a:t>
            </a:r>
            <a:endParaRPr lang="zh-CN" altLang="en-US" dirty="0"/>
          </a:p>
        </p:txBody>
      </p:sp>
      <p:pic>
        <p:nvPicPr>
          <p:cNvPr id="72" name="图片 71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8174" y="4512029"/>
            <a:ext cx="900000" cy="3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6" name="文本框 75"/>
          <p:cNvSpPr txBox="1"/>
          <p:nvPr/>
        </p:nvSpPr>
        <p:spPr>
          <a:xfrm>
            <a:off x="-18705" y="4537287"/>
            <a:ext cx="6431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GAPDH</a:t>
            </a:r>
            <a:endParaRPr lang="zh-CN" altLang="en-US" sz="1200" dirty="0"/>
          </a:p>
        </p:txBody>
      </p:sp>
      <p:pic>
        <p:nvPicPr>
          <p:cNvPr id="77" name="图片 76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89023" y="3675744"/>
            <a:ext cx="900000" cy="3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8" name="文本框 77"/>
          <p:cNvSpPr txBox="1"/>
          <p:nvPr/>
        </p:nvSpPr>
        <p:spPr>
          <a:xfrm>
            <a:off x="-6513" y="3698223"/>
            <a:ext cx="633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p-c-Jun</a:t>
            </a:r>
            <a:endParaRPr lang="zh-CN" altLang="en-US" sz="1200" dirty="0"/>
          </a:p>
        </p:txBody>
      </p:sp>
      <p:sp>
        <p:nvSpPr>
          <p:cNvPr id="79" name="文本框 78"/>
          <p:cNvSpPr txBox="1"/>
          <p:nvPr/>
        </p:nvSpPr>
        <p:spPr>
          <a:xfrm>
            <a:off x="69095" y="3279646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p-</a:t>
            </a:r>
            <a:r>
              <a:rPr lang="en-US" altLang="zh-CN" sz="1200" dirty="0" err="1"/>
              <a:t>Erk</a:t>
            </a:r>
            <a:endParaRPr lang="zh-CN" altLang="en-US" sz="1200" dirty="0"/>
          </a:p>
        </p:txBody>
      </p:sp>
      <p:sp>
        <p:nvSpPr>
          <p:cNvPr id="80" name="文本框 79"/>
          <p:cNvSpPr txBox="1"/>
          <p:nvPr/>
        </p:nvSpPr>
        <p:spPr>
          <a:xfrm>
            <a:off x="80765" y="2863512"/>
            <a:ext cx="548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p-p38</a:t>
            </a:r>
            <a:endParaRPr lang="zh-CN" altLang="en-US" sz="1200" dirty="0"/>
          </a:p>
        </p:txBody>
      </p:sp>
      <p:pic>
        <p:nvPicPr>
          <p:cNvPr id="81" name="图片 80"/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88174" y="3270144"/>
            <a:ext cx="900000" cy="3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82" name="图片 81"/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88174" y="2859616"/>
            <a:ext cx="900000" cy="3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3" name="文本框 82"/>
          <p:cNvSpPr txBox="1"/>
          <p:nvPr/>
        </p:nvSpPr>
        <p:spPr>
          <a:xfrm>
            <a:off x="527015" y="2150204"/>
            <a:ext cx="590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Vector</a:t>
            </a:r>
            <a:endParaRPr lang="zh-CN" altLang="en-US" sz="1200" dirty="0"/>
          </a:p>
        </p:txBody>
      </p:sp>
      <p:sp>
        <p:nvSpPr>
          <p:cNvPr id="84" name="文本框 83"/>
          <p:cNvSpPr txBox="1"/>
          <p:nvPr/>
        </p:nvSpPr>
        <p:spPr>
          <a:xfrm>
            <a:off x="1014305" y="2153354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HER3</a:t>
            </a:r>
            <a:endParaRPr lang="zh-CN" altLang="en-US" sz="1200" dirty="0"/>
          </a:p>
        </p:txBody>
      </p:sp>
      <p:pic>
        <p:nvPicPr>
          <p:cNvPr id="85" name="图片 84"/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588174" y="2457218"/>
            <a:ext cx="900000" cy="3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6" name="文本框 85"/>
          <p:cNvSpPr txBox="1"/>
          <p:nvPr/>
        </p:nvSpPr>
        <p:spPr>
          <a:xfrm>
            <a:off x="59311" y="2468491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HER3</a:t>
            </a:r>
            <a:endParaRPr lang="zh-CN" altLang="en-US" sz="1200" dirty="0"/>
          </a:p>
        </p:txBody>
      </p:sp>
      <p:sp>
        <p:nvSpPr>
          <p:cNvPr id="87" name="文本框 86"/>
          <p:cNvSpPr txBox="1"/>
          <p:nvPr/>
        </p:nvSpPr>
        <p:spPr>
          <a:xfrm>
            <a:off x="754680" y="1918839"/>
            <a:ext cx="825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OVCAR3</a:t>
            </a:r>
            <a:endParaRPr lang="zh-CN" altLang="en-US" sz="1200" dirty="0"/>
          </a:p>
        </p:txBody>
      </p:sp>
      <p:pic>
        <p:nvPicPr>
          <p:cNvPr id="88" name="图片 87"/>
          <p:cNvPicPr preferRelativeResize="0">
            <a:picLocks/>
          </p:cNvPicPr>
          <p:nvPr/>
        </p:nvPicPr>
        <p:blipFill rotWithShape="1">
          <a:blip r:embed="rId8"/>
          <a:srcRect l="7987" r="7908" b="-889"/>
          <a:stretch/>
        </p:blipFill>
        <p:spPr>
          <a:xfrm>
            <a:off x="588174" y="4109053"/>
            <a:ext cx="900000" cy="3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9" name="文本框 88"/>
          <p:cNvSpPr txBox="1"/>
          <p:nvPr/>
        </p:nvSpPr>
        <p:spPr>
          <a:xfrm>
            <a:off x="76944" y="4136196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CYLD</a:t>
            </a:r>
            <a:endParaRPr lang="zh-CN" altLang="en-US" sz="1200" dirty="0"/>
          </a:p>
        </p:txBody>
      </p:sp>
      <p:pic>
        <p:nvPicPr>
          <p:cNvPr id="90" name="图片 89"/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1567037" y="4519735"/>
            <a:ext cx="900000" cy="3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1" name="图片 90"/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1567037" y="4115260"/>
            <a:ext cx="900000" cy="3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2" name="图片 91"/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1567037" y="3710785"/>
            <a:ext cx="900000" cy="3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3" name="图片 92"/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1567037" y="3273284"/>
            <a:ext cx="900000" cy="3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4" name="图片 93"/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1567037" y="2866407"/>
            <a:ext cx="900000" cy="3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5" name="图片 94"/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1567037" y="2444835"/>
            <a:ext cx="900000" cy="3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96" name="文本框 95"/>
          <p:cNvSpPr txBox="1"/>
          <p:nvPr/>
        </p:nvSpPr>
        <p:spPr>
          <a:xfrm>
            <a:off x="1568500" y="2153284"/>
            <a:ext cx="590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Vector</a:t>
            </a:r>
            <a:endParaRPr lang="zh-CN" altLang="en-US" sz="1200" dirty="0"/>
          </a:p>
        </p:txBody>
      </p:sp>
      <p:sp>
        <p:nvSpPr>
          <p:cNvPr id="97" name="文本框 96"/>
          <p:cNvSpPr txBox="1"/>
          <p:nvPr/>
        </p:nvSpPr>
        <p:spPr>
          <a:xfrm>
            <a:off x="2055790" y="2156434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HER3</a:t>
            </a:r>
            <a:endParaRPr lang="zh-CN" altLang="en-US" sz="1200" dirty="0"/>
          </a:p>
        </p:txBody>
      </p:sp>
      <p:sp>
        <p:nvSpPr>
          <p:cNvPr id="98" name="文本框 97"/>
          <p:cNvSpPr txBox="1"/>
          <p:nvPr/>
        </p:nvSpPr>
        <p:spPr>
          <a:xfrm>
            <a:off x="1739139" y="1926538"/>
            <a:ext cx="656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A2780</a:t>
            </a:r>
            <a:endParaRPr lang="zh-CN" altLang="en-US" sz="1200" dirty="0"/>
          </a:p>
        </p:txBody>
      </p:sp>
      <p:cxnSp>
        <p:nvCxnSpPr>
          <p:cNvPr id="99" name="直接连接符 98"/>
          <p:cNvCxnSpPr/>
          <p:nvPr/>
        </p:nvCxnSpPr>
        <p:spPr>
          <a:xfrm>
            <a:off x="734434" y="2150064"/>
            <a:ext cx="665821" cy="17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1722879" y="2153818"/>
            <a:ext cx="665821" cy="17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本框 100"/>
          <p:cNvSpPr txBox="1"/>
          <p:nvPr/>
        </p:nvSpPr>
        <p:spPr>
          <a:xfrm>
            <a:off x="-41563" y="1804657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B</a:t>
            </a:r>
            <a:endParaRPr lang="zh-CN" altLang="en-US" sz="1400" b="1" dirty="0"/>
          </a:p>
        </p:txBody>
      </p:sp>
      <p:grpSp>
        <p:nvGrpSpPr>
          <p:cNvPr id="102" name="组合 101"/>
          <p:cNvGrpSpPr/>
          <p:nvPr/>
        </p:nvGrpSpPr>
        <p:grpSpPr>
          <a:xfrm>
            <a:off x="281172" y="5201970"/>
            <a:ext cx="2185865" cy="4583476"/>
            <a:chOff x="609576" y="4499454"/>
            <a:chExt cx="2296141" cy="4784816"/>
          </a:xfrm>
        </p:grpSpPr>
        <p:pic>
          <p:nvPicPr>
            <p:cNvPr id="103" name="图片 10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09576" y="4508754"/>
              <a:ext cx="2296141" cy="4775516"/>
            </a:xfrm>
            <a:prstGeom prst="rect">
              <a:avLst/>
            </a:prstGeom>
          </p:spPr>
        </p:pic>
        <p:sp>
          <p:nvSpPr>
            <p:cNvPr id="104" name="矩形 103"/>
            <p:cNvSpPr/>
            <p:nvPr/>
          </p:nvSpPr>
          <p:spPr>
            <a:xfrm>
              <a:off x="1588622" y="4533543"/>
              <a:ext cx="143468" cy="582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 dirty="0">
                <a:solidFill>
                  <a:schemeClr val="tx1"/>
                </a:solidFill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1466627" y="4499454"/>
              <a:ext cx="32573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TX1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文本框 105"/>
          <p:cNvSpPr txBox="1"/>
          <p:nvPr/>
        </p:nvSpPr>
        <p:spPr>
          <a:xfrm>
            <a:off x="873639" y="4975591"/>
            <a:ext cx="952274" cy="28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A2780-DDP</a:t>
            </a:r>
            <a:endParaRPr lang="zh-CN" altLang="en-US" sz="1200" dirty="0"/>
          </a:p>
        </p:txBody>
      </p:sp>
      <p:sp>
        <p:nvSpPr>
          <p:cNvPr id="107" name="文本框 106"/>
          <p:cNvSpPr txBox="1"/>
          <p:nvPr/>
        </p:nvSpPr>
        <p:spPr>
          <a:xfrm>
            <a:off x="2262" y="4904821"/>
            <a:ext cx="278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C</a:t>
            </a:r>
            <a:endParaRPr lang="zh-CN" altLang="en-US" sz="1400" b="1" dirty="0"/>
          </a:p>
        </p:txBody>
      </p:sp>
      <p:grpSp>
        <p:nvGrpSpPr>
          <p:cNvPr id="108" name="组合 107"/>
          <p:cNvGrpSpPr/>
          <p:nvPr/>
        </p:nvGrpSpPr>
        <p:grpSpPr>
          <a:xfrm>
            <a:off x="2723505" y="4865873"/>
            <a:ext cx="4023076" cy="2997687"/>
            <a:chOff x="2477251" y="2576597"/>
            <a:chExt cx="4023076" cy="2997687"/>
          </a:xfrm>
        </p:grpSpPr>
        <p:sp>
          <p:nvSpPr>
            <p:cNvPr id="109" name="文本框 12"/>
            <p:cNvSpPr txBox="1"/>
            <p:nvPr/>
          </p:nvSpPr>
          <p:spPr>
            <a:xfrm>
              <a:off x="5351445" y="5112619"/>
              <a:ext cx="899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solidFill>
                    <a:prstClr val="black"/>
                  </a:solidFill>
                </a:rPr>
                <a:t>DDP 7</a:t>
              </a:r>
              <a:r>
                <a:rPr lang="el-GR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μ</a:t>
              </a:r>
              <a:r>
                <a:rPr lang="en-US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M+</a:t>
              </a:r>
            </a:p>
            <a:p>
              <a:r>
                <a:rPr lang="en-US" altLang="zh-CN" sz="1200" dirty="0">
                  <a:solidFill>
                    <a:prstClr val="black"/>
                  </a:solidFill>
                </a:rPr>
                <a:t>TX1 7</a:t>
              </a:r>
              <a:r>
                <a:rPr lang="el-GR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μ</a:t>
              </a:r>
              <a:r>
                <a:rPr lang="en-US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M</a:t>
              </a:r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pic>
          <p:nvPicPr>
            <p:cNvPr id="110" name="图片 109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2" t="4426" b="8144"/>
            <a:stretch/>
          </p:blipFill>
          <p:spPr>
            <a:xfrm>
              <a:off x="2717549" y="2576597"/>
              <a:ext cx="1214620" cy="1123405"/>
            </a:xfrm>
            <a:prstGeom prst="rect">
              <a:avLst/>
            </a:prstGeom>
          </p:spPr>
        </p:pic>
        <p:pic>
          <p:nvPicPr>
            <p:cNvPr id="111" name="图片 110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40" t="4753" b="6801"/>
            <a:stretch/>
          </p:blipFill>
          <p:spPr>
            <a:xfrm>
              <a:off x="3930920" y="2579842"/>
              <a:ext cx="1205236" cy="1136468"/>
            </a:xfrm>
            <a:prstGeom prst="rect">
              <a:avLst/>
            </a:prstGeom>
          </p:spPr>
        </p:pic>
        <p:pic>
          <p:nvPicPr>
            <p:cNvPr id="112" name="图片 111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9" t="4531" b="6006"/>
            <a:stretch/>
          </p:blipFill>
          <p:spPr>
            <a:xfrm>
              <a:off x="5136156" y="2579278"/>
              <a:ext cx="1221978" cy="1149532"/>
            </a:xfrm>
            <a:prstGeom prst="rect">
              <a:avLst/>
            </a:prstGeom>
          </p:spPr>
        </p:pic>
        <p:pic>
          <p:nvPicPr>
            <p:cNvPr id="113" name="图片 112"/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7" t="4621" r="1" b="6075"/>
            <a:stretch/>
          </p:blipFill>
          <p:spPr>
            <a:xfrm>
              <a:off x="2756964" y="4039599"/>
              <a:ext cx="1190854" cy="1123406"/>
            </a:xfrm>
            <a:prstGeom prst="rect">
              <a:avLst/>
            </a:prstGeom>
          </p:spPr>
        </p:pic>
        <p:pic>
          <p:nvPicPr>
            <p:cNvPr id="114" name="图片 113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96" t="3591" b="5029"/>
            <a:stretch/>
          </p:blipFill>
          <p:spPr>
            <a:xfrm>
              <a:off x="3944235" y="4040699"/>
              <a:ext cx="1193315" cy="1149532"/>
            </a:xfrm>
            <a:prstGeom prst="rect">
              <a:avLst/>
            </a:prstGeom>
          </p:spPr>
        </p:pic>
        <p:pic>
          <p:nvPicPr>
            <p:cNvPr id="115" name="图片 114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98" t="4275" b="6422"/>
            <a:stretch/>
          </p:blipFill>
          <p:spPr>
            <a:xfrm>
              <a:off x="5132140" y="4053907"/>
              <a:ext cx="1184337" cy="1123406"/>
            </a:xfrm>
            <a:prstGeom prst="rect">
              <a:avLst/>
            </a:prstGeom>
          </p:spPr>
        </p:pic>
        <p:sp>
          <p:nvSpPr>
            <p:cNvPr id="116" name="文本框 8"/>
            <p:cNvSpPr txBox="1"/>
            <p:nvPr/>
          </p:nvSpPr>
          <p:spPr>
            <a:xfrm>
              <a:off x="3130944" y="3670487"/>
              <a:ext cx="699569" cy="252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solidFill>
                    <a:prstClr val="black"/>
                  </a:solidFill>
                </a:rPr>
                <a:t>none</a:t>
              </a:r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117" name="文本框 10"/>
            <p:cNvSpPr txBox="1"/>
            <p:nvPr/>
          </p:nvSpPr>
          <p:spPr>
            <a:xfrm>
              <a:off x="4190884" y="3692049"/>
              <a:ext cx="7581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solidFill>
                    <a:prstClr val="black"/>
                  </a:solidFill>
                </a:rPr>
                <a:t>TX1 3</a:t>
              </a:r>
              <a:r>
                <a:rPr lang="el-GR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μ</a:t>
              </a:r>
              <a:r>
                <a:rPr lang="en-US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M</a:t>
              </a:r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3052982" y="5193525"/>
              <a:ext cx="891253" cy="252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black"/>
                  </a:solidFill>
                </a:rPr>
                <a:t>DDP 7</a:t>
              </a:r>
              <a:r>
                <a:rPr lang="el-GR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μ</a:t>
              </a:r>
              <a:r>
                <a:rPr lang="en-US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M</a:t>
              </a:r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4161888" y="5178940"/>
              <a:ext cx="9042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black"/>
                  </a:solidFill>
                </a:rPr>
                <a:t>TX1 7</a:t>
              </a:r>
              <a:r>
                <a:rPr lang="el-GR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μ</a:t>
              </a:r>
              <a:r>
                <a:rPr lang="en-US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M</a:t>
              </a:r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5309366" y="3645305"/>
              <a:ext cx="11909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black"/>
                  </a:solidFill>
                </a:rPr>
                <a:t>DDP 7</a:t>
              </a:r>
              <a:r>
                <a:rPr lang="el-GR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μ</a:t>
              </a:r>
              <a:r>
                <a:rPr lang="en-US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M+</a:t>
              </a:r>
            </a:p>
            <a:p>
              <a:r>
                <a:rPr lang="en-US" altLang="zh-CN" sz="1200" dirty="0">
                  <a:solidFill>
                    <a:prstClr val="black"/>
                  </a:solidFill>
                </a:rPr>
                <a:t>TX1 3</a:t>
              </a:r>
              <a:r>
                <a:rPr lang="el-GR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μ</a:t>
              </a:r>
              <a:r>
                <a:rPr lang="en-US" altLang="zh-CN" sz="1200" dirty="0">
                  <a:solidFill>
                    <a:prstClr val="black"/>
                  </a:solidFill>
                  <a:cs typeface="Calibri" panose="020F0502020204030204" pitchFamily="34" charset="0"/>
                </a:rPr>
                <a:t>M</a:t>
              </a:r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cxnSp>
          <p:nvCxnSpPr>
            <p:cNvPr id="121" name="直接连接符 120"/>
            <p:cNvCxnSpPr/>
            <p:nvPr/>
          </p:nvCxnSpPr>
          <p:spPr>
            <a:xfrm>
              <a:off x="2713376" y="2589957"/>
              <a:ext cx="16540" cy="26947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文本框 121"/>
            <p:cNvSpPr txBox="1"/>
            <p:nvPr/>
          </p:nvSpPr>
          <p:spPr>
            <a:xfrm rot="16200000">
              <a:off x="2113668" y="3777105"/>
              <a:ext cx="1004806" cy="277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/>
                <a:t>A2780-DDP</a:t>
              </a:r>
              <a:endParaRPr lang="zh-CN" altLang="en-US" sz="1200" dirty="0"/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2689178" y="2050717"/>
            <a:ext cx="3897539" cy="2859898"/>
            <a:chOff x="2428342" y="5350685"/>
            <a:chExt cx="3897539" cy="2859898"/>
          </a:xfrm>
        </p:grpSpPr>
        <p:cxnSp>
          <p:nvCxnSpPr>
            <p:cNvPr id="124" name="直接连接符 123"/>
            <p:cNvCxnSpPr/>
            <p:nvPr/>
          </p:nvCxnSpPr>
          <p:spPr>
            <a:xfrm flipH="1">
              <a:off x="2712664" y="5364145"/>
              <a:ext cx="3521" cy="24200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5" name="组合 124"/>
            <p:cNvGrpSpPr/>
            <p:nvPr/>
          </p:nvGrpSpPr>
          <p:grpSpPr>
            <a:xfrm>
              <a:off x="2428342" y="5350685"/>
              <a:ext cx="3897539" cy="2859898"/>
              <a:chOff x="2418938" y="5623377"/>
              <a:chExt cx="3897539" cy="2859898"/>
            </a:xfrm>
          </p:grpSpPr>
          <p:sp>
            <p:nvSpPr>
              <p:cNvPr id="126" name="文本框 125"/>
              <p:cNvSpPr txBox="1"/>
              <p:nvPr/>
            </p:nvSpPr>
            <p:spPr>
              <a:xfrm rot="16200000">
                <a:off x="2030526" y="6546345"/>
                <a:ext cx="1055955" cy="279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/>
                  <a:t>OVCAR3-DDP</a:t>
                </a:r>
                <a:endParaRPr lang="zh-CN" altLang="en-US" sz="1200" dirty="0"/>
              </a:p>
            </p:txBody>
          </p:sp>
          <p:grpSp>
            <p:nvGrpSpPr>
              <p:cNvPr id="127" name="组合 126"/>
              <p:cNvGrpSpPr/>
              <p:nvPr/>
            </p:nvGrpSpPr>
            <p:grpSpPr>
              <a:xfrm>
                <a:off x="2769121" y="5623377"/>
                <a:ext cx="3522956" cy="2521906"/>
                <a:chOff x="762493" y="214562"/>
                <a:chExt cx="7391165" cy="6012574"/>
              </a:xfrm>
            </p:grpSpPr>
            <p:pic>
              <p:nvPicPr>
                <p:cNvPr id="134" name="图片 133"/>
                <p:cNvPicPr>
                  <a:picLocks noChangeAspect="1"/>
                </p:cNvPicPr>
                <p:nvPr/>
              </p:nvPicPr>
              <p:blipFill rotWithShape="1"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117" t="3790" b="7194"/>
                <a:stretch/>
              </p:blipFill>
              <p:spPr>
                <a:xfrm>
                  <a:off x="762493" y="214800"/>
                  <a:ext cx="2404603" cy="2643195"/>
                </a:xfrm>
                <a:prstGeom prst="rect">
                  <a:avLst/>
                </a:prstGeom>
              </p:spPr>
            </p:pic>
            <p:pic>
              <p:nvPicPr>
                <p:cNvPr id="135" name="图片 134"/>
                <p:cNvPicPr>
                  <a:picLocks noChangeAspect="1"/>
                </p:cNvPicPr>
                <p:nvPr/>
              </p:nvPicPr>
              <p:blipFill rotWithShape="1"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953" t="5660" b="7943"/>
                <a:stretch/>
              </p:blipFill>
              <p:spPr>
                <a:xfrm>
                  <a:off x="810852" y="3625411"/>
                  <a:ext cx="2388463" cy="2405381"/>
                </a:xfrm>
                <a:prstGeom prst="rect">
                  <a:avLst/>
                </a:prstGeom>
              </p:spPr>
            </p:pic>
            <p:pic>
              <p:nvPicPr>
                <p:cNvPr id="136" name="图片 135"/>
                <p:cNvPicPr>
                  <a:picLocks noChangeAspect="1"/>
                </p:cNvPicPr>
                <p:nvPr/>
              </p:nvPicPr>
              <p:blipFill rotWithShape="1"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10" t="4286" b="6700"/>
                <a:stretch/>
              </p:blipFill>
              <p:spPr>
                <a:xfrm>
                  <a:off x="3086518" y="256258"/>
                  <a:ext cx="2522479" cy="2591869"/>
                </a:xfrm>
                <a:prstGeom prst="rect">
                  <a:avLst/>
                </a:prstGeom>
              </p:spPr>
            </p:pic>
            <p:pic>
              <p:nvPicPr>
                <p:cNvPr id="137" name="图片 136"/>
                <p:cNvPicPr>
                  <a:picLocks noChangeAspect="1"/>
                </p:cNvPicPr>
                <p:nvPr/>
              </p:nvPicPr>
              <p:blipFill rotWithShape="1"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375" t="5661" b="6634"/>
                <a:stretch/>
              </p:blipFill>
              <p:spPr>
                <a:xfrm>
                  <a:off x="3246159" y="3583703"/>
                  <a:ext cx="2397789" cy="2643433"/>
                </a:xfrm>
                <a:prstGeom prst="rect">
                  <a:avLst/>
                </a:prstGeom>
              </p:spPr>
            </p:pic>
            <p:pic>
              <p:nvPicPr>
                <p:cNvPr id="138" name="图片 137"/>
                <p:cNvPicPr>
                  <a:picLocks noChangeAspect="1"/>
                </p:cNvPicPr>
                <p:nvPr/>
              </p:nvPicPr>
              <p:blipFill rotWithShape="1"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799" t="4780" b="6204"/>
                <a:stretch/>
              </p:blipFill>
              <p:spPr>
                <a:xfrm>
                  <a:off x="5609000" y="214562"/>
                  <a:ext cx="2457330" cy="2643433"/>
                </a:xfrm>
                <a:prstGeom prst="rect">
                  <a:avLst/>
                </a:prstGeom>
              </p:spPr>
            </p:pic>
            <p:pic>
              <p:nvPicPr>
                <p:cNvPr id="139" name="图片 138"/>
                <p:cNvPicPr>
                  <a:picLocks noChangeAspect="1"/>
                </p:cNvPicPr>
                <p:nvPr/>
              </p:nvPicPr>
              <p:blipFill rotWithShape="1"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799" t="4845" b="7448"/>
                <a:stretch/>
              </p:blipFill>
              <p:spPr>
                <a:xfrm>
                  <a:off x="5662223" y="3629841"/>
                  <a:ext cx="2491435" cy="2410820"/>
                </a:xfrm>
                <a:prstGeom prst="rect">
                  <a:avLst/>
                </a:prstGeom>
              </p:spPr>
            </p:pic>
          </p:grpSp>
          <p:sp>
            <p:nvSpPr>
              <p:cNvPr id="128" name="文本框 8"/>
              <p:cNvSpPr txBox="1"/>
              <p:nvPr/>
            </p:nvSpPr>
            <p:spPr>
              <a:xfrm>
                <a:off x="3181374" y="6656278"/>
                <a:ext cx="609644" cy="22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solidFill>
                      <a:prstClr val="black"/>
                    </a:solidFill>
                  </a:rPr>
                  <a:t>none</a:t>
                </a:r>
                <a:endParaRPr lang="zh-CN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文本框 10"/>
              <p:cNvSpPr txBox="1"/>
              <p:nvPr/>
            </p:nvSpPr>
            <p:spPr>
              <a:xfrm>
                <a:off x="4128992" y="6665593"/>
                <a:ext cx="13174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solidFill>
                      <a:prstClr val="black"/>
                    </a:solidFill>
                  </a:rPr>
                  <a:t>TX1</a:t>
                </a:r>
                <a:r>
                  <a:rPr lang="zh-CN" altLang="en-US" sz="1200" dirty="0">
                    <a:solidFill>
                      <a:prstClr val="black"/>
                    </a:solidFill>
                  </a:rPr>
                  <a:t> </a:t>
                </a:r>
                <a:r>
                  <a:rPr lang="en-US" altLang="zh-CN" sz="1200" dirty="0">
                    <a:solidFill>
                      <a:prstClr val="black"/>
                    </a:solidFill>
                  </a:rPr>
                  <a:t>5</a:t>
                </a:r>
                <a:r>
                  <a:rPr lang="el-GR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μ</a:t>
                </a:r>
                <a:r>
                  <a:rPr lang="en-US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M</a:t>
                </a:r>
                <a:endParaRPr lang="zh-CN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文本框 12"/>
              <p:cNvSpPr txBox="1"/>
              <p:nvPr/>
            </p:nvSpPr>
            <p:spPr>
              <a:xfrm>
                <a:off x="5356617" y="8021610"/>
                <a:ext cx="9598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solidFill>
                      <a:prstClr val="black"/>
                    </a:solidFill>
                  </a:rPr>
                  <a:t>DDP 10</a:t>
                </a:r>
                <a:r>
                  <a:rPr lang="el-GR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μ</a:t>
                </a:r>
                <a:r>
                  <a:rPr lang="en-US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M+</a:t>
                </a:r>
              </a:p>
              <a:p>
                <a:r>
                  <a:rPr lang="en-US" altLang="zh-CN" sz="1200" dirty="0">
                    <a:solidFill>
                      <a:prstClr val="black"/>
                    </a:solidFill>
                  </a:rPr>
                  <a:t>TX1 10</a:t>
                </a:r>
                <a:r>
                  <a:rPr lang="el-GR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μ</a:t>
                </a:r>
                <a:r>
                  <a:rPr lang="en-US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M</a:t>
                </a:r>
                <a:endParaRPr lang="zh-CN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文本框 130"/>
              <p:cNvSpPr txBox="1"/>
              <p:nvPr/>
            </p:nvSpPr>
            <p:spPr>
              <a:xfrm>
                <a:off x="2943120" y="8067068"/>
                <a:ext cx="10011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prstClr val="black"/>
                    </a:solidFill>
                  </a:rPr>
                  <a:t>DDP 10</a:t>
                </a:r>
                <a:r>
                  <a:rPr lang="el-GR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μ</a:t>
                </a:r>
                <a:r>
                  <a:rPr lang="en-US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M</a:t>
                </a:r>
                <a:endParaRPr lang="zh-CN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文本框 131"/>
              <p:cNvSpPr txBox="1"/>
              <p:nvPr/>
            </p:nvSpPr>
            <p:spPr>
              <a:xfrm>
                <a:off x="4128992" y="8070307"/>
                <a:ext cx="85466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prstClr val="black"/>
                    </a:solidFill>
                  </a:rPr>
                  <a:t>TX1 10</a:t>
                </a:r>
                <a:r>
                  <a:rPr lang="el-GR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μ</a:t>
                </a:r>
                <a:r>
                  <a:rPr lang="en-US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M</a:t>
                </a:r>
                <a:endParaRPr lang="zh-CN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文本框 12"/>
              <p:cNvSpPr txBox="1"/>
              <p:nvPr/>
            </p:nvSpPr>
            <p:spPr>
              <a:xfrm>
                <a:off x="5276655" y="6627982"/>
                <a:ext cx="9481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solidFill>
                      <a:prstClr val="black"/>
                    </a:solidFill>
                  </a:rPr>
                  <a:t>DDP 10</a:t>
                </a:r>
                <a:r>
                  <a:rPr lang="el-GR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μ</a:t>
                </a:r>
                <a:r>
                  <a:rPr lang="en-US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M+</a:t>
                </a:r>
              </a:p>
              <a:p>
                <a:r>
                  <a:rPr lang="en-US" altLang="zh-CN" sz="1200" dirty="0">
                    <a:solidFill>
                      <a:prstClr val="black"/>
                    </a:solidFill>
                  </a:rPr>
                  <a:t>TX1 5</a:t>
                </a:r>
                <a:r>
                  <a:rPr lang="el-GR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μ</a:t>
                </a:r>
                <a:r>
                  <a:rPr lang="en-US" altLang="zh-CN" sz="12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M</a:t>
                </a:r>
                <a:endParaRPr lang="zh-CN" altLang="en-US" sz="1200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40" name="文本框 139"/>
          <p:cNvSpPr txBox="1"/>
          <p:nvPr/>
        </p:nvSpPr>
        <p:spPr>
          <a:xfrm>
            <a:off x="2492086" y="1864115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D</a:t>
            </a:r>
            <a:endParaRPr lang="zh-CN" altLang="en-US" sz="1400" b="1" dirty="0"/>
          </a:p>
        </p:txBody>
      </p:sp>
      <p:sp>
        <p:nvSpPr>
          <p:cNvPr id="141" name="文本框 140"/>
          <p:cNvSpPr txBox="1"/>
          <p:nvPr/>
        </p:nvSpPr>
        <p:spPr>
          <a:xfrm>
            <a:off x="2587089" y="4753907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E</a:t>
            </a:r>
            <a:endParaRPr lang="zh-CN" altLang="en-US" sz="1400" b="1" dirty="0"/>
          </a:p>
        </p:txBody>
      </p:sp>
      <p:grpSp>
        <p:nvGrpSpPr>
          <p:cNvPr id="142" name="组合 141"/>
          <p:cNvGrpSpPr/>
          <p:nvPr/>
        </p:nvGrpSpPr>
        <p:grpSpPr>
          <a:xfrm>
            <a:off x="4741481" y="8078902"/>
            <a:ext cx="1946031" cy="1638498"/>
            <a:chOff x="3966280" y="3323069"/>
            <a:chExt cx="4209184" cy="3333750"/>
          </a:xfrm>
        </p:grpSpPr>
        <p:pic>
          <p:nvPicPr>
            <p:cNvPr id="143" name="图片 142"/>
            <p:cNvPicPr>
              <a:picLocks noChangeAspect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622"/>
            <a:stretch/>
          </p:blipFill>
          <p:spPr>
            <a:xfrm>
              <a:off x="3966280" y="3323069"/>
              <a:ext cx="3599461" cy="3333750"/>
            </a:xfrm>
            <a:prstGeom prst="rect">
              <a:avLst/>
            </a:prstGeom>
          </p:spPr>
        </p:pic>
        <p:sp>
          <p:nvSpPr>
            <p:cNvPr id="144" name="文本框 143">
              <a:extLst>
                <a:ext uri="{FF2B5EF4-FFF2-40B4-BE49-F238E27FC236}">
                  <a16:creationId xmlns:a16="http://schemas.microsoft.com/office/drawing/2014/main" id="{04895F8D-5116-490B-B3DD-9E140F86D60B}"/>
                </a:ext>
              </a:extLst>
            </p:cNvPr>
            <p:cNvSpPr txBox="1"/>
            <p:nvPr/>
          </p:nvSpPr>
          <p:spPr>
            <a:xfrm>
              <a:off x="6636872" y="4448956"/>
              <a:ext cx="1538592" cy="755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/>
                <a:t>Additive</a:t>
              </a:r>
            </a:p>
            <a:p>
              <a:r>
                <a:rPr lang="en-US" altLang="zh-CN" sz="1200" dirty="0"/>
                <a:t> effect</a:t>
              </a:r>
              <a:endParaRPr lang="zh-CN" altLang="en-US" sz="1200" dirty="0"/>
            </a:p>
          </p:txBody>
        </p:sp>
        <p:sp>
          <p:nvSpPr>
            <p:cNvPr id="145" name="文本框 144">
              <a:extLst>
                <a:ext uri="{FF2B5EF4-FFF2-40B4-BE49-F238E27FC236}">
                  <a16:creationId xmlns:a16="http://schemas.microsoft.com/office/drawing/2014/main" id="{A5A2ACC2-1D54-453A-A160-030A85B08BB3}"/>
                </a:ext>
              </a:extLst>
            </p:cNvPr>
            <p:cNvSpPr txBox="1"/>
            <p:nvPr/>
          </p:nvSpPr>
          <p:spPr>
            <a:xfrm>
              <a:off x="4461778" y="4014137"/>
              <a:ext cx="1311748" cy="3257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/>
                <a:t>Autagonism</a:t>
              </a:r>
              <a:endParaRPr lang="zh-CN" altLang="en-US" sz="1200" dirty="0"/>
            </a:p>
          </p:txBody>
        </p:sp>
        <p:sp>
          <p:nvSpPr>
            <p:cNvPr id="146" name="文本框 145">
              <a:extLst>
                <a:ext uri="{FF2B5EF4-FFF2-40B4-BE49-F238E27FC236}">
                  <a16:creationId xmlns:a16="http://schemas.microsoft.com/office/drawing/2014/main" id="{68C60A97-3A71-463D-AB0D-03CF9237FB28}"/>
                </a:ext>
              </a:extLst>
            </p:cNvPr>
            <p:cNvSpPr txBox="1"/>
            <p:nvPr/>
          </p:nvSpPr>
          <p:spPr>
            <a:xfrm>
              <a:off x="4750821" y="5335478"/>
              <a:ext cx="931512" cy="3257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/>
                <a:t>synergy</a:t>
              </a:r>
              <a:endParaRPr lang="zh-CN" altLang="en-US" sz="1200" dirty="0"/>
            </a:p>
          </p:txBody>
        </p:sp>
        <p:sp>
          <p:nvSpPr>
            <p:cNvPr id="147" name="箭头: 下 8">
              <a:extLst>
                <a:ext uri="{FF2B5EF4-FFF2-40B4-BE49-F238E27FC236}">
                  <a16:creationId xmlns:a16="http://schemas.microsoft.com/office/drawing/2014/main" id="{3BCE0185-6520-410A-91D3-9B82BC1DDCAA}"/>
                </a:ext>
              </a:extLst>
            </p:cNvPr>
            <p:cNvSpPr/>
            <p:nvPr/>
          </p:nvSpPr>
          <p:spPr>
            <a:xfrm>
              <a:off x="5256142" y="4904629"/>
              <a:ext cx="162258" cy="2847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48" name="箭头: 下 9">
              <a:extLst>
                <a:ext uri="{FF2B5EF4-FFF2-40B4-BE49-F238E27FC236}">
                  <a16:creationId xmlns:a16="http://schemas.microsoft.com/office/drawing/2014/main" id="{6F0773EA-077E-437F-87A7-E4B788064F9B}"/>
                </a:ext>
              </a:extLst>
            </p:cNvPr>
            <p:cNvSpPr/>
            <p:nvPr/>
          </p:nvSpPr>
          <p:spPr>
            <a:xfrm rot="10800000">
              <a:off x="5256142" y="4579277"/>
              <a:ext cx="162258" cy="29341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pic>
        <p:nvPicPr>
          <p:cNvPr id="149" name="图片 148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407" y="8157117"/>
            <a:ext cx="2397615" cy="1613210"/>
          </a:xfrm>
          <a:prstGeom prst="rect">
            <a:avLst/>
          </a:prstGeom>
        </p:spPr>
      </p:pic>
      <p:sp>
        <p:nvSpPr>
          <p:cNvPr id="150" name="文本框 149"/>
          <p:cNvSpPr txBox="1"/>
          <p:nvPr/>
        </p:nvSpPr>
        <p:spPr>
          <a:xfrm>
            <a:off x="3173116" y="7890516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OVCAR3-DDP</a:t>
            </a:r>
            <a:endParaRPr lang="zh-CN" altLang="en-US" sz="1200" dirty="0"/>
          </a:p>
        </p:txBody>
      </p:sp>
      <p:sp>
        <p:nvSpPr>
          <p:cNvPr id="151" name="文本框 150"/>
          <p:cNvSpPr txBox="1"/>
          <p:nvPr/>
        </p:nvSpPr>
        <p:spPr>
          <a:xfrm>
            <a:off x="5273794" y="7911846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OVCAR3-DDP</a:t>
            </a:r>
            <a:endParaRPr lang="zh-CN" altLang="en-US" sz="1200" dirty="0"/>
          </a:p>
        </p:txBody>
      </p:sp>
      <p:sp>
        <p:nvSpPr>
          <p:cNvPr id="152" name="文本框 151"/>
          <p:cNvSpPr txBox="1"/>
          <p:nvPr/>
        </p:nvSpPr>
        <p:spPr>
          <a:xfrm>
            <a:off x="2506513" y="7854033"/>
            <a:ext cx="266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F</a:t>
            </a:r>
            <a:endParaRPr lang="zh-CN" altLang="en-US" sz="1400" b="1" dirty="0"/>
          </a:p>
        </p:txBody>
      </p:sp>
      <p:sp>
        <p:nvSpPr>
          <p:cNvPr id="153" name="文本框 51"/>
          <p:cNvSpPr txBox="1"/>
          <p:nvPr/>
        </p:nvSpPr>
        <p:spPr>
          <a:xfrm>
            <a:off x="4585771" y="7921666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804649" rtl="0" eaLnBrk="1" latinLnBrk="0" hangingPunct="1">
              <a:defRPr sz="15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2325" algn="l" defTabSz="804649" rtl="0" eaLnBrk="1" latinLnBrk="0" hangingPunct="1">
              <a:defRPr sz="15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49" algn="l" defTabSz="804649" rtl="0" eaLnBrk="1" latinLnBrk="0" hangingPunct="1">
              <a:defRPr sz="15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6974" algn="l" defTabSz="804649" rtl="0" eaLnBrk="1" latinLnBrk="0" hangingPunct="1">
              <a:defRPr sz="15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298" algn="l" defTabSz="804649" rtl="0" eaLnBrk="1" latinLnBrk="0" hangingPunct="1">
              <a:defRPr sz="15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23" algn="l" defTabSz="804649" rtl="0" eaLnBrk="1" latinLnBrk="0" hangingPunct="1">
              <a:defRPr sz="15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3947" algn="l" defTabSz="804649" rtl="0" eaLnBrk="1" latinLnBrk="0" hangingPunct="1">
              <a:defRPr sz="15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16272" algn="l" defTabSz="804649" rtl="0" eaLnBrk="1" latinLnBrk="0" hangingPunct="1">
              <a:defRPr sz="15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8597" algn="l" defTabSz="804649" rtl="0" eaLnBrk="1" latinLnBrk="0" hangingPunct="1">
              <a:defRPr sz="15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/>
              <a:t>G</a:t>
            </a:r>
            <a:endParaRPr lang="zh-CN" altLang="en-US" sz="1400" b="1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38969C2-8BDA-4655-B165-E4F513D68F4E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477" y="288144"/>
            <a:ext cx="2321707" cy="169076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035B031-5502-4CEF-8AA4-38DCD39F69A3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876" y="270687"/>
            <a:ext cx="2325996" cy="169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35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029157" y="1973081"/>
            <a:ext cx="332777" cy="30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97"/>
          </a:p>
        </p:txBody>
      </p:sp>
      <p:sp>
        <p:nvSpPr>
          <p:cNvPr id="11" name="文本框 10"/>
          <p:cNvSpPr txBox="1"/>
          <p:nvPr/>
        </p:nvSpPr>
        <p:spPr>
          <a:xfrm>
            <a:off x="35728" y="3823739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C</a:t>
            </a:r>
            <a:endParaRPr lang="zh-CN" altLang="en-US" sz="1400" b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3307854" y="2743805"/>
            <a:ext cx="255198" cy="26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7" dirty="0"/>
              <a:t>E</a:t>
            </a:r>
            <a:endParaRPr lang="zh-CN" altLang="en-US" sz="1137" dirty="0"/>
          </a:p>
        </p:txBody>
      </p:sp>
      <p:sp>
        <p:nvSpPr>
          <p:cNvPr id="14" name="文本框 13"/>
          <p:cNvSpPr txBox="1"/>
          <p:nvPr/>
        </p:nvSpPr>
        <p:spPr>
          <a:xfrm>
            <a:off x="3005326" y="3892010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E</a:t>
            </a:r>
            <a:endParaRPr lang="zh-CN" altLang="en-US" sz="1400" b="1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/>
          <a:srcRect t="5735"/>
          <a:stretch/>
        </p:blipFill>
        <p:spPr>
          <a:xfrm>
            <a:off x="569098" y="711183"/>
            <a:ext cx="4293405" cy="156535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/>
          <a:srcRect t="25471"/>
          <a:stretch/>
        </p:blipFill>
        <p:spPr>
          <a:xfrm>
            <a:off x="389848" y="2574881"/>
            <a:ext cx="2710172" cy="136813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272" y="4088652"/>
            <a:ext cx="1049890" cy="106226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652" y="4089855"/>
            <a:ext cx="1048701" cy="106106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181" y="4109549"/>
            <a:ext cx="1029238" cy="1041369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3010471" y="5406758"/>
            <a:ext cx="112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F</a:t>
            </a:r>
            <a:endParaRPr lang="zh-CN" altLang="en-US" sz="1400" b="1" dirty="0"/>
          </a:p>
        </p:txBody>
      </p:sp>
      <p:sp>
        <p:nvSpPr>
          <p:cNvPr id="23" name="文本框 22"/>
          <p:cNvSpPr txBox="1"/>
          <p:nvPr/>
        </p:nvSpPr>
        <p:spPr>
          <a:xfrm>
            <a:off x="2950780" y="7750220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G</a:t>
            </a:r>
            <a:endParaRPr lang="zh-CN" altLang="en-US" sz="1400" b="1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848" y="4082997"/>
            <a:ext cx="2525110" cy="52990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6847" y="741698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A</a:t>
            </a:r>
            <a:endParaRPr lang="zh-CN" altLang="en-US" sz="1400" b="1" dirty="0"/>
          </a:p>
        </p:txBody>
      </p:sp>
      <p:sp>
        <p:nvSpPr>
          <p:cNvPr id="26" name="文本框 25"/>
          <p:cNvSpPr txBox="1"/>
          <p:nvPr/>
        </p:nvSpPr>
        <p:spPr>
          <a:xfrm>
            <a:off x="64819" y="2258545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B</a:t>
            </a:r>
            <a:endParaRPr lang="zh-CN" altLang="en-US" sz="1400" b="1" dirty="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074" y="2732382"/>
            <a:ext cx="1086088" cy="109888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346" y="2736657"/>
            <a:ext cx="1081861" cy="109461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595" y="2736658"/>
            <a:ext cx="1081860" cy="1094612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3684271" y="2531779"/>
            <a:ext cx="5806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/>
              <a:t>DDP 3</a:t>
            </a:r>
            <a:r>
              <a:rPr lang="el-GR" altLang="zh-CN" sz="800" dirty="0">
                <a:solidFill>
                  <a:prstClr val="black"/>
                </a:solidFill>
                <a:cs typeface="Calibri" panose="020F0502020204030204" pitchFamily="34" charset="0"/>
              </a:rPr>
              <a:t>μ</a:t>
            </a:r>
            <a:r>
              <a:rPr lang="en-US" altLang="zh-CN" sz="800" dirty="0">
                <a:solidFill>
                  <a:prstClr val="black"/>
                </a:solidFill>
                <a:cs typeface="Calibri" panose="020F0502020204030204" pitchFamily="34" charset="0"/>
              </a:rPr>
              <a:t>M</a:t>
            </a:r>
            <a:endParaRPr lang="zh-CN" altLang="en-US" sz="800" dirty="0">
              <a:solidFill>
                <a:prstClr val="black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678762" y="2528902"/>
            <a:ext cx="83067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/>
              <a:t>Verapamil 3</a:t>
            </a:r>
            <a:r>
              <a:rPr lang="el-GR" altLang="zh-CN" sz="800" dirty="0">
                <a:solidFill>
                  <a:prstClr val="black"/>
                </a:solidFill>
                <a:cs typeface="Calibri" panose="020F0502020204030204" pitchFamily="34" charset="0"/>
              </a:rPr>
              <a:t>μ</a:t>
            </a:r>
            <a:r>
              <a:rPr lang="en-US" altLang="zh-CN" sz="800" dirty="0">
                <a:solidFill>
                  <a:prstClr val="black"/>
                </a:solidFill>
                <a:cs typeface="Calibri" panose="020F0502020204030204" pitchFamily="34" charset="0"/>
              </a:rPr>
              <a:t>M</a:t>
            </a:r>
            <a:endParaRPr lang="zh-CN" altLang="en-US" sz="800" dirty="0">
              <a:solidFill>
                <a:prstClr val="black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831807" y="2444605"/>
            <a:ext cx="8306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/>
              <a:t>DDP 3</a:t>
            </a:r>
            <a:r>
              <a:rPr lang="el-GR" altLang="zh-CN" sz="800" dirty="0">
                <a:solidFill>
                  <a:prstClr val="black"/>
                </a:solidFill>
                <a:cs typeface="Calibri" panose="020F0502020204030204" pitchFamily="34" charset="0"/>
              </a:rPr>
              <a:t> μ</a:t>
            </a:r>
            <a:r>
              <a:rPr lang="en-US" altLang="zh-CN" sz="800" dirty="0">
                <a:solidFill>
                  <a:prstClr val="black"/>
                </a:solidFill>
                <a:cs typeface="Calibri" panose="020F0502020204030204" pitchFamily="34" charset="0"/>
              </a:rPr>
              <a:t>M +</a:t>
            </a:r>
          </a:p>
          <a:p>
            <a:r>
              <a:rPr lang="en-US" altLang="zh-CN" sz="800" dirty="0"/>
              <a:t>Verapamil 3</a:t>
            </a:r>
            <a:r>
              <a:rPr lang="el-GR" altLang="zh-CN" sz="800" dirty="0">
                <a:solidFill>
                  <a:prstClr val="black"/>
                </a:solidFill>
                <a:cs typeface="Calibri" panose="020F0502020204030204" pitchFamily="34" charset="0"/>
              </a:rPr>
              <a:t>μ</a:t>
            </a:r>
            <a:r>
              <a:rPr lang="en-US" altLang="zh-CN" sz="800" dirty="0">
                <a:solidFill>
                  <a:prstClr val="black"/>
                </a:solidFill>
                <a:cs typeface="Calibri" panose="020F0502020204030204" pitchFamily="34" charset="0"/>
              </a:rPr>
              <a:t>M</a:t>
            </a:r>
            <a:endParaRPr lang="zh-CN" altLang="en-US" sz="800" dirty="0">
              <a:solidFill>
                <a:prstClr val="black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 rot="16200000">
            <a:off x="2706676" y="2995200"/>
            <a:ext cx="797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OVCAR3</a:t>
            </a:r>
          </a:p>
          <a:p>
            <a:r>
              <a:rPr lang="en-US" altLang="zh-CN" sz="1200" dirty="0"/>
              <a:t>shCYLD#1</a:t>
            </a:r>
            <a:endParaRPr lang="zh-CN" altLang="en-US" sz="1200" dirty="0"/>
          </a:p>
        </p:txBody>
      </p:sp>
      <p:grpSp>
        <p:nvGrpSpPr>
          <p:cNvPr id="17" name="组合 16"/>
          <p:cNvGrpSpPr/>
          <p:nvPr/>
        </p:nvGrpSpPr>
        <p:grpSpPr>
          <a:xfrm>
            <a:off x="5027641" y="7959420"/>
            <a:ext cx="1507737" cy="1423693"/>
            <a:chOff x="5373301" y="8087425"/>
            <a:chExt cx="1833886" cy="173141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11"/>
            <a:srcRect r="27863"/>
            <a:stretch/>
          </p:blipFill>
          <p:spPr>
            <a:xfrm>
              <a:off x="5373301" y="8087425"/>
              <a:ext cx="1833886" cy="173141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74" b="72386"/>
            <a:stretch/>
          </p:blipFill>
          <p:spPr>
            <a:xfrm>
              <a:off x="6496768" y="8090350"/>
              <a:ext cx="710419" cy="477420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2988324" y="7986192"/>
            <a:ext cx="1925505" cy="1459858"/>
            <a:chOff x="3106715" y="8611912"/>
            <a:chExt cx="1861507" cy="126510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6715" y="8611912"/>
              <a:ext cx="1861507" cy="1265102"/>
            </a:xfrm>
            <a:prstGeom prst="rect">
              <a:avLst/>
            </a:prstGeom>
          </p:spPr>
        </p:pic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04895F8D-5116-490B-B3DD-9E140F86D60B}"/>
                </a:ext>
              </a:extLst>
            </p:cNvPr>
            <p:cNvSpPr txBox="1"/>
            <p:nvPr/>
          </p:nvSpPr>
          <p:spPr>
            <a:xfrm>
              <a:off x="4173542" y="9034318"/>
              <a:ext cx="708328" cy="414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Additive</a:t>
              </a:r>
            </a:p>
            <a:p>
              <a:r>
                <a:rPr lang="en-US" altLang="zh-CN" sz="1000" dirty="0"/>
                <a:t> effect</a:t>
              </a:r>
              <a:endParaRPr lang="zh-CN" altLang="en-US" sz="1000" dirty="0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A5A2ACC2-1D54-453A-A160-030A85B08BB3}"/>
                </a:ext>
              </a:extLst>
            </p:cNvPr>
            <p:cNvSpPr txBox="1"/>
            <p:nvPr/>
          </p:nvSpPr>
          <p:spPr>
            <a:xfrm>
              <a:off x="3162667" y="8700044"/>
              <a:ext cx="8066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/>
                <a:t>Autagonism</a:t>
              </a:r>
              <a:endParaRPr lang="zh-CN" altLang="en-US" sz="1000" dirty="0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68C60A97-3A71-463D-AB0D-03CF9237FB28}"/>
                </a:ext>
              </a:extLst>
            </p:cNvPr>
            <p:cNvSpPr txBox="1"/>
            <p:nvPr/>
          </p:nvSpPr>
          <p:spPr>
            <a:xfrm>
              <a:off x="3255045" y="9424935"/>
              <a:ext cx="5870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/>
                <a:t>synergy</a:t>
              </a:r>
              <a:endParaRPr lang="zh-CN" altLang="en-US" sz="1000" dirty="0"/>
            </a:p>
          </p:txBody>
        </p:sp>
        <p:sp>
          <p:nvSpPr>
            <p:cNvPr id="56" name="箭头: 下 8">
              <a:extLst>
                <a:ext uri="{FF2B5EF4-FFF2-40B4-BE49-F238E27FC236}">
                  <a16:creationId xmlns:a16="http://schemas.microsoft.com/office/drawing/2014/main" id="{3BCE0185-6520-410A-91D3-9B82BC1DDCAA}"/>
                </a:ext>
              </a:extLst>
            </p:cNvPr>
            <p:cNvSpPr/>
            <p:nvPr/>
          </p:nvSpPr>
          <p:spPr>
            <a:xfrm>
              <a:off x="3469798" y="9263954"/>
              <a:ext cx="115085" cy="2175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57" name="箭头: 下 9">
              <a:extLst>
                <a:ext uri="{FF2B5EF4-FFF2-40B4-BE49-F238E27FC236}">
                  <a16:creationId xmlns:a16="http://schemas.microsoft.com/office/drawing/2014/main" id="{6F0773EA-077E-437F-87A7-E4B788064F9B}"/>
                </a:ext>
              </a:extLst>
            </p:cNvPr>
            <p:cNvSpPr/>
            <p:nvPr/>
          </p:nvSpPr>
          <p:spPr>
            <a:xfrm rot="10800000">
              <a:off x="3472752" y="8900558"/>
              <a:ext cx="115085" cy="22417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</p:grpSp>
      <p:sp>
        <p:nvSpPr>
          <p:cNvPr id="58" name="文本框 57"/>
          <p:cNvSpPr txBox="1"/>
          <p:nvPr/>
        </p:nvSpPr>
        <p:spPr>
          <a:xfrm rot="16200000">
            <a:off x="2747549" y="4295143"/>
            <a:ext cx="797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/>
              <a:t>A2780 </a:t>
            </a:r>
          </a:p>
          <a:p>
            <a:pPr algn="ctr"/>
            <a:r>
              <a:rPr lang="en-US" altLang="zh-CN" sz="1200" dirty="0"/>
              <a:t>shCYLD#1</a:t>
            </a:r>
            <a:endParaRPr lang="zh-CN" altLang="en-US" sz="1200" dirty="0"/>
          </a:p>
        </p:txBody>
      </p:sp>
      <p:sp>
        <p:nvSpPr>
          <p:cNvPr id="60" name="文本框 59"/>
          <p:cNvSpPr txBox="1"/>
          <p:nvPr/>
        </p:nvSpPr>
        <p:spPr>
          <a:xfrm>
            <a:off x="2950781" y="2521125"/>
            <a:ext cx="220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D</a:t>
            </a:r>
            <a:endParaRPr lang="zh-CN" altLang="en-US" sz="1400" b="1" dirty="0"/>
          </a:p>
        </p:txBody>
      </p:sp>
      <p:sp>
        <p:nvSpPr>
          <p:cNvPr id="62" name="文本框 61"/>
          <p:cNvSpPr txBox="1"/>
          <p:nvPr/>
        </p:nvSpPr>
        <p:spPr>
          <a:xfrm>
            <a:off x="63529" y="251731"/>
            <a:ext cx="5775960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Zhang et al. Supplemental Fig. 4</a:t>
            </a:r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3930081" y="5317539"/>
            <a:ext cx="1236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A2780 shCYLD#1</a:t>
            </a:r>
            <a:endParaRPr lang="zh-CN" altLang="en-US" sz="1200" dirty="0"/>
          </a:p>
        </p:txBody>
      </p:sp>
      <p:sp>
        <p:nvSpPr>
          <p:cNvPr id="44" name="文本框 43"/>
          <p:cNvSpPr txBox="1"/>
          <p:nvPr/>
        </p:nvSpPr>
        <p:spPr>
          <a:xfrm>
            <a:off x="4780893" y="7744523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H</a:t>
            </a:r>
            <a:endParaRPr lang="zh-CN" altLang="en-US" sz="1400" b="1" dirty="0"/>
          </a:p>
        </p:txBody>
      </p:sp>
      <p:cxnSp>
        <p:nvCxnSpPr>
          <p:cNvPr id="5" name="直接连接符 4"/>
          <p:cNvCxnSpPr>
            <a:stCxn id="12" idx="1"/>
          </p:cNvCxnSpPr>
          <p:nvPr/>
        </p:nvCxnSpPr>
        <p:spPr>
          <a:xfrm flipH="1">
            <a:off x="3303422" y="2877464"/>
            <a:ext cx="4432" cy="7828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3318142" y="4120185"/>
            <a:ext cx="4432" cy="7828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图片 45">
            <a:extLst>
              <a:ext uri="{FF2B5EF4-FFF2-40B4-BE49-F238E27FC236}">
                <a16:creationId xmlns:a16="http://schemas.microsoft.com/office/drawing/2014/main" id="{FDC51B3A-3048-42A2-9329-FCBB822882A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03" t="19992" b="59416"/>
          <a:stretch/>
        </p:blipFill>
        <p:spPr>
          <a:xfrm>
            <a:off x="4929331" y="900541"/>
            <a:ext cx="954999" cy="49986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7E9A74A-F746-4C96-B550-592AA1A7C34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95" y="5421557"/>
            <a:ext cx="2556294" cy="217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56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6288</TotalTime>
  <Words>189</Words>
  <Application>Microsoft Office PowerPoint</Application>
  <PresentationFormat>A4 纸张(210x297 毫米)</PresentationFormat>
  <Paragraphs>84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Administrator</cp:lastModifiedBy>
  <cp:revision>169</cp:revision>
  <dcterms:created xsi:type="dcterms:W3CDTF">2021-04-01T05:59:10Z</dcterms:created>
  <dcterms:modified xsi:type="dcterms:W3CDTF">2022-01-15T02:39:14Z</dcterms:modified>
</cp:coreProperties>
</file>