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CC00"/>
    <a:srgbClr val="FF00FF"/>
    <a:srgbClr val="FF9966"/>
    <a:srgbClr val="0000FF"/>
    <a:srgbClr val="66FFFF"/>
    <a:srgbClr val="CC0099"/>
    <a:srgbClr val="800080"/>
    <a:srgbClr val="FFCC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03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51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50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28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807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3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56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33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30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6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7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F8D59-18AD-4D44-BD67-29E979C5E946}" type="datetimeFigureOut">
              <a:rPr lang="en-GB" smtClean="0"/>
              <a:pPr/>
              <a:t>28/12/2020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0830F-2567-49DA-BF2C-2462FDEC20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70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rritugupta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182" y="448383"/>
            <a:ext cx="879627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b="1" dirty="0"/>
              <a:t>Genome-wide identification of potential biomarkers in multiple myeloma using meta-analysis of mRNA and miRNA expression </a:t>
            </a:r>
            <a:r>
              <a:rPr lang="en-IN" sz="2000" b="1" dirty="0" smtClean="0"/>
              <a:t>data</a:t>
            </a:r>
          </a:p>
          <a:p>
            <a:pPr algn="just"/>
            <a:endParaRPr lang="en-US" sz="2000" dirty="0"/>
          </a:p>
          <a:p>
            <a:r>
              <a:rPr lang="en-IN" b="1" dirty="0"/>
              <a:t> </a:t>
            </a:r>
            <a:endParaRPr lang="en-US" dirty="0"/>
          </a:p>
          <a:p>
            <a:pPr algn="just"/>
            <a:r>
              <a:rPr lang="en-IN" dirty="0"/>
              <a:t>Amit katiyar</a:t>
            </a:r>
            <a:r>
              <a:rPr lang="en-IN" baseline="30000" dirty="0"/>
              <a:t>1,2</a:t>
            </a:r>
            <a:r>
              <a:rPr lang="en-IN" dirty="0"/>
              <a:t>, Gurvinder Kaur</a:t>
            </a:r>
            <a:r>
              <a:rPr lang="en-IN" baseline="30000" dirty="0"/>
              <a:t>3</a:t>
            </a:r>
            <a:r>
              <a:rPr lang="en-IN" dirty="0"/>
              <a:t>, Lata Rani</a:t>
            </a:r>
            <a:r>
              <a:rPr lang="en-IN" baseline="30000" dirty="0"/>
              <a:t>3</a:t>
            </a:r>
            <a:r>
              <a:rPr lang="en-IN" dirty="0"/>
              <a:t>,</a:t>
            </a:r>
            <a:r>
              <a:rPr lang="en-IN" baseline="30000" dirty="0"/>
              <a:t> </a:t>
            </a:r>
            <a:r>
              <a:rPr lang="en-IN" dirty="0"/>
              <a:t>Harpreet Singh</a:t>
            </a:r>
            <a:r>
              <a:rPr lang="en-IN" baseline="30000" dirty="0"/>
              <a:t>1</a:t>
            </a:r>
            <a:r>
              <a:rPr lang="en-IN" dirty="0"/>
              <a:t>, Punit Kaur</a:t>
            </a:r>
            <a:r>
              <a:rPr lang="en-IN" baseline="30000" dirty="0"/>
              <a:t>2#</a:t>
            </a:r>
            <a:r>
              <a:rPr lang="en-IN" dirty="0"/>
              <a:t>, Ritu Gupta</a:t>
            </a:r>
            <a:r>
              <a:rPr lang="en-IN" baseline="30000" dirty="0"/>
              <a:t>3*</a:t>
            </a:r>
            <a:endParaRPr lang="en-US" dirty="0"/>
          </a:p>
          <a:p>
            <a:pPr algn="just"/>
            <a:r>
              <a:rPr lang="en-IN" dirty="0"/>
              <a:t> </a:t>
            </a:r>
            <a:endParaRPr lang="en-US" dirty="0"/>
          </a:p>
          <a:p>
            <a:pPr algn="just"/>
            <a:r>
              <a:rPr lang="en-IN" baseline="30000" dirty="0"/>
              <a:t>1</a:t>
            </a:r>
            <a:r>
              <a:rPr lang="en-IN" dirty="0"/>
              <a:t>ICMR-AIIMS Computational Genomics Centre, Division of Biomedical Informatics, Indian Council of Medical Research, Ansari Nagar, New Delhi-110029, India</a:t>
            </a:r>
            <a:endParaRPr lang="en-US" dirty="0"/>
          </a:p>
          <a:p>
            <a:pPr algn="just"/>
            <a:r>
              <a:rPr lang="en-IN" baseline="30000" dirty="0"/>
              <a:t>2</a:t>
            </a:r>
            <a:r>
              <a:rPr lang="en-IN" dirty="0"/>
              <a:t>Department of Biophysics, All India Institute of Medical Sciences, Ansari Nagar, New Delhi-110029, India</a:t>
            </a:r>
            <a:endParaRPr lang="en-US" dirty="0"/>
          </a:p>
          <a:p>
            <a:pPr algn="just"/>
            <a:r>
              <a:rPr lang="en-IN" baseline="30000" dirty="0"/>
              <a:t>3</a:t>
            </a:r>
            <a:r>
              <a:rPr lang="en-IN" dirty="0"/>
              <a:t>Laboratory Oncology Unit, Dr B. R. A. Institute Rotary Cancer Hospital, All India Institute of Medical Sciences, New Delhi-110029, India</a:t>
            </a:r>
            <a:endParaRPr lang="en-US" dirty="0"/>
          </a:p>
          <a:p>
            <a:pPr algn="just"/>
            <a:r>
              <a:rPr lang="en-IN" dirty="0"/>
              <a:t> </a:t>
            </a:r>
            <a:endParaRPr lang="en-IN" dirty="0" smtClean="0"/>
          </a:p>
          <a:p>
            <a:endParaRPr lang="en-US" dirty="0"/>
          </a:p>
          <a:p>
            <a:r>
              <a:rPr lang="en-IN" baseline="30000" dirty="0"/>
              <a:t>#</a:t>
            </a:r>
            <a:r>
              <a:rPr lang="en-IN" dirty="0"/>
              <a:t>Co-Corresponding author</a:t>
            </a:r>
            <a:endParaRPr lang="en-US" dirty="0"/>
          </a:p>
          <a:p>
            <a:r>
              <a:rPr lang="en-IN" dirty="0"/>
              <a:t> </a:t>
            </a:r>
            <a:endParaRPr lang="en-US" dirty="0"/>
          </a:p>
          <a:p>
            <a:r>
              <a:rPr lang="en-IN" b="1" dirty="0"/>
              <a:t>*</a:t>
            </a:r>
            <a:r>
              <a:rPr lang="en-IN" dirty="0"/>
              <a:t>Corresponding author</a:t>
            </a:r>
            <a:endParaRPr lang="en-US" dirty="0"/>
          </a:p>
          <a:p>
            <a:r>
              <a:rPr lang="en-IN" dirty="0"/>
              <a:t>Prof Ritu Gupta</a:t>
            </a:r>
            <a:endParaRPr lang="en-US" dirty="0"/>
          </a:p>
          <a:p>
            <a:r>
              <a:rPr lang="en-IN" dirty="0"/>
              <a:t>Laboratory Oncology Unit, Dr B.R.A.IRCH,</a:t>
            </a:r>
            <a:endParaRPr lang="en-US" dirty="0"/>
          </a:p>
          <a:p>
            <a:r>
              <a:rPr lang="en-IN" dirty="0"/>
              <a:t>AIIMS, New Delhi</a:t>
            </a:r>
            <a:endParaRPr lang="en-US" dirty="0"/>
          </a:p>
          <a:p>
            <a:r>
              <a:rPr lang="en-IN" dirty="0"/>
              <a:t>Email: </a:t>
            </a:r>
            <a:r>
              <a:rPr lang="en-IN" u="sng" dirty="0">
                <a:hlinkClick r:id="rId2"/>
              </a:rPr>
              <a:t>drritugupta@gmail.com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3244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rossword, text, tiled, fruit&#10;&#10;Description automatically generated">
            <a:extLst>
              <a:ext uri="{FF2B5EF4-FFF2-40B4-BE49-F238E27FC236}">
                <a16:creationId xmlns:a16="http://schemas.microsoft.com/office/drawing/2014/main" xmlns="" id="{4612A431-2D49-4E23-8133-53D3FCFD43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836"/>
            <a:ext cx="9144000" cy="3061828"/>
          </a:xfrm>
          <a:prstGeom prst="rect">
            <a:avLst/>
          </a:prstGeom>
        </p:spPr>
      </p:pic>
      <p:pic>
        <p:nvPicPr>
          <p:cNvPr id="5" name="Picture 4" descr="A picture containing crossword, text, fruit, tiled&#10;&#10;Description automatically generated">
            <a:extLst>
              <a:ext uri="{FF2B5EF4-FFF2-40B4-BE49-F238E27FC236}">
                <a16:creationId xmlns:a16="http://schemas.microsoft.com/office/drawing/2014/main" xmlns="" id="{B77F32F6-C5DC-4E45-A661-43F874E24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5061"/>
            <a:ext cx="9144000" cy="29441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771B416-751E-47FB-BD5A-A48327884336}"/>
              </a:ext>
            </a:extLst>
          </p:cNvPr>
          <p:cNvSpPr txBox="1"/>
          <p:nvPr/>
        </p:nvSpPr>
        <p:spPr>
          <a:xfrm>
            <a:off x="4103666" y="6398067"/>
            <a:ext cx="116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Figure </a:t>
            </a:r>
            <a:r>
              <a:rPr lang="en-AU" dirty="0" smtClean="0"/>
              <a:t>S1b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FC872D-1A2A-4FC1-A4A3-03A3D91B9EB8}"/>
              </a:ext>
            </a:extLst>
          </p:cNvPr>
          <p:cNvSpPr txBox="1"/>
          <p:nvPr/>
        </p:nvSpPr>
        <p:spPr>
          <a:xfrm>
            <a:off x="4116366" y="86167"/>
            <a:ext cx="115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Figure </a:t>
            </a:r>
            <a:r>
              <a:rPr lang="en-AU" dirty="0" smtClean="0"/>
              <a:t>S1a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08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523B560B-7C46-42CE-B4F6-F61D6EA2A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8" y="90601"/>
            <a:ext cx="7032761" cy="630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BF3D55F-D18C-4CE2-81B7-146E73A3A352}"/>
              </a:ext>
            </a:extLst>
          </p:cNvPr>
          <p:cNvSpPr txBox="1"/>
          <p:nvPr/>
        </p:nvSpPr>
        <p:spPr>
          <a:xfrm>
            <a:off x="4103666" y="6398067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Figure </a:t>
            </a:r>
            <a:r>
              <a:rPr lang="en-AU" dirty="0" smtClean="0"/>
              <a:t>S2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49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76200"/>
            <a:ext cx="8648700" cy="6705600"/>
            <a:chOff x="228600" y="76200"/>
            <a:chExt cx="8648700" cy="6705600"/>
          </a:xfrm>
        </p:grpSpPr>
        <p:grpSp>
          <p:nvGrpSpPr>
            <p:cNvPr id="3" name="Group 2"/>
            <p:cNvGrpSpPr/>
            <p:nvPr/>
          </p:nvGrpSpPr>
          <p:grpSpPr>
            <a:xfrm>
              <a:off x="228600" y="76200"/>
              <a:ext cx="8648700" cy="6705600"/>
              <a:chOff x="0" y="76200"/>
              <a:chExt cx="8648700" cy="6705600"/>
            </a:xfrm>
          </p:grpSpPr>
          <p:pic>
            <p:nvPicPr>
              <p:cNvPr id="7" name="Picture 2" descr="C:\Users\admin\Desktop\Dr.Ritu.MS.08.10.2020\Bubble\miR_pathway_down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6300" y="76200"/>
                <a:ext cx="3962400" cy="31699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3" descr="C:\Users\admin\Desktop\Dr.Ritu.MS.08.10.2020\Bubble\miR_pathway_up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6200"/>
                <a:ext cx="3962400" cy="31699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C:\Users\admin\Desktop\Dr.Ritu.MS.08.10.2020\Bubble\gene_pathway_up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0" y="3276600"/>
                <a:ext cx="4381500" cy="3505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304800" y="4572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a)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29200" y="3810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19400" y="34290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14400" y="6248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S3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2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14187</TotalTime>
  <Words>30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Gurvinder Kaur</dc:creator>
  <cp:lastModifiedBy>admin</cp:lastModifiedBy>
  <cp:revision>157</cp:revision>
  <dcterms:created xsi:type="dcterms:W3CDTF">2020-06-15T07:49:33Z</dcterms:created>
  <dcterms:modified xsi:type="dcterms:W3CDTF">2020-12-28T16:58:25Z</dcterms:modified>
</cp:coreProperties>
</file>