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0" r:id="rId6"/>
    <p:sldId id="261" r:id="rId7"/>
    <p:sldId id="262" r:id="rId8"/>
    <p:sldId id="263" r:id="rId9"/>
    <p:sldId id="268" r:id="rId10"/>
    <p:sldId id="269" r:id="rId11"/>
    <p:sldId id="270" r:id="rId12"/>
    <p:sldId id="271" r:id="rId13"/>
    <p:sldId id="257" r:id="rId14"/>
    <p:sldId id="259" r:id="rId15"/>
    <p:sldId id="256" r:id="rId16"/>
    <p:sldId id="258" r:id="rId17"/>
  </p:sldIdLst>
  <p:sldSz cx="6858000" cy="9906000" type="A4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218" d="100"/>
          <a:sy n="218" d="100"/>
        </p:scale>
        <p:origin x="125" y="-2875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40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94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266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7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65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535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05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07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111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266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13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ADF4D-C7FF-485F-9FC6-A933AB5D475E}" type="datetimeFigureOut">
              <a:rPr lang="cs-CZ" smtClean="0"/>
              <a:t>03.02.2022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A22F8-11DA-4414-8E23-74B2CE1631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17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"/><Relationship Id="rId3" Type="http://schemas.openxmlformats.org/officeDocument/2006/relationships/image" Target="../media/image33.png"/><Relationship Id="rId7" Type="http://schemas.openxmlformats.org/officeDocument/2006/relationships/image" Target="../media/image36.T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microsoft.com/office/2007/relationships/hdphoto" Target="../media/hdphoto2.wdp"/><Relationship Id="rId4" Type="http://schemas.openxmlformats.org/officeDocument/2006/relationships/image" Target="../media/image34.png"/><Relationship Id="rId9" Type="http://schemas.openxmlformats.org/officeDocument/2006/relationships/image" Target="../media/image3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star, light, lit&#10;&#10;Description automatically generated">
            <a:extLst>
              <a:ext uri="{FF2B5EF4-FFF2-40B4-BE49-F238E27FC236}">
                <a16:creationId xmlns:a16="http://schemas.microsoft.com/office/drawing/2014/main" id="{590F96E6-3FA0-4C3E-A3AF-5238DB322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65410" cy="77063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02B335-895A-4FFD-A83F-5CE3A8364818}"/>
              </a:ext>
            </a:extLst>
          </p:cNvPr>
          <p:cNvSpPr/>
          <p:nvPr/>
        </p:nvSpPr>
        <p:spPr>
          <a:xfrm>
            <a:off x="5852159" y="7622221"/>
            <a:ext cx="282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2A9DA5-D140-44AE-AE7E-4CB5584F6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1" y="6506514"/>
            <a:ext cx="3192379" cy="3192379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2A838D-B56E-4E68-9AD7-C4D6CAE848E2}"/>
              </a:ext>
            </a:extLst>
          </p:cNvPr>
          <p:cNvSpPr/>
          <p:nvPr/>
        </p:nvSpPr>
        <p:spPr>
          <a:xfrm>
            <a:off x="4609857" y="2419323"/>
            <a:ext cx="401870" cy="370471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13CE5E-183F-4B7E-8419-6637B47233B7}"/>
              </a:ext>
            </a:extLst>
          </p:cNvPr>
          <p:cNvSpPr/>
          <p:nvPr/>
        </p:nvSpPr>
        <p:spPr>
          <a:xfrm>
            <a:off x="6004559" y="7774621"/>
            <a:ext cx="282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1C45DE-D163-4BD5-8FD6-2E6817A04BFE}"/>
              </a:ext>
            </a:extLst>
          </p:cNvPr>
          <p:cNvSpPr/>
          <p:nvPr/>
        </p:nvSpPr>
        <p:spPr>
          <a:xfrm>
            <a:off x="338966" y="6596444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6BD5FF47-B85C-4907-92E2-16E19DAFC78B}"/>
              </a:ext>
            </a:extLst>
          </p:cNvPr>
          <p:cNvSpPr txBox="1"/>
          <p:nvPr/>
        </p:nvSpPr>
        <p:spPr>
          <a:xfrm>
            <a:off x="3598124" y="7797480"/>
            <a:ext cx="2309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MHC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WT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  <a:r>
              <a:rPr lang="cs-CZ" sz="800" dirty="0"/>
              <a:t>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inset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a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364156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562AD244-5A28-4884-AC42-ABBD19D23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" y="-206504"/>
            <a:ext cx="6610726" cy="77123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92863B-E767-4CBA-9238-54D30911766D}"/>
              </a:ext>
            </a:extLst>
          </p:cNvPr>
          <p:cNvSpPr/>
          <p:nvPr/>
        </p:nvSpPr>
        <p:spPr>
          <a:xfrm>
            <a:off x="6439918" y="7438179"/>
            <a:ext cx="20878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dark, close, night sky&#10;&#10;Description automatically generated">
            <a:extLst>
              <a:ext uri="{FF2B5EF4-FFF2-40B4-BE49-F238E27FC236}">
                <a16:creationId xmlns:a16="http://schemas.microsoft.com/office/drawing/2014/main" id="{DB4C24AC-DDD8-4B5C-B36D-7CA9776FD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84" y="6356047"/>
            <a:ext cx="3191256" cy="3191256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CED188-4C6A-4635-AB50-08826F662CA4}"/>
              </a:ext>
            </a:extLst>
          </p:cNvPr>
          <p:cNvSpPr/>
          <p:nvPr/>
        </p:nvSpPr>
        <p:spPr>
          <a:xfrm>
            <a:off x="4668298" y="4439384"/>
            <a:ext cx="401870" cy="370471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EE8E5-DAD0-47D3-A47E-73036463743D}"/>
              </a:ext>
            </a:extLst>
          </p:cNvPr>
          <p:cNvSpPr/>
          <p:nvPr/>
        </p:nvSpPr>
        <p:spPr>
          <a:xfrm>
            <a:off x="445073" y="6522034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D45FFDFA-9DBC-4332-B9F9-39B71E3FCD95}"/>
              </a:ext>
            </a:extLst>
          </p:cNvPr>
          <p:cNvSpPr txBox="1"/>
          <p:nvPr/>
        </p:nvSpPr>
        <p:spPr>
          <a:xfrm>
            <a:off x="3645502" y="7607322"/>
            <a:ext cx="2309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B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MHC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KOa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  <a:r>
              <a:rPr lang="cs-CZ" sz="800" dirty="0"/>
              <a:t>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inset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a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427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night sky, ocean floor&#10;&#10;Description automatically generated">
            <a:extLst>
              <a:ext uri="{FF2B5EF4-FFF2-40B4-BE49-F238E27FC236}">
                <a16:creationId xmlns:a16="http://schemas.microsoft.com/office/drawing/2014/main" id="{038FC770-2631-40DD-B828-2CCEF3EE8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509FCB-6CCD-4898-B7DB-5BEC91C7FCC4}"/>
              </a:ext>
            </a:extLst>
          </p:cNvPr>
          <p:cNvSpPr/>
          <p:nvPr/>
        </p:nvSpPr>
        <p:spPr>
          <a:xfrm>
            <a:off x="6601848" y="6758368"/>
            <a:ext cx="23567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5CC6FC-80F7-4DD3-A0BB-2F2211223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8" y="5878717"/>
            <a:ext cx="3191256" cy="3191256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E1808F-5766-48A1-A8CF-EA2408C9AEC0}"/>
              </a:ext>
            </a:extLst>
          </p:cNvPr>
          <p:cNvSpPr/>
          <p:nvPr/>
        </p:nvSpPr>
        <p:spPr>
          <a:xfrm>
            <a:off x="870917" y="4800485"/>
            <a:ext cx="401870" cy="370471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E6EDF2-C89D-4EF4-966E-AA3F80691D51}"/>
              </a:ext>
            </a:extLst>
          </p:cNvPr>
          <p:cNvSpPr/>
          <p:nvPr/>
        </p:nvSpPr>
        <p:spPr>
          <a:xfrm>
            <a:off x="163669" y="5978826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728BFD9B-DE7B-4353-9B88-5715F9967A04}"/>
              </a:ext>
            </a:extLst>
          </p:cNvPr>
          <p:cNvSpPr txBox="1"/>
          <p:nvPr/>
        </p:nvSpPr>
        <p:spPr>
          <a:xfrm>
            <a:off x="3557078" y="6858000"/>
            <a:ext cx="2309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MHC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KOb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  <a:r>
              <a:rPr lang="cs-CZ" sz="800" dirty="0"/>
              <a:t>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inset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a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06274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ark, star, outdoor object, night sky&#10;&#10;Description automatically generated">
            <a:extLst>
              <a:ext uri="{FF2B5EF4-FFF2-40B4-BE49-F238E27FC236}">
                <a16:creationId xmlns:a16="http://schemas.microsoft.com/office/drawing/2014/main" id="{40F61F02-B5B5-4F77-8130-F2F1AB2F7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DD27FC-225B-47C7-9210-65F00E97316A}"/>
              </a:ext>
            </a:extLst>
          </p:cNvPr>
          <p:cNvSpPr/>
          <p:nvPr/>
        </p:nvSpPr>
        <p:spPr>
          <a:xfrm>
            <a:off x="6625733" y="6795900"/>
            <a:ext cx="20878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CA97D899-34D5-413F-A683-8A63C0F2B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6002868"/>
            <a:ext cx="3191256" cy="3191256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0D7538-80F5-45DD-8349-25658D21CCF2}"/>
              </a:ext>
            </a:extLst>
          </p:cNvPr>
          <p:cNvSpPr/>
          <p:nvPr/>
        </p:nvSpPr>
        <p:spPr>
          <a:xfrm>
            <a:off x="5344447" y="3512627"/>
            <a:ext cx="401870" cy="370471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AEE8E8-204E-4313-946A-AB5D964FEA33}"/>
              </a:ext>
            </a:extLst>
          </p:cNvPr>
          <p:cNvSpPr/>
          <p:nvPr/>
        </p:nvSpPr>
        <p:spPr>
          <a:xfrm>
            <a:off x="309149" y="6089548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CD63DE8B-2DFD-4042-89ED-BBD8710E599F}"/>
              </a:ext>
            </a:extLst>
          </p:cNvPr>
          <p:cNvSpPr txBox="1"/>
          <p:nvPr/>
        </p:nvSpPr>
        <p:spPr>
          <a:xfrm>
            <a:off x="3557078" y="6858000"/>
            <a:ext cx="2309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D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MHC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KOc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  <a:r>
              <a:rPr lang="cs-CZ" sz="800" dirty="0"/>
              <a:t>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inset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a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9318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dark, star, light, lit&#10;&#10;Description automatically generated">
            <a:extLst>
              <a:ext uri="{FF2B5EF4-FFF2-40B4-BE49-F238E27FC236}">
                <a16:creationId xmlns:a16="http://schemas.microsoft.com/office/drawing/2014/main" id="{D52C5AA0-93A3-4809-847E-53A1471AC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1E982-4BA9-4974-BE27-235F686E0AF6}"/>
              </a:ext>
            </a:extLst>
          </p:cNvPr>
          <p:cNvSpPr/>
          <p:nvPr/>
        </p:nvSpPr>
        <p:spPr>
          <a:xfrm>
            <a:off x="6168789" y="6764594"/>
            <a:ext cx="62552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8A90C6-8E07-4BF0-811F-FAE299C7966B}"/>
              </a:ext>
            </a:extLst>
          </p:cNvPr>
          <p:cNvSpPr txBox="1"/>
          <p:nvPr/>
        </p:nvSpPr>
        <p:spPr>
          <a:xfrm>
            <a:off x="1" y="7019949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A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</a:t>
            </a:r>
            <a:r>
              <a:rPr lang="el-GR" sz="800" dirty="0"/>
              <a:t>β</a:t>
            </a:r>
            <a:r>
              <a:rPr lang="cs-CZ" sz="800" dirty="0" err="1"/>
              <a:t>IIItubulin</a:t>
            </a:r>
            <a:r>
              <a:rPr lang="cs-CZ" sz="800" dirty="0"/>
              <a:t>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WT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31922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ountain, night sky&#10;&#10;Description automatically generated">
            <a:extLst>
              <a:ext uri="{FF2B5EF4-FFF2-40B4-BE49-F238E27FC236}">
                <a16:creationId xmlns:a16="http://schemas.microsoft.com/office/drawing/2014/main" id="{3FF49413-D8B4-4367-93EF-F8499708F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486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B863E9-3A3E-4834-BBCB-0AC7C1B9867B}"/>
              </a:ext>
            </a:extLst>
          </p:cNvPr>
          <p:cNvSpPr/>
          <p:nvPr/>
        </p:nvSpPr>
        <p:spPr>
          <a:xfrm>
            <a:off x="6595579" y="5408480"/>
            <a:ext cx="25527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9CC0E963-6BE6-4E44-B7B8-EE43DEFF6404}"/>
              </a:ext>
            </a:extLst>
          </p:cNvPr>
          <p:cNvSpPr txBox="1"/>
          <p:nvPr/>
        </p:nvSpPr>
        <p:spPr>
          <a:xfrm>
            <a:off x="-7143" y="5522797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B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</a:t>
            </a:r>
            <a:r>
              <a:rPr lang="el-GR" sz="800" dirty="0"/>
              <a:t>β</a:t>
            </a:r>
            <a:r>
              <a:rPr lang="cs-CZ" sz="800" dirty="0" err="1"/>
              <a:t>IIItubulin</a:t>
            </a:r>
            <a:r>
              <a:rPr lang="cs-CZ" sz="800" dirty="0"/>
              <a:t>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KOa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32974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elenterate, dark, jellyfish&#10;&#10;Description automatically generated">
            <a:extLst>
              <a:ext uri="{FF2B5EF4-FFF2-40B4-BE49-F238E27FC236}">
                <a16:creationId xmlns:a16="http://schemas.microsoft.com/office/drawing/2014/main" id="{90AFE306-F54F-4772-9CD8-F0729641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17"/>
            <a:ext cx="6858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86EC0F1-E435-4797-A69B-48B04D15FF85}"/>
              </a:ext>
            </a:extLst>
          </p:cNvPr>
          <p:cNvSpPr/>
          <p:nvPr/>
        </p:nvSpPr>
        <p:spPr>
          <a:xfrm>
            <a:off x="6522334" y="6686456"/>
            <a:ext cx="315409" cy="47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F73D8CC4-67D7-40BE-82D9-8E9A9FD9CB8C}"/>
              </a:ext>
            </a:extLst>
          </p:cNvPr>
          <p:cNvSpPr txBox="1"/>
          <p:nvPr/>
        </p:nvSpPr>
        <p:spPr>
          <a:xfrm>
            <a:off x="-20257" y="6770483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C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</a:t>
            </a:r>
            <a:r>
              <a:rPr lang="el-GR" sz="800" dirty="0"/>
              <a:t>β</a:t>
            </a:r>
            <a:r>
              <a:rPr lang="cs-CZ" sz="800" dirty="0" err="1"/>
              <a:t>IIItubulin</a:t>
            </a:r>
            <a:r>
              <a:rPr lang="cs-CZ" sz="800" dirty="0"/>
              <a:t>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KOb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87871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dark&#10;&#10;Description automatically generated">
            <a:extLst>
              <a:ext uri="{FF2B5EF4-FFF2-40B4-BE49-F238E27FC236}">
                <a16:creationId xmlns:a16="http://schemas.microsoft.com/office/drawing/2014/main" id="{C50CC6F3-8706-473B-9977-E22442F23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17"/>
            <a:ext cx="6858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79E99D-AD1C-494D-8203-FCC43D975590}"/>
              </a:ext>
            </a:extLst>
          </p:cNvPr>
          <p:cNvSpPr/>
          <p:nvPr/>
        </p:nvSpPr>
        <p:spPr>
          <a:xfrm>
            <a:off x="6493270" y="6834033"/>
            <a:ext cx="31503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75A31CDA-87C1-4CEF-B7CA-5EACF5EE8CA7}"/>
              </a:ext>
            </a:extLst>
          </p:cNvPr>
          <p:cNvSpPr txBox="1"/>
          <p:nvPr/>
        </p:nvSpPr>
        <p:spPr>
          <a:xfrm>
            <a:off x="-49694" y="6925017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D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embryoid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body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staining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/>
              <a:t>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was</a:t>
            </a:r>
            <a:r>
              <a:rPr lang="cs-CZ" sz="800" dirty="0"/>
              <a:t> </a:t>
            </a:r>
            <a:r>
              <a:rPr lang="cs-CZ" sz="800" dirty="0" err="1"/>
              <a:t>stained</a:t>
            </a:r>
            <a:r>
              <a:rPr lang="cs-CZ" sz="800" dirty="0"/>
              <a:t> on </a:t>
            </a:r>
            <a:r>
              <a:rPr lang="cs-CZ" sz="800" dirty="0" err="1"/>
              <a:t>day</a:t>
            </a:r>
            <a:r>
              <a:rPr lang="cs-CZ" sz="800" dirty="0"/>
              <a:t> 20 </a:t>
            </a:r>
            <a:r>
              <a:rPr lang="cs-CZ" sz="800" dirty="0" err="1"/>
              <a:t>with</a:t>
            </a:r>
            <a:r>
              <a:rPr lang="cs-CZ" sz="800" dirty="0"/>
              <a:t> DAPI (blue) and </a:t>
            </a:r>
            <a:r>
              <a:rPr lang="el-GR" sz="800" dirty="0"/>
              <a:t>β</a:t>
            </a:r>
            <a:r>
              <a:rPr lang="cs-CZ" sz="800" dirty="0" err="1"/>
              <a:t>IIItubulin</a:t>
            </a:r>
            <a:r>
              <a:rPr lang="cs-CZ" sz="800" dirty="0"/>
              <a:t> (</a:t>
            </a:r>
            <a:r>
              <a:rPr lang="cs-CZ" sz="800" dirty="0" err="1"/>
              <a:t>red</a:t>
            </a:r>
            <a:r>
              <a:rPr lang="cs-CZ" sz="800" dirty="0"/>
              <a:t>). </a:t>
            </a:r>
            <a:r>
              <a:rPr lang="cs-CZ" sz="800" dirty="0" err="1"/>
              <a:t>The</a:t>
            </a:r>
            <a:r>
              <a:rPr lang="cs-CZ" sz="800" dirty="0"/>
              <a:t> </a:t>
            </a:r>
            <a:r>
              <a:rPr lang="cs-CZ" sz="800" dirty="0" err="1"/>
              <a:t>embryoid</a:t>
            </a:r>
            <a:r>
              <a:rPr lang="cs-CZ" sz="800" dirty="0"/>
              <a:t> body </a:t>
            </a:r>
            <a:r>
              <a:rPr lang="cs-CZ" sz="800" dirty="0" err="1"/>
              <a:t>of</a:t>
            </a:r>
            <a:r>
              <a:rPr lang="cs-CZ" sz="800" dirty="0"/>
              <a:t> DUSP7 </a:t>
            </a:r>
            <a:r>
              <a:rPr lang="cs-CZ" sz="800" dirty="0" err="1"/>
              <a:t>KOc</a:t>
            </a:r>
            <a:r>
              <a:rPr lang="cs-CZ" sz="800" dirty="0"/>
              <a:t> </a:t>
            </a:r>
            <a:r>
              <a:rPr lang="cs-CZ" sz="800" dirty="0" err="1"/>
              <a:t>cells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. S</a:t>
            </a:r>
            <a:r>
              <a:rPr lang="en-US" sz="800" dirty="0" err="1"/>
              <a:t>cale</a:t>
            </a:r>
            <a:r>
              <a:rPr lang="en-US" sz="800" dirty="0"/>
              <a:t> bar 200</a:t>
            </a:r>
            <a:r>
              <a:rPr lang="el-GR" sz="800" dirty="0"/>
              <a:t>μ</a:t>
            </a:r>
            <a:r>
              <a:rPr lang="en-US" sz="8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24367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 object, night, star, dark&#10;&#10;Description automatically generated">
            <a:extLst>
              <a:ext uri="{FF2B5EF4-FFF2-40B4-BE49-F238E27FC236}">
                <a16:creationId xmlns:a16="http://schemas.microsoft.com/office/drawing/2014/main" id="{197F12FB-8C41-47AF-A618-C9A350B1A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Picture 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5583A247-518E-42D5-8D98-184BCA3C3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0" y="6186535"/>
            <a:ext cx="3277354" cy="3277354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7E488-E256-469E-AE79-446372B91566}"/>
              </a:ext>
            </a:extLst>
          </p:cNvPr>
          <p:cNvSpPr/>
          <p:nvPr/>
        </p:nvSpPr>
        <p:spPr>
          <a:xfrm>
            <a:off x="3128476" y="2027859"/>
            <a:ext cx="1380149" cy="1213282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D2EF8-1DBB-40E3-B86A-EB55DDA58221}"/>
              </a:ext>
            </a:extLst>
          </p:cNvPr>
          <p:cNvSpPr/>
          <p:nvPr/>
        </p:nvSpPr>
        <p:spPr>
          <a:xfrm>
            <a:off x="309149" y="6321552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8B4CB0-7FD5-47DB-88C7-8824C0DD1313}"/>
              </a:ext>
            </a:extLst>
          </p:cNvPr>
          <p:cNvSpPr/>
          <p:nvPr/>
        </p:nvSpPr>
        <p:spPr>
          <a:xfrm>
            <a:off x="6120143" y="6655019"/>
            <a:ext cx="643694" cy="80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6AB3A2C3-4395-43C4-A1F2-AB3A6A54EB5D}"/>
              </a:ext>
            </a:extLst>
          </p:cNvPr>
          <p:cNvSpPr txBox="1"/>
          <p:nvPr/>
        </p:nvSpPr>
        <p:spPr>
          <a:xfrm>
            <a:off x="3706602" y="6914449"/>
            <a:ext cx="2888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A. 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USP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KO cells form fewer cardiomyocytes compared to wild type cells, as analyzed by immunocytochemistry. Cells were stained after a total of 21 days of differentiation.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ucleus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shown in blue (DAPI) and cardiomyocytes in red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(MHC). WT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shown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 100</a:t>
            </a:r>
            <a:r>
              <a:rPr lang="el-GR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cs-CZ" sz="800" dirty="0" err="1"/>
              <a:t>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6537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tar, night, dark&#10;&#10;Description automatically generated">
            <a:extLst>
              <a:ext uri="{FF2B5EF4-FFF2-40B4-BE49-F238E27FC236}">
                <a16:creationId xmlns:a16="http://schemas.microsoft.com/office/drawing/2014/main" id="{369981D4-68A8-4CBE-994D-5E6526C7A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F66B3D-5736-47EB-81E1-61F874905993}"/>
              </a:ext>
            </a:extLst>
          </p:cNvPr>
          <p:cNvSpPr/>
          <p:nvPr/>
        </p:nvSpPr>
        <p:spPr>
          <a:xfrm>
            <a:off x="6120143" y="6655019"/>
            <a:ext cx="643694" cy="80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7B3020C-A061-4947-A7AC-AADC788F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988506"/>
            <a:ext cx="3273552" cy="3273552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196ACC-2C07-4FFE-8F51-1D35037DEC6F}"/>
              </a:ext>
            </a:extLst>
          </p:cNvPr>
          <p:cNvSpPr/>
          <p:nvPr/>
        </p:nvSpPr>
        <p:spPr>
          <a:xfrm>
            <a:off x="2809814" y="4110155"/>
            <a:ext cx="1380149" cy="1213282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8680B6-6182-46AB-88AE-B1B35E541558}"/>
              </a:ext>
            </a:extLst>
          </p:cNvPr>
          <p:cNvSpPr/>
          <p:nvPr/>
        </p:nvSpPr>
        <p:spPr>
          <a:xfrm>
            <a:off x="191660" y="6068055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1E20EEE7-CEEA-4D49-9D1D-E0E170AC2871}"/>
              </a:ext>
            </a:extLst>
          </p:cNvPr>
          <p:cNvSpPr txBox="1"/>
          <p:nvPr/>
        </p:nvSpPr>
        <p:spPr>
          <a:xfrm>
            <a:off x="3706602" y="6914449"/>
            <a:ext cx="2888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B. 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 cells form fewer cardiomyocytes compared to wild type cells, as analyzed by immunocytochemistry. Cells were stained after a total of 21 days of differentiation.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ucleus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shown in blue (DAPI) and cardiomyocytes in red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(MHC). DUSP7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KOa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shown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 100</a:t>
            </a:r>
            <a:r>
              <a:rPr lang="el-GR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cs-CZ" sz="800" dirty="0" err="1"/>
              <a:t>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09066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ight, outdoor object, star, dark&#10;&#10;Description automatically generated">
            <a:extLst>
              <a:ext uri="{FF2B5EF4-FFF2-40B4-BE49-F238E27FC236}">
                <a16:creationId xmlns:a16="http://schemas.microsoft.com/office/drawing/2014/main" id="{A8C67F5B-1BF2-4382-AFD1-C7F9455E6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96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325BA4-1149-47D2-B975-60BE1F58E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0" y="5534685"/>
            <a:ext cx="3273552" cy="3273552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E4FBB5-612F-46CC-9966-71C3D38BE64E}"/>
              </a:ext>
            </a:extLst>
          </p:cNvPr>
          <p:cNvSpPr/>
          <p:nvPr/>
        </p:nvSpPr>
        <p:spPr>
          <a:xfrm>
            <a:off x="3199113" y="853868"/>
            <a:ext cx="1380149" cy="1213282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1D90E0-F04B-452B-AEBE-B792963A86B5}"/>
              </a:ext>
            </a:extLst>
          </p:cNvPr>
          <p:cNvSpPr/>
          <p:nvPr/>
        </p:nvSpPr>
        <p:spPr>
          <a:xfrm>
            <a:off x="6120143" y="6365308"/>
            <a:ext cx="643694" cy="80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7CEF20-7026-4DF7-A66C-796DDA3CCCB1}"/>
              </a:ext>
            </a:extLst>
          </p:cNvPr>
          <p:cNvSpPr/>
          <p:nvPr/>
        </p:nvSpPr>
        <p:spPr>
          <a:xfrm>
            <a:off x="227874" y="5651596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BF11EDBF-92AC-44B2-A14E-C80026D0A14F}"/>
              </a:ext>
            </a:extLst>
          </p:cNvPr>
          <p:cNvSpPr txBox="1"/>
          <p:nvPr/>
        </p:nvSpPr>
        <p:spPr>
          <a:xfrm>
            <a:off x="3553311" y="6526040"/>
            <a:ext cx="2888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C. 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 cells form fewer cardiomyocytes compared to wild type cells, as analyzed by immunocytochemistry. Cells were stained after a total of 21 days of differentiation.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ucleus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shown in blue (DAPI) and cardiomyocytes in red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(MHC). DUSP7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KOb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shown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 100</a:t>
            </a:r>
            <a:r>
              <a:rPr lang="el-GR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cs-CZ" sz="800" dirty="0" err="1"/>
              <a:t>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37455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night, star, outdoor object&#10;&#10;Description automatically generated">
            <a:extLst>
              <a:ext uri="{FF2B5EF4-FFF2-40B4-BE49-F238E27FC236}">
                <a16:creationId xmlns:a16="http://schemas.microsoft.com/office/drawing/2014/main" id="{E6578824-BB0A-4D3D-8E4A-24298633B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Picture 4" descr="A picture containing star, night sky&#10;&#10;Description automatically generated">
            <a:extLst>
              <a:ext uri="{FF2B5EF4-FFF2-40B4-BE49-F238E27FC236}">
                <a16:creationId xmlns:a16="http://schemas.microsoft.com/office/drawing/2014/main" id="{CE2D9F79-8217-4EE0-8288-EDE6DC6DA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5821595"/>
            <a:ext cx="3273552" cy="3273552"/>
          </a:xfrm>
          <a:prstGeom prst="rect">
            <a:avLst/>
          </a:prstGeom>
          <a:ln w="38100">
            <a:solidFill>
              <a:srgbClr val="FFFF00"/>
            </a:solidFill>
            <a:prstDash val="sysDash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6C9E40-4C0E-4DF3-8DCE-79589A82F888}"/>
              </a:ext>
            </a:extLst>
          </p:cNvPr>
          <p:cNvSpPr/>
          <p:nvPr/>
        </p:nvSpPr>
        <p:spPr>
          <a:xfrm>
            <a:off x="2999936" y="600371"/>
            <a:ext cx="1380149" cy="1213282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7645BB-C6E3-41D6-B698-4851A8394B6D}"/>
              </a:ext>
            </a:extLst>
          </p:cNvPr>
          <p:cNvSpPr/>
          <p:nvPr/>
        </p:nvSpPr>
        <p:spPr>
          <a:xfrm>
            <a:off x="6058858" y="6664072"/>
            <a:ext cx="643694" cy="80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D68D6E-A327-4426-8618-A08DABECE4CB}"/>
              </a:ext>
            </a:extLst>
          </p:cNvPr>
          <p:cNvSpPr/>
          <p:nvPr/>
        </p:nvSpPr>
        <p:spPr>
          <a:xfrm>
            <a:off x="282195" y="5968468"/>
            <a:ext cx="707248" cy="52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4EECEB30-D701-4342-B43D-2EFBC62E97A5}"/>
              </a:ext>
            </a:extLst>
          </p:cNvPr>
          <p:cNvSpPr txBox="1"/>
          <p:nvPr/>
        </p:nvSpPr>
        <p:spPr>
          <a:xfrm>
            <a:off x="3584448" y="6858000"/>
            <a:ext cx="2888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D. 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 cells form fewer cardiomyocytes compared to wild type cells, as analyzed by immunocytochemistry. Cells were stained after a total of 21 days of differentiation.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ucleus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shown in blue (DAPI) and cardiomyocytes in red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(MHC). DUSP7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KOc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shown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 100</a:t>
            </a:r>
            <a:r>
              <a:rPr lang="el-GR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cs-CZ" sz="800" dirty="0" err="1"/>
              <a:t>nset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magnified</a:t>
            </a:r>
            <a:r>
              <a:rPr lang="cs-CZ" sz="800" dirty="0"/>
              <a:t> </a:t>
            </a:r>
            <a:r>
              <a:rPr lang="cs-CZ" sz="800" dirty="0" err="1"/>
              <a:t>section</a:t>
            </a:r>
            <a:r>
              <a:rPr lang="cs-CZ" sz="800" dirty="0"/>
              <a:t> </a:t>
            </a:r>
            <a:r>
              <a:rPr lang="cs-CZ" sz="800" dirty="0" err="1"/>
              <a:t>is</a:t>
            </a:r>
            <a:r>
              <a:rPr lang="cs-CZ" sz="800" dirty="0"/>
              <a:t> </a:t>
            </a:r>
            <a:r>
              <a:rPr lang="cs-CZ" sz="800" dirty="0" err="1"/>
              <a:t>shown</a:t>
            </a:r>
            <a:r>
              <a:rPr lang="cs-CZ" sz="800" dirty="0"/>
              <a:t> in a  </a:t>
            </a:r>
            <a:r>
              <a:rPr lang="cs-CZ" sz="800" dirty="0" err="1"/>
              <a:t>yellow</a:t>
            </a:r>
            <a:r>
              <a:rPr lang="cs-CZ" sz="800" dirty="0"/>
              <a:t> </a:t>
            </a:r>
            <a:r>
              <a:rPr lang="cs-CZ" sz="800" dirty="0" err="1"/>
              <a:t>rectangle</a:t>
            </a:r>
            <a:r>
              <a:rPr lang="cs-CZ" sz="800" dirty="0"/>
              <a:t>. </a:t>
            </a:r>
            <a:r>
              <a:rPr lang="cs-CZ" sz="800" dirty="0" err="1"/>
              <a:t>Scale</a:t>
            </a:r>
            <a:r>
              <a:rPr lang="cs-CZ" sz="800" dirty="0"/>
              <a:t> bar 50</a:t>
            </a:r>
            <a:r>
              <a:rPr lang="el-GR" sz="800" dirty="0"/>
              <a:t>μ</a:t>
            </a:r>
            <a:r>
              <a:rPr lang="cs-CZ" sz="800" dirty="0"/>
              <a:t>m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21361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FD160F3-60AD-49BC-89CD-2893E513A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" t="11030" r="83323" b="80305"/>
          <a:stretch/>
        </p:blipFill>
        <p:spPr>
          <a:xfrm>
            <a:off x="545714" y="724719"/>
            <a:ext cx="779525" cy="358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F5F1E42-E4B3-46E1-9D8D-BC2AA63B1F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" t="23466" r="81480" b="67869"/>
          <a:stretch/>
        </p:blipFill>
        <p:spPr>
          <a:xfrm>
            <a:off x="543375" y="1258721"/>
            <a:ext cx="779525" cy="358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64574F3-CBE5-457A-90C3-2F74D3CC2C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" t="34064" r="81480" b="56140"/>
          <a:stretch/>
        </p:blipFill>
        <p:spPr>
          <a:xfrm>
            <a:off x="544446" y="1750080"/>
            <a:ext cx="779525" cy="4049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5063C6A-196F-4913-B8C9-045F2A414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371"/>
          <a:stretch/>
        </p:blipFill>
        <p:spPr>
          <a:xfrm>
            <a:off x="1477977" y="724719"/>
            <a:ext cx="1218771" cy="3846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A29BF1B-740A-4137-A9C4-788639F9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907" y="1330071"/>
            <a:ext cx="1207289" cy="189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DA247F1-21BC-4144-BE9A-5E095B684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907" y="1750080"/>
            <a:ext cx="1207289" cy="2985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EBB7A1D-C728-4788-864A-E7C8BC090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8913" y="718539"/>
            <a:ext cx="688932" cy="3502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F9BD0C9-2108-47C0-BAC1-9C12D5DDB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1914" y="1307050"/>
            <a:ext cx="677449" cy="2583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D70E4ED-6BC7-4723-9888-F8868D2DC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1654" y="1695539"/>
            <a:ext cx="685860" cy="4076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5B0108B2-23C1-446A-B783-C08EDA22490F}"/>
              </a:ext>
            </a:extLst>
          </p:cNvPr>
          <p:cNvSpPr txBox="1"/>
          <p:nvPr/>
        </p:nvSpPr>
        <p:spPr>
          <a:xfrm>
            <a:off x="1659741" y="524589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FE3C8BA-9FB2-46AB-A5D8-30F8BE381896}"/>
              </a:ext>
            </a:extLst>
          </p:cNvPr>
          <p:cNvSpPr txBox="1"/>
          <p:nvPr/>
        </p:nvSpPr>
        <p:spPr>
          <a:xfrm>
            <a:off x="1963388" y="512778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AD9977D-8166-4F73-8EA1-A257AF40A937}"/>
              </a:ext>
            </a:extLst>
          </p:cNvPr>
          <p:cNvSpPr txBox="1"/>
          <p:nvPr/>
        </p:nvSpPr>
        <p:spPr>
          <a:xfrm>
            <a:off x="2229234" y="512742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9BC91E32-F1B7-41F8-B010-5CCC9E8245AE}"/>
              </a:ext>
            </a:extLst>
          </p:cNvPr>
          <p:cNvSpPr txBox="1"/>
          <p:nvPr/>
        </p:nvSpPr>
        <p:spPr>
          <a:xfrm>
            <a:off x="2507424" y="523126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66217E69-92EE-42C0-B299-367CB2F889BD}"/>
              </a:ext>
            </a:extLst>
          </p:cNvPr>
          <p:cNvSpPr txBox="1"/>
          <p:nvPr/>
        </p:nvSpPr>
        <p:spPr>
          <a:xfrm>
            <a:off x="573366" y="499545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37F7B7E-7B3F-4892-9B70-91BB22B75FE4}"/>
              </a:ext>
            </a:extLst>
          </p:cNvPr>
          <p:cNvSpPr txBox="1"/>
          <p:nvPr/>
        </p:nvSpPr>
        <p:spPr>
          <a:xfrm>
            <a:off x="760235" y="499545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10BAEA70-8F26-4D7C-89FD-E3C24C43473B}"/>
              </a:ext>
            </a:extLst>
          </p:cNvPr>
          <p:cNvSpPr txBox="1"/>
          <p:nvPr/>
        </p:nvSpPr>
        <p:spPr>
          <a:xfrm>
            <a:off x="933515" y="496429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7C779474-EBBC-4B61-A551-628B0CB4369D}"/>
              </a:ext>
            </a:extLst>
          </p:cNvPr>
          <p:cNvSpPr txBox="1"/>
          <p:nvPr/>
        </p:nvSpPr>
        <p:spPr>
          <a:xfrm>
            <a:off x="1087522" y="496429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5350BB41-1971-4D47-B386-85ADBAB452C6}"/>
              </a:ext>
            </a:extLst>
          </p:cNvPr>
          <p:cNvSpPr txBox="1"/>
          <p:nvPr/>
        </p:nvSpPr>
        <p:spPr>
          <a:xfrm>
            <a:off x="1530899" y="531864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1D6F1C92-D278-4F7C-A155-A99558E3E707}"/>
              </a:ext>
            </a:extLst>
          </p:cNvPr>
          <p:cNvSpPr txBox="1"/>
          <p:nvPr/>
        </p:nvSpPr>
        <p:spPr>
          <a:xfrm>
            <a:off x="1828818" y="519421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1A4DA8C9-90D6-401D-878A-0AD9D08F2E50}"/>
              </a:ext>
            </a:extLst>
          </p:cNvPr>
          <p:cNvSpPr txBox="1"/>
          <p:nvPr/>
        </p:nvSpPr>
        <p:spPr>
          <a:xfrm>
            <a:off x="2097958" y="516209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0ADCEB73-D8FE-4ACE-8FAF-DE25CBC6755E}"/>
              </a:ext>
            </a:extLst>
          </p:cNvPr>
          <p:cNvSpPr txBox="1"/>
          <p:nvPr/>
        </p:nvSpPr>
        <p:spPr>
          <a:xfrm>
            <a:off x="2378582" y="526593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-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1223C919-CDB5-40F6-8B70-659F2B58950D}"/>
              </a:ext>
            </a:extLst>
          </p:cNvPr>
          <p:cNvSpPr txBox="1"/>
          <p:nvPr/>
        </p:nvSpPr>
        <p:spPr>
          <a:xfrm>
            <a:off x="3112284" y="472722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4EC4695B-BC92-4998-9D8A-E7F9040D135B}"/>
              </a:ext>
            </a:extLst>
          </p:cNvPr>
          <p:cNvSpPr txBox="1"/>
          <p:nvPr/>
        </p:nvSpPr>
        <p:spPr>
          <a:xfrm>
            <a:off x="2945641" y="483392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DA96FC04-89AE-41D0-BDA0-9A2ECF50B6EB}"/>
              </a:ext>
            </a:extLst>
          </p:cNvPr>
          <p:cNvSpPr txBox="1"/>
          <p:nvPr/>
        </p:nvSpPr>
        <p:spPr>
          <a:xfrm>
            <a:off x="3256077" y="472722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D3326AEF-BB74-48FB-99D9-B1D229628163}"/>
              </a:ext>
            </a:extLst>
          </p:cNvPr>
          <p:cNvSpPr txBox="1"/>
          <p:nvPr/>
        </p:nvSpPr>
        <p:spPr>
          <a:xfrm>
            <a:off x="3390085" y="472722"/>
            <a:ext cx="333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+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7798958D-5E9F-40BC-BF73-A04A1093455C}"/>
              </a:ext>
            </a:extLst>
          </p:cNvPr>
          <p:cNvSpPr txBox="1"/>
          <p:nvPr/>
        </p:nvSpPr>
        <p:spPr>
          <a:xfrm>
            <a:off x="3633080" y="762075"/>
            <a:ext cx="7349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MHC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F4069758-B04A-4F3A-B979-D3F6FD06079A}"/>
              </a:ext>
            </a:extLst>
          </p:cNvPr>
          <p:cNvSpPr txBox="1"/>
          <p:nvPr/>
        </p:nvSpPr>
        <p:spPr>
          <a:xfrm>
            <a:off x="3656126" y="1791626"/>
            <a:ext cx="1085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dirty="0"/>
              <a:t>β-</a:t>
            </a:r>
            <a:r>
              <a:rPr lang="cs-CZ" sz="800" dirty="0" err="1"/>
              <a:t>Actin</a:t>
            </a:r>
            <a:endParaRPr lang="cs-CZ" sz="800" dirty="0"/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5CAB113E-F4B0-44BB-967D-D477F279CB94}"/>
              </a:ext>
            </a:extLst>
          </p:cNvPr>
          <p:cNvSpPr txBox="1"/>
          <p:nvPr/>
        </p:nvSpPr>
        <p:spPr>
          <a:xfrm>
            <a:off x="496363" y="330617"/>
            <a:ext cx="514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CTR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49B95251-BE14-4A10-82CC-0745D810DFA9}"/>
              </a:ext>
            </a:extLst>
          </p:cNvPr>
          <p:cNvSpPr txBox="1"/>
          <p:nvPr/>
        </p:nvSpPr>
        <p:spPr>
          <a:xfrm>
            <a:off x="1537275" y="350712"/>
            <a:ext cx="514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CTR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73225458-BE01-48A6-A76A-79CF3383BB34}"/>
              </a:ext>
            </a:extLst>
          </p:cNvPr>
          <p:cNvSpPr txBox="1"/>
          <p:nvPr/>
        </p:nvSpPr>
        <p:spPr>
          <a:xfrm>
            <a:off x="2898157" y="350469"/>
            <a:ext cx="514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CTR</a:t>
            </a: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BD57D439-9CF1-4EDB-A9C6-C3A16EF62802}"/>
              </a:ext>
            </a:extLst>
          </p:cNvPr>
          <p:cNvSpPr txBox="1"/>
          <p:nvPr/>
        </p:nvSpPr>
        <p:spPr>
          <a:xfrm>
            <a:off x="673497" y="325741"/>
            <a:ext cx="853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DUSP7 KO</a:t>
            </a: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7AFE2FF4-A009-4732-9D42-F8DACA95AD74}"/>
              </a:ext>
            </a:extLst>
          </p:cNvPr>
          <p:cNvSpPr txBox="1"/>
          <p:nvPr/>
        </p:nvSpPr>
        <p:spPr>
          <a:xfrm>
            <a:off x="2001787" y="365000"/>
            <a:ext cx="853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DUSP7 KO</a:t>
            </a: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9417B358-3C44-4D62-A5E3-9D2DD1928748}"/>
              </a:ext>
            </a:extLst>
          </p:cNvPr>
          <p:cNvSpPr txBox="1"/>
          <p:nvPr/>
        </p:nvSpPr>
        <p:spPr>
          <a:xfrm>
            <a:off x="3097423" y="343554"/>
            <a:ext cx="853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DUSP7 KO</a:t>
            </a:r>
          </a:p>
        </p:txBody>
      </p:sp>
      <p:cxnSp>
        <p:nvCxnSpPr>
          <p:cNvPr id="49" name="Přímá spojnice 48">
            <a:extLst>
              <a:ext uri="{FF2B5EF4-FFF2-40B4-BE49-F238E27FC236}">
                <a16:creationId xmlns:a16="http://schemas.microsoft.com/office/drawing/2014/main" id="{877BB7C9-751E-4D6C-9144-6D4414975F20}"/>
              </a:ext>
            </a:extLst>
          </p:cNvPr>
          <p:cNvCxnSpPr>
            <a:cxnSpLocks/>
          </p:cNvCxnSpPr>
          <p:nvPr/>
        </p:nvCxnSpPr>
        <p:spPr>
          <a:xfrm flipV="1">
            <a:off x="772056" y="529418"/>
            <a:ext cx="508334" cy="6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římá spojnice 50">
            <a:extLst>
              <a:ext uri="{FF2B5EF4-FFF2-40B4-BE49-F238E27FC236}">
                <a16:creationId xmlns:a16="http://schemas.microsoft.com/office/drawing/2014/main" id="{ACC52972-6ED0-48D5-A827-2548D7D6F3C0}"/>
              </a:ext>
            </a:extLst>
          </p:cNvPr>
          <p:cNvCxnSpPr>
            <a:cxnSpLocks/>
          </p:cNvCxnSpPr>
          <p:nvPr/>
        </p:nvCxnSpPr>
        <p:spPr>
          <a:xfrm>
            <a:off x="1923892" y="565913"/>
            <a:ext cx="7501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nice 51">
            <a:extLst>
              <a:ext uri="{FF2B5EF4-FFF2-40B4-BE49-F238E27FC236}">
                <a16:creationId xmlns:a16="http://schemas.microsoft.com/office/drawing/2014/main" id="{672FABB8-F58B-4300-882C-EF8FD59371A3}"/>
              </a:ext>
            </a:extLst>
          </p:cNvPr>
          <p:cNvCxnSpPr>
            <a:cxnSpLocks/>
          </p:cNvCxnSpPr>
          <p:nvPr/>
        </p:nvCxnSpPr>
        <p:spPr>
          <a:xfrm>
            <a:off x="3167863" y="526593"/>
            <a:ext cx="4444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90570768-337F-4997-97AF-EEE6FAD75168}"/>
              </a:ext>
            </a:extLst>
          </p:cNvPr>
          <p:cNvSpPr txBox="1"/>
          <p:nvPr/>
        </p:nvSpPr>
        <p:spPr>
          <a:xfrm>
            <a:off x="185460" y="504821"/>
            <a:ext cx="5729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TPA</a:t>
            </a:r>
          </a:p>
        </p:txBody>
      </p:sp>
      <p:sp>
        <p:nvSpPr>
          <p:cNvPr id="77" name="TextovéPole 76">
            <a:extLst>
              <a:ext uri="{FF2B5EF4-FFF2-40B4-BE49-F238E27FC236}">
                <a16:creationId xmlns:a16="http://schemas.microsoft.com/office/drawing/2014/main" id="{BC235393-C4D1-4576-A273-2E6C09E1CEE8}"/>
              </a:ext>
            </a:extLst>
          </p:cNvPr>
          <p:cNvSpPr txBox="1"/>
          <p:nvPr/>
        </p:nvSpPr>
        <p:spPr>
          <a:xfrm>
            <a:off x="3633080" y="1371625"/>
            <a:ext cx="1539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dirty="0"/>
              <a:t>β</a:t>
            </a:r>
            <a:r>
              <a:rPr lang="cs-CZ" sz="800" dirty="0" err="1"/>
              <a:t>IIItubulin</a:t>
            </a:r>
            <a:endParaRPr lang="cs-CZ" sz="800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03D0289-63CD-498E-BD0A-DBE2A76C4BF7}"/>
              </a:ext>
            </a:extLst>
          </p:cNvPr>
          <p:cNvSpPr/>
          <p:nvPr/>
        </p:nvSpPr>
        <p:spPr>
          <a:xfrm>
            <a:off x="429234" y="2333102"/>
            <a:ext cx="3600000" cy="10084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Addition of TPA increases the n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mber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cardiomyocytes. Western blot analysis of cardiac (MHC) and neural (β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IIItubulin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markers on cells that were treated with 12-O-Tetradecanoylphorbol-13-acetate (TPA, P1585, Sigma-Aldrich). TPA in a final concentration of 1</a:t>
            </a:r>
            <a:r>
              <a:rPr lang="el-GR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was added on the 6th day of culture for 48h hours, after which cells were standardly cultivated. Cells were analyzed on 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 20.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WT and DUSP7 KO </a:t>
            </a:r>
            <a:r>
              <a:rPr lang="cs-CZ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were treated with TPA showed increased expression of cardiac marker MHC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5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74857929-6ABA-4B94-809A-C403DB880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037590"/>
              </p:ext>
            </p:extLst>
          </p:nvPr>
        </p:nvGraphicFramePr>
        <p:xfrm>
          <a:off x="106363" y="593725"/>
          <a:ext cx="2211387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Prism 8" r:id="rId3" imgW="3768820" imgH="2792995" progId="Prism8.Document">
                  <p:embed/>
                </p:oleObj>
              </mc:Choice>
              <mc:Fallback>
                <p:oleObj name="Prism 8" r:id="rId3" imgW="3768820" imgH="2792995" progId="Prism8.Document">
                  <p:embed/>
                  <p:pic>
                    <p:nvPicPr>
                      <p:cNvPr id="63" name="Objekt 62">
                        <a:extLst>
                          <a:ext uri="{FF2B5EF4-FFF2-40B4-BE49-F238E27FC236}">
                            <a16:creationId xmlns:a16="http://schemas.microsoft.com/office/drawing/2014/main" id="{8C379150-DED1-48D2-A1B2-8194C183A9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3" y="593725"/>
                        <a:ext cx="2211387" cy="146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EB6B4052-82C3-43DC-AD9E-BC0B825B3C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101581"/>
              </p:ext>
            </p:extLst>
          </p:nvPr>
        </p:nvGraphicFramePr>
        <p:xfrm>
          <a:off x="2085975" y="593725"/>
          <a:ext cx="2211388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Prism 8" r:id="rId5" imgW="3768820" imgH="2792995" progId="Prism8.Document">
                  <p:embed/>
                </p:oleObj>
              </mc:Choice>
              <mc:Fallback>
                <p:oleObj name="Prism 8" r:id="rId5" imgW="3768820" imgH="2792995" progId="Prism8.Document">
                  <p:embed/>
                  <p:pic>
                    <p:nvPicPr>
                      <p:cNvPr id="64" name="Objekt 63">
                        <a:extLst>
                          <a:ext uri="{FF2B5EF4-FFF2-40B4-BE49-F238E27FC236}">
                            <a16:creationId xmlns:a16="http://schemas.microsoft.com/office/drawing/2014/main" id="{440F19C7-8415-4D5C-9339-2D86B904F3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85975" y="593725"/>
                        <a:ext cx="2211388" cy="146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ACD91FCF-000B-414F-B59D-0A47F08547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680931"/>
              </p:ext>
            </p:extLst>
          </p:nvPr>
        </p:nvGraphicFramePr>
        <p:xfrm>
          <a:off x="4094794" y="584200"/>
          <a:ext cx="2327275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Prism 9" r:id="rId7" imgW="3882983" imgH="2831171" progId="Prism9.Document">
                  <p:embed/>
                </p:oleObj>
              </mc:Choice>
              <mc:Fallback>
                <p:oleObj name="Prism 9" r:id="rId7" imgW="3882983" imgH="2831171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4794" y="584200"/>
                        <a:ext cx="2327275" cy="148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Přímá spojnice 48">
            <a:extLst>
              <a:ext uri="{FF2B5EF4-FFF2-40B4-BE49-F238E27FC236}">
                <a16:creationId xmlns:a16="http://schemas.microsoft.com/office/drawing/2014/main" id="{14DEA45C-8C53-4328-BBEB-6B80BF121A5A}"/>
              </a:ext>
            </a:extLst>
          </p:cNvPr>
          <p:cNvCxnSpPr/>
          <p:nvPr/>
        </p:nvCxnSpPr>
        <p:spPr>
          <a:xfrm>
            <a:off x="774383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D782B56B-7666-4A41-A449-43671818BF8B}"/>
              </a:ext>
            </a:extLst>
          </p:cNvPr>
          <p:cNvSpPr txBox="1"/>
          <p:nvPr/>
        </p:nvSpPr>
        <p:spPr>
          <a:xfrm>
            <a:off x="567180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56" name="Přímá spojnice 55">
            <a:extLst>
              <a:ext uri="{FF2B5EF4-FFF2-40B4-BE49-F238E27FC236}">
                <a16:creationId xmlns:a16="http://schemas.microsoft.com/office/drawing/2014/main" id="{E2039D07-53E9-45C7-B143-D4CD1BF8A366}"/>
              </a:ext>
            </a:extLst>
          </p:cNvPr>
          <p:cNvCxnSpPr/>
          <p:nvPr/>
        </p:nvCxnSpPr>
        <p:spPr>
          <a:xfrm>
            <a:off x="1621803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6FE43A2E-CB2B-4FB7-AB00-41CE5B98AA1B}"/>
              </a:ext>
            </a:extLst>
          </p:cNvPr>
          <p:cNvSpPr txBox="1"/>
          <p:nvPr/>
        </p:nvSpPr>
        <p:spPr>
          <a:xfrm>
            <a:off x="1414600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59" name="Přímá spojnice 58">
            <a:extLst>
              <a:ext uri="{FF2B5EF4-FFF2-40B4-BE49-F238E27FC236}">
                <a16:creationId xmlns:a16="http://schemas.microsoft.com/office/drawing/2014/main" id="{FF7E0286-DA4F-4993-9CE2-41FDDF7C9D2C}"/>
              </a:ext>
            </a:extLst>
          </p:cNvPr>
          <p:cNvCxnSpPr>
            <a:cxnSpLocks/>
          </p:cNvCxnSpPr>
          <p:nvPr/>
        </p:nvCxnSpPr>
        <p:spPr>
          <a:xfrm>
            <a:off x="495743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44FBF901-33AA-4660-91E6-DF9A485142B8}"/>
              </a:ext>
            </a:extLst>
          </p:cNvPr>
          <p:cNvSpPr txBox="1"/>
          <p:nvPr/>
        </p:nvSpPr>
        <p:spPr>
          <a:xfrm>
            <a:off x="628651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14</a:t>
            </a:r>
          </a:p>
        </p:txBody>
      </p:sp>
      <p:cxnSp>
        <p:nvCxnSpPr>
          <p:cNvPr id="61" name="Přímá spojnice 60">
            <a:extLst>
              <a:ext uri="{FF2B5EF4-FFF2-40B4-BE49-F238E27FC236}">
                <a16:creationId xmlns:a16="http://schemas.microsoft.com/office/drawing/2014/main" id="{B45CA92F-1AF4-463E-BB26-7AF7C6F8E07E}"/>
              </a:ext>
            </a:extLst>
          </p:cNvPr>
          <p:cNvCxnSpPr>
            <a:cxnSpLocks/>
          </p:cNvCxnSpPr>
          <p:nvPr/>
        </p:nvCxnSpPr>
        <p:spPr>
          <a:xfrm>
            <a:off x="1347415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533F85AB-2336-4807-94D5-52D838E06AAC}"/>
              </a:ext>
            </a:extLst>
          </p:cNvPr>
          <p:cNvSpPr txBox="1"/>
          <p:nvPr/>
        </p:nvSpPr>
        <p:spPr>
          <a:xfrm>
            <a:off x="1480323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20</a:t>
            </a:r>
          </a:p>
        </p:txBody>
      </p:sp>
      <p:cxnSp>
        <p:nvCxnSpPr>
          <p:cNvPr id="63" name="Přímá spojnice 62">
            <a:extLst>
              <a:ext uri="{FF2B5EF4-FFF2-40B4-BE49-F238E27FC236}">
                <a16:creationId xmlns:a16="http://schemas.microsoft.com/office/drawing/2014/main" id="{6CD4FB2D-5E76-4D3A-83D3-A5593A9A4A14}"/>
              </a:ext>
            </a:extLst>
          </p:cNvPr>
          <p:cNvCxnSpPr/>
          <p:nvPr/>
        </p:nvCxnSpPr>
        <p:spPr>
          <a:xfrm>
            <a:off x="2753945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8EC9DE3F-3595-43ED-BD21-65FB40E25485}"/>
              </a:ext>
            </a:extLst>
          </p:cNvPr>
          <p:cNvSpPr txBox="1"/>
          <p:nvPr/>
        </p:nvSpPr>
        <p:spPr>
          <a:xfrm>
            <a:off x="2546742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65" name="Přímá spojnice 64">
            <a:extLst>
              <a:ext uri="{FF2B5EF4-FFF2-40B4-BE49-F238E27FC236}">
                <a16:creationId xmlns:a16="http://schemas.microsoft.com/office/drawing/2014/main" id="{55FF257E-03A9-4E2A-B52B-D83E57EDF83F}"/>
              </a:ext>
            </a:extLst>
          </p:cNvPr>
          <p:cNvCxnSpPr/>
          <p:nvPr/>
        </p:nvCxnSpPr>
        <p:spPr>
          <a:xfrm>
            <a:off x="3601365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2329A124-FE6C-408A-B5B5-F3684757FA6D}"/>
              </a:ext>
            </a:extLst>
          </p:cNvPr>
          <p:cNvSpPr txBox="1"/>
          <p:nvPr/>
        </p:nvSpPr>
        <p:spPr>
          <a:xfrm>
            <a:off x="3394162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67" name="Přímá spojnice 66">
            <a:extLst>
              <a:ext uri="{FF2B5EF4-FFF2-40B4-BE49-F238E27FC236}">
                <a16:creationId xmlns:a16="http://schemas.microsoft.com/office/drawing/2014/main" id="{0F7F4380-3807-4FE6-A558-A6EBA0A9697A}"/>
              </a:ext>
            </a:extLst>
          </p:cNvPr>
          <p:cNvCxnSpPr>
            <a:cxnSpLocks/>
          </p:cNvCxnSpPr>
          <p:nvPr/>
        </p:nvCxnSpPr>
        <p:spPr>
          <a:xfrm>
            <a:off x="2475305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9DAB9F73-ADCE-41B4-AB21-8C1FD135EFC1}"/>
              </a:ext>
            </a:extLst>
          </p:cNvPr>
          <p:cNvSpPr txBox="1"/>
          <p:nvPr/>
        </p:nvSpPr>
        <p:spPr>
          <a:xfrm>
            <a:off x="2608213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14</a:t>
            </a:r>
          </a:p>
        </p:txBody>
      </p:sp>
      <p:cxnSp>
        <p:nvCxnSpPr>
          <p:cNvPr id="69" name="Přímá spojnice 68">
            <a:extLst>
              <a:ext uri="{FF2B5EF4-FFF2-40B4-BE49-F238E27FC236}">
                <a16:creationId xmlns:a16="http://schemas.microsoft.com/office/drawing/2014/main" id="{C07903BE-2D16-4162-8ABD-AC3E969EC09A}"/>
              </a:ext>
            </a:extLst>
          </p:cNvPr>
          <p:cNvCxnSpPr>
            <a:cxnSpLocks/>
          </p:cNvCxnSpPr>
          <p:nvPr/>
        </p:nvCxnSpPr>
        <p:spPr>
          <a:xfrm>
            <a:off x="3326977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ovéPole 69">
            <a:extLst>
              <a:ext uri="{FF2B5EF4-FFF2-40B4-BE49-F238E27FC236}">
                <a16:creationId xmlns:a16="http://schemas.microsoft.com/office/drawing/2014/main" id="{322D2F0C-81EF-4317-A338-1EC03608C489}"/>
              </a:ext>
            </a:extLst>
          </p:cNvPr>
          <p:cNvSpPr txBox="1"/>
          <p:nvPr/>
        </p:nvSpPr>
        <p:spPr>
          <a:xfrm>
            <a:off x="3459885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20</a:t>
            </a:r>
          </a:p>
        </p:txBody>
      </p:sp>
      <p:cxnSp>
        <p:nvCxnSpPr>
          <p:cNvPr id="71" name="Přímá spojnice 70">
            <a:extLst>
              <a:ext uri="{FF2B5EF4-FFF2-40B4-BE49-F238E27FC236}">
                <a16:creationId xmlns:a16="http://schemas.microsoft.com/office/drawing/2014/main" id="{655B72A8-23A9-4437-B4AF-3228580EBCFB}"/>
              </a:ext>
            </a:extLst>
          </p:cNvPr>
          <p:cNvCxnSpPr/>
          <p:nvPr/>
        </p:nvCxnSpPr>
        <p:spPr>
          <a:xfrm>
            <a:off x="4815474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ovéPole 71">
            <a:extLst>
              <a:ext uri="{FF2B5EF4-FFF2-40B4-BE49-F238E27FC236}">
                <a16:creationId xmlns:a16="http://schemas.microsoft.com/office/drawing/2014/main" id="{C06A2AFC-DAB3-4D65-9056-4A38992FB805}"/>
              </a:ext>
            </a:extLst>
          </p:cNvPr>
          <p:cNvSpPr txBox="1"/>
          <p:nvPr/>
        </p:nvSpPr>
        <p:spPr>
          <a:xfrm>
            <a:off x="4608271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73" name="Přímá spojnice 72">
            <a:extLst>
              <a:ext uri="{FF2B5EF4-FFF2-40B4-BE49-F238E27FC236}">
                <a16:creationId xmlns:a16="http://schemas.microsoft.com/office/drawing/2014/main" id="{0B9D43D5-370C-4620-971B-802946564C94}"/>
              </a:ext>
            </a:extLst>
          </p:cNvPr>
          <p:cNvCxnSpPr/>
          <p:nvPr/>
        </p:nvCxnSpPr>
        <p:spPr>
          <a:xfrm>
            <a:off x="5662894" y="1988820"/>
            <a:ext cx="3371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ovéPole 73">
            <a:extLst>
              <a:ext uri="{FF2B5EF4-FFF2-40B4-BE49-F238E27FC236}">
                <a16:creationId xmlns:a16="http://schemas.microsoft.com/office/drawing/2014/main" id="{B5D91304-54A9-41DA-8F97-9356ADE0EBFE}"/>
              </a:ext>
            </a:extLst>
          </p:cNvPr>
          <p:cNvSpPr txBox="1"/>
          <p:nvPr/>
        </p:nvSpPr>
        <p:spPr>
          <a:xfrm>
            <a:off x="5455691" y="1940846"/>
            <a:ext cx="765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/>
              <a:t>DUSP7 KO</a:t>
            </a:r>
          </a:p>
        </p:txBody>
      </p:sp>
      <p:cxnSp>
        <p:nvCxnSpPr>
          <p:cNvPr id="75" name="Přímá spojnice 74">
            <a:extLst>
              <a:ext uri="{FF2B5EF4-FFF2-40B4-BE49-F238E27FC236}">
                <a16:creationId xmlns:a16="http://schemas.microsoft.com/office/drawing/2014/main" id="{5E985EB7-1474-44ED-9721-1280584FA8C3}"/>
              </a:ext>
            </a:extLst>
          </p:cNvPr>
          <p:cNvCxnSpPr>
            <a:cxnSpLocks/>
          </p:cNvCxnSpPr>
          <p:nvPr/>
        </p:nvCxnSpPr>
        <p:spPr>
          <a:xfrm>
            <a:off x="4536834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ovéPole 75">
            <a:extLst>
              <a:ext uri="{FF2B5EF4-FFF2-40B4-BE49-F238E27FC236}">
                <a16:creationId xmlns:a16="http://schemas.microsoft.com/office/drawing/2014/main" id="{85A374D8-6952-4AF5-9AED-2D2401D661A3}"/>
              </a:ext>
            </a:extLst>
          </p:cNvPr>
          <p:cNvSpPr txBox="1"/>
          <p:nvPr/>
        </p:nvSpPr>
        <p:spPr>
          <a:xfrm>
            <a:off x="4669742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14</a:t>
            </a:r>
          </a:p>
        </p:txBody>
      </p:sp>
      <p:cxnSp>
        <p:nvCxnSpPr>
          <p:cNvPr id="77" name="Přímá spojnice 76">
            <a:extLst>
              <a:ext uri="{FF2B5EF4-FFF2-40B4-BE49-F238E27FC236}">
                <a16:creationId xmlns:a16="http://schemas.microsoft.com/office/drawing/2014/main" id="{32649F44-E6CF-4973-876B-954ACBC910E3}"/>
              </a:ext>
            </a:extLst>
          </p:cNvPr>
          <p:cNvCxnSpPr>
            <a:cxnSpLocks/>
          </p:cNvCxnSpPr>
          <p:nvPr/>
        </p:nvCxnSpPr>
        <p:spPr>
          <a:xfrm>
            <a:off x="5388506" y="2156290"/>
            <a:ext cx="765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ovéPole 77">
            <a:extLst>
              <a:ext uri="{FF2B5EF4-FFF2-40B4-BE49-F238E27FC236}">
                <a16:creationId xmlns:a16="http://schemas.microsoft.com/office/drawing/2014/main" id="{A8A816D1-2E41-4AC7-9265-74610100B5D5}"/>
              </a:ext>
            </a:extLst>
          </p:cNvPr>
          <p:cNvSpPr txBox="1"/>
          <p:nvPr/>
        </p:nvSpPr>
        <p:spPr>
          <a:xfrm>
            <a:off x="5521414" y="2108833"/>
            <a:ext cx="491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/>
              <a:t>Day</a:t>
            </a:r>
            <a:r>
              <a:rPr lang="cs-CZ" sz="800" dirty="0"/>
              <a:t> 20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380853A-5F0F-4843-8941-7B079EEA7F18}"/>
              </a:ext>
            </a:extLst>
          </p:cNvPr>
          <p:cNvSpPr/>
          <p:nvPr/>
        </p:nvSpPr>
        <p:spPr>
          <a:xfrm>
            <a:off x="100746" y="2431999"/>
            <a:ext cx="612075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Cardiomyocytes derived from DUSP7 KO cells have the same maturity profile as cardiomyocytes from 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wt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cells. 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mRNA levels of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Myh6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Myh7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genes normalized to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Nkx2.5.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Cells were analyzed after 14 and 20 days of differentiation. Graphs represent mean ± SD, of three-four independent experiments. 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Ratio of relative mRNA expressions of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Myh6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Myh7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genes. Both genes were normalized to the average of </a:t>
            </a:r>
            <a:r>
              <a:rPr lang="en-US" sz="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Rpl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Hprt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Graphs represent mean ± SD, of four independent experiments. </a:t>
            </a:r>
            <a:endParaRPr lang="cs-CZ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00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129E08A2-5BEB-40C7-9483-17E1DD8BBA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9231"/>
              </p:ext>
            </p:extLst>
          </p:nvPr>
        </p:nvGraphicFramePr>
        <p:xfrm>
          <a:off x="369888" y="19050"/>
          <a:ext cx="3562350" cy="286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Prism 9" r:id="rId3" imgW="3625486" imgH="2910405" progId="Prism9.Document">
                  <p:embed/>
                </p:oleObj>
              </mc:Choice>
              <mc:Fallback>
                <p:oleObj name="Prism 9" r:id="rId3" imgW="3625486" imgH="2910405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888" y="19050"/>
                        <a:ext cx="3562350" cy="286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443D88AB-0AEA-4CF6-85C3-461A53CD5B8B}"/>
              </a:ext>
            </a:extLst>
          </p:cNvPr>
          <p:cNvCxnSpPr>
            <a:cxnSpLocks/>
          </p:cNvCxnSpPr>
          <p:nvPr/>
        </p:nvCxnSpPr>
        <p:spPr>
          <a:xfrm>
            <a:off x="823375" y="2802582"/>
            <a:ext cx="1218367" cy="14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68A41AB2-62BC-4FEF-8394-95F61162989B}"/>
              </a:ext>
            </a:extLst>
          </p:cNvPr>
          <p:cNvCxnSpPr>
            <a:cxnSpLocks/>
          </p:cNvCxnSpPr>
          <p:nvPr/>
        </p:nvCxnSpPr>
        <p:spPr>
          <a:xfrm>
            <a:off x="2294083" y="2802582"/>
            <a:ext cx="132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820079B-CDFF-4846-8DE1-CE63B39B669D}"/>
              </a:ext>
            </a:extLst>
          </p:cNvPr>
          <p:cNvSpPr txBox="1"/>
          <p:nvPr/>
        </p:nvSpPr>
        <p:spPr>
          <a:xfrm>
            <a:off x="1265846" y="2816732"/>
            <a:ext cx="1320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Dusp6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9A38DF3-57C1-43B8-8E84-697FC43E54CD}"/>
              </a:ext>
            </a:extLst>
          </p:cNvPr>
          <p:cNvSpPr txBox="1"/>
          <p:nvPr/>
        </p:nvSpPr>
        <p:spPr>
          <a:xfrm>
            <a:off x="2620049" y="2816732"/>
            <a:ext cx="1320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Dusp7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D44B914-BBDF-44F7-8ED1-16E042312FC5}"/>
              </a:ext>
            </a:extLst>
          </p:cNvPr>
          <p:cNvSpPr/>
          <p:nvPr/>
        </p:nvSpPr>
        <p:spPr>
          <a:xfrm>
            <a:off x="369888" y="3182489"/>
            <a:ext cx="3562349" cy="1140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Expression of DUSP changes during development. Levels of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Dusp6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ES cells and murine heart at different stages of its development analyzed by qPCR. Their levels have the same pattern in both </a:t>
            </a:r>
            <a:r>
              <a:rPr lang="en-US" sz="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atri</a:t>
            </a:r>
            <a:r>
              <a:rPr lang="cs-CZ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(A) and ventriculus (V) at each individual timepoint analyzed. The lowest expression is seen in ES cells and the highest in adult hearts for both analyzed DUSPs; however, the level of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Dusp7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ES cells and early stages of development is about 10x lower compared to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Dusp6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Graph represents mean ± SD of three-four independent replicates for heart samples.</a:t>
            </a:r>
            <a:endParaRPr lang="cs-CZ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601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5902994C-3617-47D7-A753-B47100B8E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17" r="1092" b="-5651"/>
          <a:stretch/>
        </p:blipFill>
        <p:spPr>
          <a:xfrm rot="10800000" flipV="1">
            <a:off x="549889" y="648876"/>
            <a:ext cx="751283" cy="3130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77AD663-37C1-4D5A-BEA1-D4BEDD813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378"/>
          <a:stretch/>
        </p:blipFill>
        <p:spPr>
          <a:xfrm>
            <a:off x="549889" y="1090178"/>
            <a:ext cx="751284" cy="3596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36B418A-07D8-4F96-8E1D-4CBA8BF2B6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1000"/>
                    </a14:imgEffect>
                    <a14:imgEffect>
                      <a14:brightnessContrast bright="-38000" contrast="62000"/>
                    </a14:imgEffect>
                  </a14:imgLayer>
                </a14:imgProps>
              </a:ext>
            </a:extLst>
          </a:blip>
          <a:srcRect t="1" r="51377" b="-1607"/>
          <a:stretch/>
        </p:blipFill>
        <p:spPr>
          <a:xfrm>
            <a:off x="549889" y="1576875"/>
            <a:ext cx="751283" cy="3180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369308A-6792-4C4F-9C55-EAC6D0E3A5F4}"/>
              </a:ext>
            </a:extLst>
          </p:cNvPr>
          <p:cNvSpPr txBox="1"/>
          <p:nvPr/>
        </p:nvSpPr>
        <p:spPr>
          <a:xfrm>
            <a:off x="1301172" y="703222"/>
            <a:ext cx="1228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PARP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CFFDE2F-3D26-49AB-9EF6-C984CE768B08}"/>
              </a:ext>
            </a:extLst>
          </p:cNvPr>
          <p:cNvSpPr txBox="1"/>
          <p:nvPr/>
        </p:nvSpPr>
        <p:spPr>
          <a:xfrm>
            <a:off x="1301172" y="1168965"/>
            <a:ext cx="1228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pERK1/2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7B6C1A7-CB25-4A48-975B-37F6BE036FC0}"/>
              </a:ext>
            </a:extLst>
          </p:cNvPr>
          <p:cNvSpPr txBox="1"/>
          <p:nvPr/>
        </p:nvSpPr>
        <p:spPr>
          <a:xfrm>
            <a:off x="1301172" y="1634708"/>
            <a:ext cx="1228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DUSP6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B8ADB02-516D-4D64-819D-D0ED990394AB}"/>
              </a:ext>
            </a:extLst>
          </p:cNvPr>
          <p:cNvSpPr txBox="1"/>
          <p:nvPr/>
        </p:nvSpPr>
        <p:spPr>
          <a:xfrm>
            <a:off x="494035" y="329898"/>
            <a:ext cx="580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err="1"/>
              <a:t>scr</a:t>
            </a:r>
            <a:endParaRPr lang="cs-CZ" sz="800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35F8661-9C8D-48DD-AB01-9CD5E619702B}"/>
              </a:ext>
            </a:extLst>
          </p:cNvPr>
          <p:cNvSpPr txBox="1"/>
          <p:nvPr/>
        </p:nvSpPr>
        <p:spPr>
          <a:xfrm>
            <a:off x="784187" y="329899"/>
            <a:ext cx="10339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siDUSP6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9E448788-1107-4A4E-9A77-A9E5E8153AAD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857010" y="545343"/>
            <a:ext cx="4441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s://lh5.googleusercontent.com/GOMMlISucVoyTtSetRDq7t232GcnT1v-vZI8TYY_9h-LoGgp2_v8voECMVMyTdu46qhVt5VD8Sgseb8Y7bAvrZVd_Yp7FAdNjbMr8OG2FsrTeZYKz57xrRIMJmgYEQnUayao2ZhrttM">
            <a:extLst>
              <a:ext uri="{FF2B5EF4-FFF2-40B4-BE49-F238E27FC236}">
                <a16:creationId xmlns:a16="http://schemas.microsoft.com/office/drawing/2014/main" id="{AF51966B-CB1F-48C8-8021-D25546AF3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6" t="26200" r="49481" b="69824"/>
          <a:stretch/>
        </p:blipFill>
        <p:spPr bwMode="auto">
          <a:xfrm>
            <a:off x="2377616" y="605092"/>
            <a:ext cx="1304708" cy="3105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lh5.googleusercontent.com/GOMMlISucVoyTtSetRDq7t232GcnT1v-vZI8TYY_9h-LoGgp2_v8voECMVMyTdu46qhVt5VD8Sgseb8Y7bAvrZVd_Yp7FAdNjbMr8OG2FsrTeZYKz57xrRIMJmgYEQnUayao2ZhrttM">
            <a:extLst>
              <a:ext uri="{FF2B5EF4-FFF2-40B4-BE49-F238E27FC236}">
                <a16:creationId xmlns:a16="http://schemas.microsoft.com/office/drawing/2014/main" id="{0807BADF-73B5-46C7-A6D9-C07D8ECDC7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6" t="36887" r="49481" b="50000"/>
          <a:stretch/>
        </p:blipFill>
        <p:spPr bwMode="auto">
          <a:xfrm>
            <a:off x="2377616" y="961899"/>
            <a:ext cx="1304708" cy="10242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726ABAA5-5E97-44D5-B87C-69DF84792D55}"/>
              </a:ext>
            </a:extLst>
          </p:cNvPr>
          <p:cNvCxnSpPr>
            <a:cxnSpLocks/>
          </p:cNvCxnSpPr>
          <p:nvPr/>
        </p:nvCxnSpPr>
        <p:spPr>
          <a:xfrm>
            <a:off x="3058996" y="1550939"/>
            <a:ext cx="6233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364EA13-4130-40CE-A234-A13FE06FBB80}"/>
              </a:ext>
            </a:extLst>
          </p:cNvPr>
          <p:cNvSpPr txBox="1"/>
          <p:nvPr/>
        </p:nvSpPr>
        <p:spPr>
          <a:xfrm>
            <a:off x="3619131" y="1381662"/>
            <a:ext cx="1083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35kDa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24F86224-7A2D-4539-A3EB-78D5E92004E5}"/>
              </a:ext>
            </a:extLst>
          </p:cNvPr>
          <p:cNvSpPr txBox="1"/>
          <p:nvPr/>
        </p:nvSpPr>
        <p:spPr>
          <a:xfrm>
            <a:off x="3619130" y="1100218"/>
            <a:ext cx="1083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DUSP6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279A43A-7BF0-48AD-A7FE-9673ADF23CAA}"/>
              </a:ext>
            </a:extLst>
          </p:cNvPr>
          <p:cNvSpPr txBox="1"/>
          <p:nvPr/>
        </p:nvSpPr>
        <p:spPr>
          <a:xfrm>
            <a:off x="3659858" y="577098"/>
            <a:ext cx="1083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PARP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BC6F29D1-9790-47DD-9344-19E29CC50625}"/>
              </a:ext>
            </a:extLst>
          </p:cNvPr>
          <p:cNvSpPr txBox="1"/>
          <p:nvPr/>
        </p:nvSpPr>
        <p:spPr>
          <a:xfrm>
            <a:off x="2558797" y="236834"/>
            <a:ext cx="3823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CTR</a:t>
            </a:r>
            <a:endParaRPr lang="cs-CZ" sz="800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CC98C77-8651-40FC-90B7-5537806E4C39}"/>
              </a:ext>
            </a:extLst>
          </p:cNvPr>
          <p:cNvSpPr txBox="1"/>
          <p:nvPr/>
        </p:nvSpPr>
        <p:spPr>
          <a:xfrm rot="16200000">
            <a:off x="3120419" y="439557"/>
            <a:ext cx="2154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</a:t>
            </a:r>
            <a:endParaRPr lang="cs-CZ" sz="800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26DC938-2E8E-41F2-9BD2-F0FE3C2E67CF}"/>
              </a:ext>
            </a:extLst>
          </p:cNvPr>
          <p:cNvSpPr txBox="1"/>
          <p:nvPr/>
        </p:nvSpPr>
        <p:spPr>
          <a:xfrm rot="16200000">
            <a:off x="3402665" y="412074"/>
            <a:ext cx="224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</a:t>
            </a:r>
            <a:endParaRPr lang="cs-CZ" sz="800" dirty="0"/>
          </a:p>
        </p:txBody>
      </p: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B7F015AF-1FF9-4438-B015-80030339B864}"/>
              </a:ext>
            </a:extLst>
          </p:cNvPr>
          <p:cNvCxnSpPr>
            <a:cxnSpLocks/>
          </p:cNvCxnSpPr>
          <p:nvPr/>
        </p:nvCxnSpPr>
        <p:spPr>
          <a:xfrm flipV="1">
            <a:off x="3102618" y="400515"/>
            <a:ext cx="536083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8BC5980C-1BF4-41ED-A174-8C093701D488}"/>
              </a:ext>
            </a:extLst>
          </p:cNvPr>
          <p:cNvSpPr txBox="1"/>
          <p:nvPr/>
        </p:nvSpPr>
        <p:spPr>
          <a:xfrm>
            <a:off x="3077929" y="202810"/>
            <a:ext cx="687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DUSP</a:t>
            </a:r>
            <a:r>
              <a:rPr lang="cs-CZ" sz="800" dirty="0"/>
              <a:t>6</a:t>
            </a:r>
            <a:r>
              <a:rPr lang="en-US" sz="800" dirty="0"/>
              <a:t> KO</a:t>
            </a:r>
            <a:endParaRPr lang="cs-CZ" sz="800" dirty="0"/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EE295653-288F-41F9-84C7-C827D0A72FD3}"/>
              </a:ext>
            </a:extLst>
          </p:cNvPr>
          <p:cNvCxnSpPr>
            <a:cxnSpLocks/>
          </p:cNvCxnSpPr>
          <p:nvPr/>
        </p:nvCxnSpPr>
        <p:spPr>
          <a:xfrm flipV="1">
            <a:off x="2399690" y="404437"/>
            <a:ext cx="659306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Obrázek 22">
            <a:extLst>
              <a:ext uri="{FF2B5EF4-FFF2-40B4-BE49-F238E27FC236}">
                <a16:creationId xmlns:a16="http://schemas.microsoft.com/office/drawing/2014/main" id="{6C521DD5-F0B1-4CDB-85B0-AA149F50E2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t="19616" r="79621" b="77158"/>
          <a:stretch/>
        </p:blipFill>
        <p:spPr>
          <a:xfrm>
            <a:off x="4781901" y="603122"/>
            <a:ext cx="942485" cy="281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64B88C63-A94D-48AC-8E45-71D3E2C3EA06}"/>
              </a:ext>
            </a:extLst>
          </p:cNvPr>
          <p:cNvSpPr txBox="1"/>
          <p:nvPr/>
        </p:nvSpPr>
        <p:spPr>
          <a:xfrm>
            <a:off x="4815292" y="411394"/>
            <a:ext cx="365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CTR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6C088481-6EFE-4D14-8A74-6C6733964DB4}"/>
              </a:ext>
            </a:extLst>
          </p:cNvPr>
          <p:cNvSpPr txBox="1"/>
          <p:nvPr/>
        </p:nvSpPr>
        <p:spPr>
          <a:xfrm>
            <a:off x="5176952" y="406402"/>
            <a:ext cx="254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a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6E5CA56B-0DE9-43E8-ABDC-E5744F80051B}"/>
              </a:ext>
            </a:extLst>
          </p:cNvPr>
          <p:cNvSpPr txBox="1"/>
          <p:nvPr/>
        </p:nvSpPr>
        <p:spPr>
          <a:xfrm>
            <a:off x="5446321" y="415164"/>
            <a:ext cx="232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b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B1675426-EF46-4530-9C20-775D2A56EB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2" t="31167" r="59099" b="63280"/>
          <a:stretch/>
        </p:blipFill>
        <p:spPr>
          <a:xfrm>
            <a:off x="4778606" y="1489384"/>
            <a:ext cx="945780" cy="4846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FB9F49A9-3856-4424-86CD-350C235B268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5" t="60803" r="58113" b="33644"/>
          <a:stretch/>
        </p:blipFill>
        <p:spPr>
          <a:xfrm>
            <a:off x="4778606" y="938762"/>
            <a:ext cx="945781" cy="4846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9" name="Přímá spojnice 28">
            <a:extLst>
              <a:ext uri="{FF2B5EF4-FFF2-40B4-BE49-F238E27FC236}">
                <a16:creationId xmlns:a16="http://schemas.microsoft.com/office/drawing/2014/main" id="{8AFAE969-812D-4DB7-AB7E-55E70DADFCB3}"/>
              </a:ext>
            </a:extLst>
          </p:cNvPr>
          <p:cNvCxnSpPr>
            <a:cxnSpLocks/>
          </p:cNvCxnSpPr>
          <p:nvPr/>
        </p:nvCxnSpPr>
        <p:spPr>
          <a:xfrm>
            <a:off x="5210707" y="443985"/>
            <a:ext cx="441840" cy="5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032C0137-7CA4-4FE6-B4C1-728A0C202DE8}"/>
              </a:ext>
            </a:extLst>
          </p:cNvPr>
          <p:cNvSpPr txBox="1"/>
          <p:nvPr/>
        </p:nvSpPr>
        <p:spPr>
          <a:xfrm>
            <a:off x="5151479" y="252765"/>
            <a:ext cx="8220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DUSP6 KO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1AB0AA75-8F0C-4F25-8A43-B59947BC816F}"/>
              </a:ext>
            </a:extLst>
          </p:cNvPr>
          <p:cNvSpPr txBox="1"/>
          <p:nvPr/>
        </p:nvSpPr>
        <p:spPr>
          <a:xfrm>
            <a:off x="134399" y="202810"/>
            <a:ext cx="47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(A)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560EFCA4-AAEA-4702-BC8D-17D13B731AC9}"/>
              </a:ext>
            </a:extLst>
          </p:cNvPr>
          <p:cNvSpPr txBox="1"/>
          <p:nvPr/>
        </p:nvSpPr>
        <p:spPr>
          <a:xfrm>
            <a:off x="1823536" y="202810"/>
            <a:ext cx="49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(B)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328147D9-8B35-4779-80F6-2CB6AFB1AEEE}"/>
              </a:ext>
            </a:extLst>
          </p:cNvPr>
          <p:cNvSpPr txBox="1"/>
          <p:nvPr/>
        </p:nvSpPr>
        <p:spPr>
          <a:xfrm>
            <a:off x="4220760" y="241804"/>
            <a:ext cx="481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(C)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2E03893D-70EA-401C-B4CA-173852796D50}"/>
              </a:ext>
            </a:extLst>
          </p:cNvPr>
          <p:cNvSpPr txBox="1"/>
          <p:nvPr/>
        </p:nvSpPr>
        <p:spPr>
          <a:xfrm>
            <a:off x="5748810" y="654940"/>
            <a:ext cx="10831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PARP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01FC699D-EBBC-4C42-B486-30C108BC5DBC}"/>
              </a:ext>
            </a:extLst>
          </p:cNvPr>
          <p:cNvSpPr txBox="1"/>
          <p:nvPr/>
        </p:nvSpPr>
        <p:spPr>
          <a:xfrm>
            <a:off x="5748810" y="1110456"/>
            <a:ext cx="1228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pERK1/2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3495A194-7720-4331-B013-2CBA0851FBCD}"/>
              </a:ext>
            </a:extLst>
          </p:cNvPr>
          <p:cNvSpPr txBox="1"/>
          <p:nvPr/>
        </p:nvSpPr>
        <p:spPr>
          <a:xfrm>
            <a:off x="5748810" y="1597106"/>
            <a:ext cx="1228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ERK1/2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45A4846F-516F-43B6-8622-5BDD9D787AE9}"/>
              </a:ext>
            </a:extLst>
          </p:cNvPr>
          <p:cNvSpPr/>
          <p:nvPr/>
        </p:nvSpPr>
        <p:spPr>
          <a:xfrm>
            <a:off x="273004" y="2293826"/>
            <a:ext cx="6102743" cy="745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cs-CZ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Difference in the phosphorylation of ERK1/2 by the downregulation of DUSP6. When siRNA for DUSP6 was used on mouse ES cells and phosphorylation was analyzed 24h after transfection, we observed a change in ERK1/2 phosphorylation. When we used ES KO   cells for DUSP6, which were obtained using CRISPR/Cas9, we observed no change in the phosphorylation of ERK1/2. 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Western blot analysis of phosphorylation status of ERK1/2 after DUSP6 was knocked-down using siRNA. 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Western blot verification of DUSP6 KO mouse ES cell line. (</a:t>
            </a:r>
            <a:r>
              <a:rPr lang="en-US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Western blot analysis of phosphorylation status of ERK1/2 in DUSP6 KO mouse ES cell lines.</a:t>
            </a:r>
            <a:endParaRPr lang="cs-CZ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890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2904</TotalTime>
  <Words>1256</Words>
  <Application>Microsoft Office PowerPoint</Application>
  <PresentationFormat>A4 (210 × 297 mm)</PresentationFormat>
  <Paragraphs>78</Paragraphs>
  <Slides>16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Calibri Light</vt:lpstr>
      <vt:lpstr>Arial</vt:lpstr>
      <vt:lpstr>Calibri</vt:lpstr>
      <vt:lpstr>Motiv Office</vt:lpstr>
      <vt:lpstr>Prism 8</vt:lpstr>
      <vt:lpstr>Prism 9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Stanislava Sladeček</dc:creator>
  <cp:lastModifiedBy>Stanislava Sladeček</cp:lastModifiedBy>
  <cp:revision>41</cp:revision>
  <dcterms:created xsi:type="dcterms:W3CDTF">2021-04-21T08:38:27Z</dcterms:created>
  <dcterms:modified xsi:type="dcterms:W3CDTF">2022-02-03T15:33:02Z</dcterms:modified>
</cp:coreProperties>
</file>