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9" r:id="rId4"/>
    <p:sldId id="268" r:id="rId5"/>
    <p:sldId id="266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74EBB5-91B1-41FF-B005-B863057AC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07063E-1FCF-45A1-89E6-340B24AB1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B6C728-CBA0-45D2-BC53-3E85373C5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6787F7-BA55-41F5-8284-E130B0911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541DB-B694-403E-90B6-C09F3ADC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46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3B91DD-4917-4508-B873-60D0E949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93284C-2182-43DF-9706-E471DE8D2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BD9757-6035-4CBB-9D70-7DA794D8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50BBC0-DBE9-43AD-8F0E-A83F2998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EA3173-2903-4EB5-985B-E4AB15A6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77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67C6F-CFAA-4465-8A46-F93FAC6D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B45560-D9C3-4A35-836D-EA65D89A7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8BEFE1-9915-4B73-821A-25F47CF8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EF394C-EAA6-4A76-BF82-7C8DC5D8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D375F0-D536-4F28-B737-5D038F27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15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712A4C-EFA5-41F5-B063-35EE25A0F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5792F3-6C2E-4E20-8DDC-9EF9A4540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E83F24-EA89-417D-AC9B-CFB5F2D2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6F4093-3B86-4456-83DF-B4D538C96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2F995C-0ABD-4B12-8968-7D1FA83C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959451-BD83-4703-88CD-001E199B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20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77D490-C21A-4790-B97D-2E47C8BA5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9FDA4F8-4E89-40AE-805F-CA1F6C4E9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E72CD8-3724-4DEA-879E-249BBA7D0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8001BA5-0BEB-44CD-97F3-911F80127D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EC350E1-9E1F-43F6-8C41-5035FF96B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F75C948-9335-4FF5-A0AB-4E02323F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4F3B81-B0A4-446B-93DE-7F314676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399C96A-1EDC-47B6-8495-0E798D2D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012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A06FDF-C329-4EB1-8259-50D734AD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85C6C21-6E27-4F56-9B5C-6D0F43B08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35CABFF-6DC7-47A6-9CF5-E73F732E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39C601-1A8F-442D-9D83-0051675EE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44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1D8EC1-1113-447D-8EED-6B6B5F46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0E2AB87-81B8-471D-A4EF-7A250C9B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859EC-FF80-4F51-8B1A-4D6A69D0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72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2CC6E-4640-4AFF-AAA3-039F6981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A2A9EE-F4B2-4906-B3E3-5D3019E61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C6FF82-3808-41B2-8205-058094AE9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37C2F6-9DB3-42EC-A79E-253B6302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5694CD-720D-497C-B82C-DD85BC49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3BEEAC-7833-4C5C-8AEF-06FFD9A4C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18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0DC5A-62A8-47F9-A936-CD3DC4509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7F7847-7E45-40FA-891B-58B3768C94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F3D934-F251-46D2-B1A7-4250EF318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2DDFC4-8051-4006-A821-A8DB2EAAC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9449F45-311A-4E3C-A091-97FC38E7D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8DA44B-7C1C-41CF-829D-195E5A17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32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05C5A-52F9-4428-9627-C5C83E84A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0FE4FB-6108-4CA7-867F-2BCC95A09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87130C-2204-4C3D-A26E-AF73FE0C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905936-4DC4-4896-9335-227F9D87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6956BB-2BC4-4C00-B1BE-F3F6B09B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57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30F8691-EED0-49A5-8CE2-F42117819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0A20A2-C6DE-46F1-8C8A-56C5D8C49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EB57E5-A24D-48E5-9D48-B7812508C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F42E1A-16B5-44B2-AE88-0AC2DE342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111B5F-AE38-4180-B5AE-3BD99F0F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12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502810C-36BE-48FF-8E92-29D1B354A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FB7840-A9B5-4D36-8B74-2FDDF24FB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5DF4BE-C8DB-4C89-AFED-C9EE7525A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3454-E0D2-4DE2-BB48-0EAFF0EFFAF5}" type="datetimeFigureOut">
              <a:rPr lang="zh-CN" altLang="en-US" smtClean="0"/>
              <a:t>2020/12/26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1160ED-E6DB-4F9A-8382-3FE03992B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74D5AD-9149-49DD-B569-C5C89A8C3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EA804-A8F4-4B5F-A475-4631BB6C87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37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rwanglh0420@163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499362D-52BD-4F2D-9683-3526949F5B45}"/>
              </a:ext>
            </a:extLst>
          </p:cNvPr>
          <p:cNvSpPr txBox="1"/>
          <p:nvPr/>
        </p:nvSpPr>
        <p:spPr>
          <a:xfrm>
            <a:off x="1633193" y="704357"/>
            <a:ext cx="8557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Interplay Between Regular T Cells and Immunotherapy in </a:t>
            </a:r>
            <a:r>
              <a:rPr lang="en-US" altLang="zh-CN" sz="2400" b="1" u="none" strike="noStrike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Cervical</a:t>
            </a: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altLang="zh-CN" sz="2400" b="1" u="none" strike="noStrike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Cancer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729C33-EC6B-44B4-AAD5-78092729B8E4}"/>
              </a:ext>
            </a:extLst>
          </p:cNvPr>
          <p:cNvSpPr txBox="1"/>
          <p:nvPr/>
        </p:nvSpPr>
        <p:spPr>
          <a:xfrm>
            <a:off x="633167" y="2407418"/>
            <a:ext cx="10925666" cy="318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Fengying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Xu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 †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Fengying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Zhang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 †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Qian Wang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Ying Xu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Shuifang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Xu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Caihong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Zhang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Lihua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Wang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4*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Gynaecology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and Obstetrics,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Shanghai, 100191,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Pathology,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Shanghai, 100191,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Gastroenterology,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Shanghai. Shanghai, </a:t>
            </a:r>
            <a:r>
              <a:rPr lang="en-US" altLang="zh-CN" sz="14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100191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International Peace Maternity &amp; Child Health Hospital, Shanghai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JiaoTong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University School of Medicine Department of Gynecologic Oncology, Shanghai, 200025,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*Correspondence author: Li-</a:t>
            </a:r>
            <a:r>
              <a:rPr lang="en-US" altLang="zh-CN" sz="16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hua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Wang, International Peace Maternity &amp; Child Health Hospital, Shanghai </a:t>
            </a:r>
            <a:r>
              <a:rPr lang="en-US" altLang="zh-CN" sz="16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JiaoTong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 School of Medicine Department of Gynecologic Oncology. Address: 910 Hengshan Road, Xuhui District, Shanghai, 200030 China. Phone: 86-21-64070434; E-mail: </a:t>
            </a:r>
            <a:r>
              <a:rPr lang="en-US" altLang="zh-CN" sz="1600" u="none" strike="noStrike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drwanglh0420@163.com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† These authors contributed equally to this work.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143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A0D570-A236-48EE-9E48-20B8C4B1E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731" y="622045"/>
            <a:ext cx="2622685" cy="127006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563BC91-A6D9-48A5-B71F-874EED249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565" y="1089706"/>
            <a:ext cx="2709284" cy="13884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1B5419-346D-4EA8-80E2-DD306C85F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731" y="2015189"/>
            <a:ext cx="2622685" cy="136403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C38BA85-9ADD-400C-A0ED-CC0675CD07BA}"/>
              </a:ext>
            </a:extLst>
          </p:cNvPr>
          <p:cNvSpPr txBox="1"/>
          <p:nvPr/>
        </p:nvSpPr>
        <p:spPr>
          <a:xfrm>
            <a:off x="5172416" y="1072653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12ECE7E-492D-48B7-83F6-FE33B4505233}"/>
              </a:ext>
            </a:extLst>
          </p:cNvPr>
          <p:cNvSpPr txBox="1"/>
          <p:nvPr/>
        </p:nvSpPr>
        <p:spPr>
          <a:xfrm>
            <a:off x="5190048" y="2512320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6AFA6E-06ED-433D-9D90-039E0DC54455}"/>
              </a:ext>
            </a:extLst>
          </p:cNvPr>
          <p:cNvSpPr txBox="1"/>
          <p:nvPr/>
        </p:nvSpPr>
        <p:spPr>
          <a:xfrm>
            <a:off x="1927773" y="1968056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C7E0AB6-8641-4E14-8897-CD1CADF04B80}"/>
              </a:ext>
            </a:extLst>
          </p:cNvPr>
          <p:cNvCxnSpPr>
            <a:cxnSpLocks/>
          </p:cNvCxnSpPr>
          <p:nvPr/>
        </p:nvCxnSpPr>
        <p:spPr>
          <a:xfrm flipH="1" flipV="1">
            <a:off x="2301593" y="2121945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077E598B-B74B-48F8-8C2B-2B6860BEF5A7}"/>
              </a:ext>
            </a:extLst>
          </p:cNvPr>
          <p:cNvSpPr txBox="1"/>
          <p:nvPr/>
        </p:nvSpPr>
        <p:spPr>
          <a:xfrm>
            <a:off x="1927773" y="223550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07B636A0-FC5A-4E84-837B-244351153F4B}"/>
              </a:ext>
            </a:extLst>
          </p:cNvPr>
          <p:cNvCxnSpPr>
            <a:cxnSpLocks/>
          </p:cNvCxnSpPr>
          <p:nvPr/>
        </p:nvCxnSpPr>
        <p:spPr>
          <a:xfrm flipH="1" flipV="1">
            <a:off x="2301593" y="2389397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95BA34C1-249C-4F32-A095-F9FF5F641724}"/>
              </a:ext>
            </a:extLst>
          </p:cNvPr>
          <p:cNvSpPr txBox="1"/>
          <p:nvPr/>
        </p:nvSpPr>
        <p:spPr>
          <a:xfrm>
            <a:off x="1927773" y="255458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CE0D29C-F5BC-4725-B0AC-4092959E377A}"/>
              </a:ext>
            </a:extLst>
          </p:cNvPr>
          <p:cNvCxnSpPr>
            <a:cxnSpLocks/>
          </p:cNvCxnSpPr>
          <p:nvPr/>
        </p:nvCxnSpPr>
        <p:spPr>
          <a:xfrm flipH="1" flipV="1">
            <a:off x="2303256" y="2768089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AA3C76A-9920-4AD1-AA09-E161DF82C921}"/>
              </a:ext>
            </a:extLst>
          </p:cNvPr>
          <p:cNvSpPr txBox="1"/>
          <p:nvPr/>
        </p:nvSpPr>
        <p:spPr>
          <a:xfrm>
            <a:off x="2911209" y="363678"/>
            <a:ext cx="530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A2058</a:t>
            </a:r>
            <a:endParaRPr lang="zh-CN" altLang="en-US" sz="1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BBB797D-4F12-48A8-AD79-DC9EF2B2B79A}"/>
              </a:ext>
            </a:extLst>
          </p:cNvPr>
          <p:cNvSpPr txBox="1"/>
          <p:nvPr/>
        </p:nvSpPr>
        <p:spPr>
          <a:xfrm>
            <a:off x="3500462" y="363678"/>
            <a:ext cx="453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Hela</a:t>
            </a:r>
            <a:endParaRPr lang="zh-CN" altLang="en-US" sz="10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B28570F-F368-45D1-9D1B-0D5D14037DEA}"/>
              </a:ext>
            </a:extLst>
          </p:cNvPr>
          <p:cNvSpPr txBox="1"/>
          <p:nvPr/>
        </p:nvSpPr>
        <p:spPr>
          <a:xfrm>
            <a:off x="4012870" y="363678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MCF-7</a:t>
            </a:r>
            <a:endParaRPr lang="zh-CN" altLang="en-US" sz="10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EF00EE4-E6CD-472B-93AF-A3A5A17CB2C4}"/>
              </a:ext>
            </a:extLst>
          </p:cNvPr>
          <p:cNvSpPr txBox="1"/>
          <p:nvPr/>
        </p:nvSpPr>
        <p:spPr>
          <a:xfrm>
            <a:off x="4659499" y="363678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THP1</a:t>
            </a:r>
            <a:endParaRPr lang="zh-CN" altLang="en-US" sz="10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7031006-954F-4BE4-BB2D-62940BAA39F8}"/>
              </a:ext>
            </a:extLst>
          </p:cNvPr>
          <p:cNvSpPr txBox="1"/>
          <p:nvPr/>
        </p:nvSpPr>
        <p:spPr>
          <a:xfrm>
            <a:off x="2400007" y="283491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37B2D11-98B4-40AB-A4B1-3AD777710147}"/>
              </a:ext>
            </a:extLst>
          </p:cNvPr>
          <p:cNvSpPr txBox="1"/>
          <p:nvPr/>
        </p:nvSpPr>
        <p:spPr>
          <a:xfrm>
            <a:off x="1378430" y="1172846"/>
            <a:ext cx="9756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PD-L1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8E5E028-D332-4954-8F5F-C8B9F65CBF4D}"/>
              </a:ext>
            </a:extLst>
          </p:cNvPr>
          <p:cNvCxnSpPr>
            <a:cxnSpLocks/>
          </p:cNvCxnSpPr>
          <p:nvPr/>
        </p:nvCxnSpPr>
        <p:spPr>
          <a:xfrm flipH="1">
            <a:off x="2329874" y="1025746"/>
            <a:ext cx="1355236" cy="272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箭头: 右 30">
            <a:extLst>
              <a:ext uri="{FF2B5EF4-FFF2-40B4-BE49-F238E27FC236}">
                <a16:creationId xmlns:a16="http://schemas.microsoft.com/office/drawing/2014/main" id="{3B72B4C9-D251-4D3F-A55D-DAB89D737A50}"/>
              </a:ext>
            </a:extLst>
          </p:cNvPr>
          <p:cNvSpPr/>
          <p:nvPr/>
        </p:nvSpPr>
        <p:spPr>
          <a:xfrm>
            <a:off x="5355334" y="1666755"/>
            <a:ext cx="561339" cy="22477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F0D7C96-8BE9-4FFB-B821-4446C2600F77}"/>
              </a:ext>
            </a:extLst>
          </p:cNvPr>
          <p:cNvSpPr txBox="1"/>
          <p:nvPr/>
        </p:nvSpPr>
        <p:spPr>
          <a:xfrm>
            <a:off x="5320583" y="1399446"/>
            <a:ext cx="630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D97E38F-1ABA-47ED-961B-9C16E8AA8956}"/>
              </a:ext>
            </a:extLst>
          </p:cNvPr>
          <p:cNvSpPr txBox="1"/>
          <p:nvPr/>
        </p:nvSpPr>
        <p:spPr>
          <a:xfrm>
            <a:off x="1844907" y="20978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650F4BF-4CE2-44AC-A8CB-53F4DD93CA95}"/>
              </a:ext>
            </a:extLst>
          </p:cNvPr>
          <p:cNvSpPr txBox="1"/>
          <p:nvPr/>
        </p:nvSpPr>
        <p:spPr>
          <a:xfrm>
            <a:off x="6462022" y="830838"/>
            <a:ext cx="530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A2058</a:t>
            </a:r>
            <a:endParaRPr lang="zh-CN" altLang="en-US" sz="10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797C2536-F010-499D-A607-4B55C4561C07}"/>
              </a:ext>
            </a:extLst>
          </p:cNvPr>
          <p:cNvSpPr txBox="1"/>
          <p:nvPr/>
        </p:nvSpPr>
        <p:spPr>
          <a:xfrm>
            <a:off x="7051275" y="830838"/>
            <a:ext cx="453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Hela</a:t>
            </a:r>
            <a:endParaRPr lang="zh-CN" altLang="en-US" sz="1000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E125E90-5163-4BBC-875A-3F2BE1784FF0}"/>
              </a:ext>
            </a:extLst>
          </p:cNvPr>
          <p:cNvSpPr txBox="1"/>
          <p:nvPr/>
        </p:nvSpPr>
        <p:spPr>
          <a:xfrm>
            <a:off x="7563683" y="830838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MCF-7</a:t>
            </a:r>
            <a:endParaRPr lang="zh-CN" altLang="en-US" sz="1000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06A05B3-B94C-4C20-9825-E3680E171E0A}"/>
              </a:ext>
            </a:extLst>
          </p:cNvPr>
          <p:cNvSpPr txBox="1"/>
          <p:nvPr/>
        </p:nvSpPr>
        <p:spPr>
          <a:xfrm>
            <a:off x="8210312" y="830838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THP1</a:t>
            </a:r>
            <a:endParaRPr lang="zh-CN" altLang="en-US" sz="10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7E2C326-3550-4957-A2E0-856B2DEADF59}"/>
              </a:ext>
            </a:extLst>
          </p:cNvPr>
          <p:cNvSpPr txBox="1"/>
          <p:nvPr/>
        </p:nvSpPr>
        <p:spPr>
          <a:xfrm>
            <a:off x="5950820" y="750651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82C04F19-928E-4FB4-9D23-95AEF18DF0AA}"/>
              </a:ext>
            </a:extLst>
          </p:cNvPr>
          <p:cNvCxnSpPr>
            <a:cxnSpLocks/>
          </p:cNvCxnSpPr>
          <p:nvPr/>
        </p:nvCxnSpPr>
        <p:spPr>
          <a:xfrm>
            <a:off x="8568657" y="1674592"/>
            <a:ext cx="397084" cy="216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B00A2BBC-521C-455B-B5DE-E47D24EEE899}"/>
              </a:ext>
            </a:extLst>
          </p:cNvPr>
          <p:cNvSpPr txBox="1"/>
          <p:nvPr/>
        </p:nvSpPr>
        <p:spPr>
          <a:xfrm>
            <a:off x="8846047" y="1891533"/>
            <a:ext cx="9683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PD-L1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3E56DD86-4E8D-4CD8-BA23-97638D4E9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823" y="4489809"/>
            <a:ext cx="3060857" cy="1092256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B4820F2-9365-4BD5-9CD3-B571E5DE0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5973" y="5159966"/>
            <a:ext cx="2992780" cy="1098606"/>
          </a:xfrm>
          <a:prstGeom prst="rect">
            <a:avLst/>
          </a:prstGeom>
        </p:spPr>
      </p:pic>
      <p:sp>
        <p:nvSpPr>
          <p:cNvPr id="79" name="文本框 78">
            <a:extLst>
              <a:ext uri="{FF2B5EF4-FFF2-40B4-BE49-F238E27FC236}">
                <a16:creationId xmlns:a16="http://schemas.microsoft.com/office/drawing/2014/main" id="{50FDD8B6-5C38-44E2-9FB4-931D024522E7}"/>
              </a:ext>
            </a:extLst>
          </p:cNvPr>
          <p:cNvSpPr txBox="1"/>
          <p:nvPr/>
        </p:nvSpPr>
        <p:spPr>
          <a:xfrm>
            <a:off x="1781863" y="515996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接箭头连接符 79">
            <a:extLst>
              <a:ext uri="{FF2B5EF4-FFF2-40B4-BE49-F238E27FC236}">
                <a16:creationId xmlns:a16="http://schemas.microsoft.com/office/drawing/2014/main" id="{E2EB7496-1ABF-4215-824A-6589DEBBBF7B}"/>
              </a:ext>
            </a:extLst>
          </p:cNvPr>
          <p:cNvCxnSpPr>
            <a:cxnSpLocks/>
          </p:cNvCxnSpPr>
          <p:nvPr/>
        </p:nvCxnSpPr>
        <p:spPr>
          <a:xfrm flipH="1" flipV="1">
            <a:off x="2155683" y="5313855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46ACCD99-353F-4894-9727-532C8DE77742}"/>
              </a:ext>
            </a:extLst>
          </p:cNvPr>
          <p:cNvSpPr txBox="1"/>
          <p:nvPr/>
        </p:nvSpPr>
        <p:spPr>
          <a:xfrm>
            <a:off x="1781863" y="54274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接箭头连接符 81">
            <a:extLst>
              <a:ext uri="{FF2B5EF4-FFF2-40B4-BE49-F238E27FC236}">
                <a16:creationId xmlns:a16="http://schemas.microsoft.com/office/drawing/2014/main" id="{13BBBC46-DA33-48BB-9F34-19B0F4340BD6}"/>
              </a:ext>
            </a:extLst>
          </p:cNvPr>
          <p:cNvCxnSpPr>
            <a:cxnSpLocks/>
          </p:cNvCxnSpPr>
          <p:nvPr/>
        </p:nvCxnSpPr>
        <p:spPr>
          <a:xfrm flipH="1" flipV="1">
            <a:off x="2155683" y="5581307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2E5F5750-887E-4A3A-B662-71CFA25B5A52}"/>
              </a:ext>
            </a:extLst>
          </p:cNvPr>
          <p:cNvSpPr txBox="1"/>
          <p:nvPr/>
        </p:nvSpPr>
        <p:spPr>
          <a:xfrm>
            <a:off x="1781863" y="574649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接箭头连接符 83">
            <a:extLst>
              <a:ext uri="{FF2B5EF4-FFF2-40B4-BE49-F238E27FC236}">
                <a16:creationId xmlns:a16="http://schemas.microsoft.com/office/drawing/2014/main" id="{39FC5EF0-4303-4DB4-BB1B-B742F3E37149}"/>
              </a:ext>
            </a:extLst>
          </p:cNvPr>
          <p:cNvCxnSpPr>
            <a:cxnSpLocks/>
          </p:cNvCxnSpPr>
          <p:nvPr/>
        </p:nvCxnSpPr>
        <p:spPr>
          <a:xfrm flipH="1" flipV="1">
            <a:off x="2155683" y="5997487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043F2B1B-78F6-44E6-B34E-4241F6CAF6EA}"/>
              </a:ext>
            </a:extLst>
          </p:cNvPr>
          <p:cNvSpPr txBox="1"/>
          <p:nvPr/>
        </p:nvSpPr>
        <p:spPr>
          <a:xfrm>
            <a:off x="1688863" y="4389018"/>
            <a:ext cx="975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A1AE03B7-BBC4-4795-8B51-9B607BD8A2FA}"/>
              </a:ext>
            </a:extLst>
          </p:cNvPr>
          <p:cNvSpPr txBox="1"/>
          <p:nvPr/>
        </p:nvSpPr>
        <p:spPr>
          <a:xfrm>
            <a:off x="2998658" y="3734299"/>
            <a:ext cx="530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A2058</a:t>
            </a:r>
            <a:endParaRPr lang="zh-CN" altLang="en-US" sz="1000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2CC5F1C8-2EA0-475F-B753-3E7753F71AC7}"/>
              </a:ext>
            </a:extLst>
          </p:cNvPr>
          <p:cNvSpPr txBox="1"/>
          <p:nvPr/>
        </p:nvSpPr>
        <p:spPr>
          <a:xfrm>
            <a:off x="3584073" y="3734299"/>
            <a:ext cx="453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Hela</a:t>
            </a:r>
            <a:endParaRPr lang="zh-CN" altLang="en-US" sz="10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D2E51EEE-E64E-4C55-8EC0-A5BA20C58D5D}"/>
              </a:ext>
            </a:extLst>
          </p:cNvPr>
          <p:cNvSpPr txBox="1"/>
          <p:nvPr/>
        </p:nvSpPr>
        <p:spPr>
          <a:xfrm>
            <a:off x="4092643" y="3734299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MCF-7</a:t>
            </a:r>
            <a:endParaRPr lang="zh-CN" altLang="en-US" sz="1000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F526478F-03C9-4061-9F43-E153848CE28A}"/>
              </a:ext>
            </a:extLst>
          </p:cNvPr>
          <p:cNvSpPr txBox="1"/>
          <p:nvPr/>
        </p:nvSpPr>
        <p:spPr>
          <a:xfrm>
            <a:off x="4735435" y="3734299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THP1</a:t>
            </a:r>
            <a:endParaRPr lang="zh-CN" altLang="en-US" sz="10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E8AA23F7-9ABB-4EF3-9CCC-56D52386A047}"/>
              </a:ext>
            </a:extLst>
          </p:cNvPr>
          <p:cNvSpPr txBox="1"/>
          <p:nvPr/>
        </p:nvSpPr>
        <p:spPr>
          <a:xfrm>
            <a:off x="2457185" y="3745092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13FC00F9-7CB2-4062-89A0-36BDAA0729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5973" y="4002432"/>
            <a:ext cx="2952902" cy="8445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2" name="文本框 91">
            <a:extLst>
              <a:ext uri="{FF2B5EF4-FFF2-40B4-BE49-F238E27FC236}">
                <a16:creationId xmlns:a16="http://schemas.microsoft.com/office/drawing/2014/main" id="{0FC4B911-C9A1-44F3-BC79-CC538CBFE73D}"/>
              </a:ext>
            </a:extLst>
          </p:cNvPr>
          <p:cNvSpPr txBox="1"/>
          <p:nvPr/>
        </p:nvSpPr>
        <p:spPr>
          <a:xfrm>
            <a:off x="6855792" y="4205539"/>
            <a:ext cx="530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A2058</a:t>
            </a:r>
            <a:endParaRPr lang="zh-CN" altLang="en-US" sz="1000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652BFBD4-0C84-44FE-8D5C-A734A71973F6}"/>
              </a:ext>
            </a:extLst>
          </p:cNvPr>
          <p:cNvSpPr txBox="1"/>
          <p:nvPr/>
        </p:nvSpPr>
        <p:spPr>
          <a:xfrm>
            <a:off x="7441207" y="4205539"/>
            <a:ext cx="453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Hela</a:t>
            </a:r>
            <a:endParaRPr lang="zh-CN" altLang="en-US" sz="1000" dirty="0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7A68779-F81A-4BB0-BD84-879F66A923F2}"/>
              </a:ext>
            </a:extLst>
          </p:cNvPr>
          <p:cNvSpPr txBox="1"/>
          <p:nvPr/>
        </p:nvSpPr>
        <p:spPr>
          <a:xfrm>
            <a:off x="7949777" y="4205539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MCF-7</a:t>
            </a:r>
            <a:endParaRPr lang="zh-CN" altLang="en-US" sz="1000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D7F8F8D-3A43-4FA1-970F-F84CCCC08F82}"/>
              </a:ext>
            </a:extLst>
          </p:cNvPr>
          <p:cNvSpPr txBox="1"/>
          <p:nvPr/>
        </p:nvSpPr>
        <p:spPr>
          <a:xfrm>
            <a:off x="8592569" y="4205539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THP1</a:t>
            </a:r>
            <a:endParaRPr lang="zh-CN" altLang="en-US" sz="1000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83DB5030-1BA4-4E6F-9D0C-3F74097502FA}"/>
              </a:ext>
            </a:extLst>
          </p:cNvPr>
          <p:cNvSpPr txBox="1"/>
          <p:nvPr/>
        </p:nvSpPr>
        <p:spPr>
          <a:xfrm>
            <a:off x="6314319" y="4216332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7352F52F-2660-4709-9469-DB175616EF75}"/>
              </a:ext>
            </a:extLst>
          </p:cNvPr>
          <p:cNvSpPr txBox="1"/>
          <p:nvPr/>
        </p:nvSpPr>
        <p:spPr>
          <a:xfrm>
            <a:off x="5428515" y="4279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01C76E05-B54C-416F-B766-FF40B50E08F3}"/>
              </a:ext>
            </a:extLst>
          </p:cNvPr>
          <p:cNvSpPr txBox="1"/>
          <p:nvPr/>
        </p:nvSpPr>
        <p:spPr>
          <a:xfrm>
            <a:off x="5438753" y="5554744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箭头: 右 98">
            <a:extLst>
              <a:ext uri="{FF2B5EF4-FFF2-40B4-BE49-F238E27FC236}">
                <a16:creationId xmlns:a16="http://schemas.microsoft.com/office/drawing/2014/main" id="{81320859-CE7D-4119-B000-E192C52C9727}"/>
              </a:ext>
            </a:extLst>
          </p:cNvPr>
          <p:cNvSpPr/>
          <p:nvPr/>
        </p:nvSpPr>
        <p:spPr>
          <a:xfrm>
            <a:off x="5611433" y="4874082"/>
            <a:ext cx="561339" cy="22477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43970F89-C2A7-4DC4-BBED-754F48ECFBCA}"/>
              </a:ext>
            </a:extLst>
          </p:cNvPr>
          <p:cNvSpPr txBox="1"/>
          <p:nvPr/>
        </p:nvSpPr>
        <p:spPr>
          <a:xfrm>
            <a:off x="5576682" y="4606773"/>
            <a:ext cx="630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9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C96FF3B-589C-4EE5-B0E7-F6F50D914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884" y="2448969"/>
            <a:ext cx="2343811" cy="15415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EC3DAB9-CFAB-4206-BB9B-91CFF0098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161" y="907462"/>
            <a:ext cx="2535130" cy="15415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EAED4DE-89A2-405B-90A4-959E207404DB}"/>
              </a:ext>
            </a:extLst>
          </p:cNvPr>
          <p:cNvSpPr txBox="1"/>
          <p:nvPr/>
        </p:nvSpPr>
        <p:spPr>
          <a:xfrm>
            <a:off x="1280541" y="47342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075161-EC01-401D-99C7-D046EF2AD85F}"/>
              </a:ext>
            </a:extLst>
          </p:cNvPr>
          <p:cNvSpPr txBox="1"/>
          <p:nvPr/>
        </p:nvSpPr>
        <p:spPr>
          <a:xfrm>
            <a:off x="4398781" y="1500896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AC5538-7C64-4BC8-A2C1-E6248D1FD066}"/>
              </a:ext>
            </a:extLst>
          </p:cNvPr>
          <p:cNvSpPr txBox="1"/>
          <p:nvPr/>
        </p:nvSpPr>
        <p:spPr>
          <a:xfrm>
            <a:off x="4417927" y="3017408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68C5A5-ABD8-461D-8E2D-7C5C9019A99C}"/>
              </a:ext>
            </a:extLst>
          </p:cNvPr>
          <p:cNvSpPr txBox="1"/>
          <p:nvPr/>
        </p:nvSpPr>
        <p:spPr>
          <a:xfrm>
            <a:off x="4571098" y="2136476"/>
            <a:ext cx="630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3A1722-C056-445B-9C15-CADC06C4066A}"/>
              </a:ext>
            </a:extLst>
          </p:cNvPr>
          <p:cNvSpPr txBox="1"/>
          <p:nvPr/>
        </p:nvSpPr>
        <p:spPr>
          <a:xfrm>
            <a:off x="1872677" y="67423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EDE2CA-604C-4227-A806-201D19B85244}"/>
              </a:ext>
            </a:extLst>
          </p:cNvPr>
          <p:cNvSpPr txBox="1"/>
          <p:nvPr/>
        </p:nvSpPr>
        <p:spPr>
          <a:xfrm>
            <a:off x="2332842" y="772983"/>
            <a:ext cx="602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B16F10</a:t>
            </a:r>
            <a:endParaRPr lang="zh-CN" altLang="en-US" sz="1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1DA8B81-D6D5-4D39-B005-A782C4CA3924}"/>
              </a:ext>
            </a:extLst>
          </p:cNvPr>
          <p:cNvSpPr txBox="1"/>
          <p:nvPr/>
        </p:nvSpPr>
        <p:spPr>
          <a:xfrm>
            <a:off x="2964699" y="772983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H22</a:t>
            </a:r>
            <a:endParaRPr lang="zh-CN" altLang="en-US" sz="1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FD28881-8BCC-4D4B-B6FF-91FCD94D6B21}"/>
              </a:ext>
            </a:extLst>
          </p:cNvPr>
          <p:cNvSpPr txBox="1"/>
          <p:nvPr/>
        </p:nvSpPr>
        <p:spPr>
          <a:xfrm>
            <a:off x="3383321" y="772983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Lewis</a:t>
            </a:r>
            <a:endParaRPr lang="zh-CN" altLang="en-US" sz="1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78B530D-9224-4EFF-9824-706957E0DD58}"/>
              </a:ext>
            </a:extLst>
          </p:cNvPr>
          <p:cNvSpPr txBox="1"/>
          <p:nvPr/>
        </p:nvSpPr>
        <p:spPr>
          <a:xfrm>
            <a:off x="3913870" y="772983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U14</a:t>
            </a:r>
            <a:endParaRPr lang="zh-CN" altLang="en-US" sz="1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FFE018B-F421-49FA-B8EC-C8B7B2B8DC9F}"/>
              </a:ext>
            </a:extLst>
          </p:cNvPr>
          <p:cNvSpPr txBox="1"/>
          <p:nvPr/>
        </p:nvSpPr>
        <p:spPr>
          <a:xfrm>
            <a:off x="1482998" y="2511680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11EE617F-F571-41B5-9A05-84B2A374A33B}"/>
              </a:ext>
            </a:extLst>
          </p:cNvPr>
          <p:cNvCxnSpPr>
            <a:cxnSpLocks/>
          </p:cNvCxnSpPr>
          <p:nvPr/>
        </p:nvCxnSpPr>
        <p:spPr>
          <a:xfrm flipH="1" flipV="1">
            <a:off x="1856818" y="2665569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123BD78-59AC-4407-84F1-115D27D10431}"/>
              </a:ext>
            </a:extLst>
          </p:cNvPr>
          <p:cNvSpPr txBox="1"/>
          <p:nvPr/>
        </p:nvSpPr>
        <p:spPr>
          <a:xfrm>
            <a:off x="1482998" y="277913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F2B060B-1EA0-49B6-8E4C-96857DABDD99}"/>
              </a:ext>
            </a:extLst>
          </p:cNvPr>
          <p:cNvCxnSpPr>
            <a:cxnSpLocks/>
          </p:cNvCxnSpPr>
          <p:nvPr/>
        </p:nvCxnSpPr>
        <p:spPr>
          <a:xfrm flipH="1" flipV="1">
            <a:off x="1856818" y="2933021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FBE8C6E5-FA3B-4119-8D61-F2E85A977368}"/>
              </a:ext>
            </a:extLst>
          </p:cNvPr>
          <p:cNvSpPr txBox="1"/>
          <p:nvPr/>
        </p:nvSpPr>
        <p:spPr>
          <a:xfrm>
            <a:off x="1482998" y="309820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95F2BBF-0ADA-4E56-ACB7-9AAA4C1E9F07}"/>
              </a:ext>
            </a:extLst>
          </p:cNvPr>
          <p:cNvCxnSpPr>
            <a:cxnSpLocks/>
          </p:cNvCxnSpPr>
          <p:nvPr/>
        </p:nvCxnSpPr>
        <p:spPr>
          <a:xfrm flipH="1" flipV="1">
            <a:off x="1858481" y="3311713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476D59D-31D4-4B4A-8C13-4F3FA70001B8}"/>
              </a:ext>
            </a:extLst>
          </p:cNvPr>
          <p:cNvSpPr txBox="1"/>
          <p:nvPr/>
        </p:nvSpPr>
        <p:spPr>
          <a:xfrm>
            <a:off x="663863" y="1743300"/>
            <a:ext cx="9683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PD-L1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78B96D7-B9A6-4E3C-A8D7-4411FC6D8D6B}"/>
              </a:ext>
            </a:extLst>
          </p:cNvPr>
          <p:cNvCxnSpPr>
            <a:cxnSpLocks/>
          </p:cNvCxnSpPr>
          <p:nvPr/>
        </p:nvCxnSpPr>
        <p:spPr>
          <a:xfrm flipH="1">
            <a:off x="1585433" y="1635727"/>
            <a:ext cx="1030229" cy="229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5C9653BF-8D0E-4097-B2DA-2EC7576E8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156" y="1660186"/>
            <a:ext cx="2743341" cy="165108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B396C9A-EB0C-441B-924A-72E2A5B22DD6}"/>
              </a:ext>
            </a:extLst>
          </p:cNvPr>
          <p:cNvSpPr txBox="1"/>
          <p:nvPr/>
        </p:nvSpPr>
        <p:spPr>
          <a:xfrm>
            <a:off x="5270474" y="127378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F1B4DA0-09E7-4C4C-BE25-0FFA4E4A49C3}"/>
              </a:ext>
            </a:extLst>
          </p:cNvPr>
          <p:cNvSpPr txBox="1"/>
          <p:nvPr/>
        </p:nvSpPr>
        <p:spPr>
          <a:xfrm>
            <a:off x="5752495" y="1378842"/>
            <a:ext cx="602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B16F10</a:t>
            </a:r>
            <a:endParaRPr lang="zh-CN" altLang="en-US" sz="10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5B1A8BD-77DF-4590-B2CE-E5159A9848CA}"/>
              </a:ext>
            </a:extLst>
          </p:cNvPr>
          <p:cNvSpPr txBox="1"/>
          <p:nvPr/>
        </p:nvSpPr>
        <p:spPr>
          <a:xfrm>
            <a:off x="6363713" y="1378842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H22</a:t>
            </a:r>
            <a:endParaRPr lang="zh-CN" altLang="en-US" sz="10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10E923F-DC62-4C25-B513-FE2598EE595D}"/>
              </a:ext>
            </a:extLst>
          </p:cNvPr>
          <p:cNvSpPr txBox="1"/>
          <p:nvPr/>
        </p:nvSpPr>
        <p:spPr>
          <a:xfrm>
            <a:off x="6864439" y="1378842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Lewis</a:t>
            </a:r>
            <a:endParaRPr lang="zh-CN" altLang="en-US" sz="10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B4D146D-E180-4AC3-B66C-5B08CF80E758}"/>
              </a:ext>
            </a:extLst>
          </p:cNvPr>
          <p:cNvSpPr txBox="1"/>
          <p:nvPr/>
        </p:nvSpPr>
        <p:spPr>
          <a:xfrm>
            <a:off x="7431689" y="1378842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U14</a:t>
            </a:r>
            <a:endParaRPr lang="zh-CN" altLang="en-US" sz="1000" dirty="0"/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F2C07FFE-8F9A-4663-99BD-D8192EE1D17D}"/>
              </a:ext>
            </a:extLst>
          </p:cNvPr>
          <p:cNvCxnSpPr>
            <a:cxnSpLocks/>
          </p:cNvCxnSpPr>
          <p:nvPr/>
        </p:nvCxnSpPr>
        <p:spPr>
          <a:xfrm>
            <a:off x="7703466" y="2399824"/>
            <a:ext cx="470828" cy="14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B04DE1F7-9CEE-41AA-9362-DC5A092B19E8}"/>
              </a:ext>
            </a:extLst>
          </p:cNvPr>
          <p:cNvSpPr txBox="1"/>
          <p:nvPr/>
        </p:nvSpPr>
        <p:spPr>
          <a:xfrm>
            <a:off x="8016855" y="2557519"/>
            <a:ext cx="9683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PD-L1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0AFBC1BE-180A-41D3-8996-8E28896E80A9}"/>
              </a:ext>
            </a:extLst>
          </p:cNvPr>
          <p:cNvSpPr/>
          <p:nvPr/>
        </p:nvSpPr>
        <p:spPr>
          <a:xfrm>
            <a:off x="4596492" y="2393582"/>
            <a:ext cx="561339" cy="22477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2BBBCD2-9C87-46F8-8397-35410632B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399" y="4491837"/>
            <a:ext cx="3264068" cy="9207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4E435AF3-52DF-4B7D-8247-A20FB32C2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604" y="5616938"/>
            <a:ext cx="3264068" cy="1104957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CADBF8D4-E44B-4AC8-B523-0332636AE88C}"/>
              </a:ext>
            </a:extLst>
          </p:cNvPr>
          <p:cNvSpPr txBox="1"/>
          <p:nvPr/>
        </p:nvSpPr>
        <p:spPr>
          <a:xfrm>
            <a:off x="1170796" y="567896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4D488516-7D26-448F-B553-DF02A424A1A2}"/>
              </a:ext>
            </a:extLst>
          </p:cNvPr>
          <p:cNvCxnSpPr>
            <a:cxnSpLocks/>
          </p:cNvCxnSpPr>
          <p:nvPr/>
        </p:nvCxnSpPr>
        <p:spPr>
          <a:xfrm flipH="1" flipV="1">
            <a:off x="1544616" y="5832854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23EE218-2CD4-4BE0-802E-5E82F73895E6}"/>
              </a:ext>
            </a:extLst>
          </p:cNvPr>
          <p:cNvSpPr txBox="1"/>
          <p:nvPr/>
        </p:nvSpPr>
        <p:spPr>
          <a:xfrm>
            <a:off x="1170796" y="594641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3804D7F0-EE69-4CDF-A816-B468187782D9}"/>
              </a:ext>
            </a:extLst>
          </p:cNvPr>
          <p:cNvCxnSpPr>
            <a:cxnSpLocks/>
          </p:cNvCxnSpPr>
          <p:nvPr/>
        </p:nvCxnSpPr>
        <p:spPr>
          <a:xfrm flipH="1" flipV="1">
            <a:off x="1544616" y="6100306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6A7439F8-3070-44CA-BF51-71E804078864}"/>
              </a:ext>
            </a:extLst>
          </p:cNvPr>
          <p:cNvSpPr txBox="1"/>
          <p:nvPr/>
        </p:nvSpPr>
        <p:spPr>
          <a:xfrm>
            <a:off x="1170796" y="626549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8FCCA0F0-A223-411E-9755-31FDF2D17FD2}"/>
              </a:ext>
            </a:extLst>
          </p:cNvPr>
          <p:cNvCxnSpPr>
            <a:cxnSpLocks/>
          </p:cNvCxnSpPr>
          <p:nvPr/>
        </p:nvCxnSpPr>
        <p:spPr>
          <a:xfrm flipH="1" flipV="1">
            <a:off x="1544616" y="6516486"/>
            <a:ext cx="384275" cy="11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248EB11B-3992-4F8C-8215-3669338CABBB}"/>
              </a:ext>
            </a:extLst>
          </p:cNvPr>
          <p:cNvSpPr txBox="1"/>
          <p:nvPr/>
        </p:nvSpPr>
        <p:spPr>
          <a:xfrm>
            <a:off x="1067268" y="4785784"/>
            <a:ext cx="975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36kd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F1D46DBC-1250-4DDC-99C2-340937476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1886" y="4935188"/>
            <a:ext cx="3238666" cy="1124008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51DE4941-5DD7-4B0C-97C8-44038AEB9B59}"/>
              </a:ext>
            </a:extLst>
          </p:cNvPr>
          <p:cNvSpPr txBox="1"/>
          <p:nvPr/>
        </p:nvSpPr>
        <p:spPr>
          <a:xfrm>
            <a:off x="5025229" y="478130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5B115C5-5C2F-48AF-8C35-A384FAAB9754}"/>
              </a:ext>
            </a:extLst>
          </p:cNvPr>
          <p:cNvSpPr txBox="1"/>
          <p:nvPr/>
        </p:nvSpPr>
        <p:spPr>
          <a:xfrm>
            <a:off x="5035467" y="6056064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9D1F78D5-66E5-42DA-8C82-976EAAAED3B0}"/>
              </a:ext>
            </a:extLst>
          </p:cNvPr>
          <p:cNvSpPr/>
          <p:nvPr/>
        </p:nvSpPr>
        <p:spPr>
          <a:xfrm>
            <a:off x="5208147" y="5375402"/>
            <a:ext cx="561339" cy="22477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A9570E1-A428-4070-B22E-47CE013A3A5F}"/>
              </a:ext>
            </a:extLst>
          </p:cNvPr>
          <p:cNvSpPr txBox="1"/>
          <p:nvPr/>
        </p:nvSpPr>
        <p:spPr>
          <a:xfrm>
            <a:off x="5173396" y="5108093"/>
            <a:ext cx="630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DD0C6C1-3559-420F-BA67-67D408DF3CF8}"/>
              </a:ext>
            </a:extLst>
          </p:cNvPr>
          <p:cNvSpPr txBox="1"/>
          <p:nvPr/>
        </p:nvSpPr>
        <p:spPr>
          <a:xfrm>
            <a:off x="1938133" y="4135845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C143B08-E204-4EB3-B182-8ADF88456DBE}"/>
              </a:ext>
            </a:extLst>
          </p:cNvPr>
          <p:cNvSpPr txBox="1"/>
          <p:nvPr/>
        </p:nvSpPr>
        <p:spPr>
          <a:xfrm>
            <a:off x="2420154" y="4240900"/>
            <a:ext cx="602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B16F10</a:t>
            </a:r>
            <a:endParaRPr lang="zh-CN" altLang="en-US" sz="1000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4DA17DB-5320-4EE2-BFC3-E8151C48CB14}"/>
              </a:ext>
            </a:extLst>
          </p:cNvPr>
          <p:cNvSpPr txBox="1"/>
          <p:nvPr/>
        </p:nvSpPr>
        <p:spPr>
          <a:xfrm>
            <a:off x="3097091" y="4240900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H22</a:t>
            </a:r>
            <a:endParaRPr lang="zh-CN" altLang="en-US" sz="10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9A0C0F0-E7B9-4FC4-A240-4C3E813A1A9A}"/>
              </a:ext>
            </a:extLst>
          </p:cNvPr>
          <p:cNvSpPr txBox="1"/>
          <p:nvPr/>
        </p:nvSpPr>
        <p:spPr>
          <a:xfrm>
            <a:off x="3702508" y="4240900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Lewis</a:t>
            </a:r>
            <a:endParaRPr lang="zh-CN" altLang="en-US" sz="10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6FFB336-0F05-4BDE-87DB-516DDED06521}"/>
              </a:ext>
            </a:extLst>
          </p:cNvPr>
          <p:cNvSpPr txBox="1"/>
          <p:nvPr/>
        </p:nvSpPr>
        <p:spPr>
          <a:xfrm>
            <a:off x="4365300" y="4220945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U14</a:t>
            </a:r>
            <a:endParaRPr lang="zh-CN" altLang="en-US" sz="1000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137CB0F-1D72-47BC-9563-8DD0410DA33A}"/>
              </a:ext>
            </a:extLst>
          </p:cNvPr>
          <p:cNvSpPr txBox="1"/>
          <p:nvPr/>
        </p:nvSpPr>
        <p:spPr>
          <a:xfrm>
            <a:off x="6102326" y="445964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/>
              <a:t>marker</a:t>
            </a:r>
            <a:endParaRPr lang="zh-CN" altLang="en-US" sz="105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042424C-0379-4125-BE5A-4A048D721733}"/>
              </a:ext>
            </a:extLst>
          </p:cNvPr>
          <p:cNvSpPr txBox="1"/>
          <p:nvPr/>
        </p:nvSpPr>
        <p:spPr>
          <a:xfrm>
            <a:off x="6584347" y="4564703"/>
            <a:ext cx="602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B16F10</a:t>
            </a:r>
            <a:endParaRPr lang="zh-CN" altLang="en-US" sz="10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8A90758-3784-410C-B1B3-2E12B53CBD74}"/>
              </a:ext>
            </a:extLst>
          </p:cNvPr>
          <p:cNvSpPr txBox="1"/>
          <p:nvPr/>
        </p:nvSpPr>
        <p:spPr>
          <a:xfrm>
            <a:off x="7261284" y="4564703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H22</a:t>
            </a:r>
            <a:endParaRPr lang="zh-CN" altLang="en-US" sz="10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E9441C5-04C9-4177-86DE-0FBC53DA504D}"/>
              </a:ext>
            </a:extLst>
          </p:cNvPr>
          <p:cNvSpPr txBox="1"/>
          <p:nvPr/>
        </p:nvSpPr>
        <p:spPr>
          <a:xfrm>
            <a:off x="7866701" y="4564703"/>
            <a:ext cx="58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Lewis</a:t>
            </a:r>
            <a:endParaRPr lang="zh-CN" altLang="en-US" sz="10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D281772-AAC4-4539-BB2A-EA3838856395}"/>
              </a:ext>
            </a:extLst>
          </p:cNvPr>
          <p:cNvSpPr txBox="1"/>
          <p:nvPr/>
        </p:nvSpPr>
        <p:spPr>
          <a:xfrm>
            <a:off x="8529493" y="4544748"/>
            <a:ext cx="53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U14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3973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07B7C6D1-CDA6-4EE9-B8F0-E4944094C287}"/>
              </a:ext>
            </a:extLst>
          </p:cNvPr>
          <p:cNvSpPr txBox="1"/>
          <p:nvPr/>
        </p:nvSpPr>
        <p:spPr>
          <a:xfrm>
            <a:off x="822488" y="1156843"/>
            <a:ext cx="99617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The uncropped blot for the cropped band of western blot in figure 2.</a:t>
            </a:r>
          </a:p>
          <a:p>
            <a:pPr marL="342900" indent="-342900">
              <a:buAutoNum type="alphaU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uncropped blot for figure 2B.</a:t>
            </a:r>
          </a:p>
          <a:p>
            <a:pPr marL="342900" indent="-342900">
              <a:buAutoNum type="alphaUcPeriod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uncropped blot for figure 2D.</a:t>
            </a:r>
          </a:p>
        </p:txBody>
      </p:sp>
    </p:spTree>
    <p:extLst>
      <p:ext uri="{BB962C8B-B14F-4D97-AF65-F5344CB8AC3E}">
        <p14:creationId xmlns:p14="http://schemas.microsoft.com/office/powerpoint/2010/main" val="692841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D3DDCC0-2113-46A0-96A5-62D0D13187DA}"/>
              </a:ext>
            </a:extLst>
          </p:cNvPr>
          <p:cNvSpPr txBox="1"/>
          <p:nvPr/>
        </p:nvSpPr>
        <p:spPr>
          <a:xfrm>
            <a:off x="810229" y="7301283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A</a:t>
            </a:r>
            <a:endParaRPr lang="zh-CN" altLang="en-US" sz="1600" b="1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F11AE0E-0C2C-431B-8B93-DA1CAF9FFB19}"/>
              </a:ext>
            </a:extLst>
          </p:cNvPr>
          <p:cNvGrpSpPr/>
          <p:nvPr/>
        </p:nvGrpSpPr>
        <p:grpSpPr>
          <a:xfrm>
            <a:off x="1642263" y="903543"/>
            <a:ext cx="7057766" cy="3926862"/>
            <a:chOff x="1642263" y="903543"/>
            <a:chExt cx="7057766" cy="392686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F4C0832-7844-41BC-9260-842ECA9C2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560" y="2907749"/>
              <a:ext cx="6941469" cy="1922656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3AAD336-5D5C-42BD-AEA8-A4F71C7C5298}"/>
                </a:ext>
              </a:extLst>
            </p:cNvPr>
            <p:cNvSpPr txBox="1"/>
            <p:nvPr/>
          </p:nvSpPr>
          <p:spPr>
            <a:xfrm>
              <a:off x="1642263" y="903543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A</a:t>
              </a:r>
              <a:endParaRPr lang="zh-CN" alt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EA2A50C9-9A51-4308-8BCE-DB48637E6BC3}"/>
                </a:ext>
              </a:extLst>
            </p:cNvPr>
            <p:cNvGrpSpPr/>
            <p:nvPr/>
          </p:nvGrpSpPr>
          <p:grpSpPr>
            <a:xfrm>
              <a:off x="1935777" y="1272875"/>
              <a:ext cx="4355081" cy="1548119"/>
              <a:chOff x="963473" y="1105803"/>
              <a:chExt cx="3052721" cy="1548119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BC9F5ABF-37BD-465A-A12E-58174FDD84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8955" y="1799046"/>
                <a:ext cx="2827239" cy="24029"/>
              </a:xfrm>
              <a:prstGeom prst="line">
                <a:avLst/>
              </a:prstGeom>
              <a:ln w="127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6D6C75E6-B76C-4AE4-8CED-C820089A5E62}"/>
                  </a:ext>
                </a:extLst>
              </p:cNvPr>
              <p:cNvCxnSpPr/>
              <p:nvPr/>
            </p:nvCxnSpPr>
            <p:spPr>
              <a:xfrm>
                <a:off x="1196394" y="1654256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A4149191-36E5-4859-B031-C9A1C96C157C}"/>
                  </a:ext>
                </a:extLst>
              </p:cNvPr>
              <p:cNvCxnSpPr/>
              <p:nvPr/>
            </p:nvCxnSpPr>
            <p:spPr>
              <a:xfrm>
                <a:off x="1570879" y="1654256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78BBE0B3-3835-4086-A4B7-7CAA00958CD6}"/>
                  </a:ext>
                </a:extLst>
              </p:cNvPr>
              <p:cNvCxnSpPr/>
              <p:nvPr/>
            </p:nvCxnSpPr>
            <p:spPr>
              <a:xfrm>
                <a:off x="1945363" y="1654256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09846C57-561D-4ECB-B55F-39B9A364891C}"/>
                  </a:ext>
                </a:extLst>
              </p:cNvPr>
              <p:cNvCxnSpPr/>
              <p:nvPr/>
            </p:nvCxnSpPr>
            <p:spPr>
              <a:xfrm>
                <a:off x="2319848" y="1654256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58F632D4-5682-4BC7-AEEC-6DC14BED78B3}"/>
                  </a:ext>
                </a:extLst>
              </p:cNvPr>
              <p:cNvCxnSpPr/>
              <p:nvPr/>
            </p:nvCxnSpPr>
            <p:spPr>
              <a:xfrm>
                <a:off x="2694333" y="1654256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C24D9963-3B10-45AB-852C-D19049F4548E}"/>
                  </a:ext>
                </a:extLst>
              </p:cNvPr>
              <p:cNvCxnSpPr/>
              <p:nvPr/>
            </p:nvCxnSpPr>
            <p:spPr>
              <a:xfrm>
                <a:off x="3068818" y="1663683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F19555C4-8F2E-4905-B587-70CDA6C0E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73947" y="1763355"/>
                <a:ext cx="66962" cy="12598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C4E7CA85-AD26-489D-B060-AFC8A112D3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40909" y="1763355"/>
                <a:ext cx="66962" cy="12598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D668287-BFFB-44BB-A342-BB9E4851ED19}"/>
                  </a:ext>
                </a:extLst>
              </p:cNvPr>
              <p:cNvSpPr txBox="1"/>
              <p:nvPr/>
            </p:nvSpPr>
            <p:spPr>
              <a:xfrm>
                <a:off x="1095234" y="1784757"/>
                <a:ext cx="2664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0</a:t>
                </a:r>
                <a:endParaRPr lang="zh-CN" altLang="en-US" sz="1200" dirty="0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4C7E3F1-575C-49DC-AA41-7B86C6B78C60}"/>
                  </a:ext>
                </a:extLst>
              </p:cNvPr>
              <p:cNvSpPr txBox="1"/>
              <p:nvPr/>
            </p:nvSpPr>
            <p:spPr>
              <a:xfrm>
                <a:off x="1460644" y="1784757"/>
                <a:ext cx="2664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5</a:t>
                </a:r>
                <a:endParaRPr lang="zh-CN" altLang="en-US" sz="1200" dirty="0"/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0058462-228A-4069-A162-D68E09203F4F}"/>
                  </a:ext>
                </a:extLst>
              </p:cNvPr>
              <p:cNvSpPr txBox="1"/>
              <p:nvPr/>
            </p:nvSpPr>
            <p:spPr>
              <a:xfrm>
                <a:off x="1803732" y="1784757"/>
                <a:ext cx="3481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12</a:t>
                </a:r>
                <a:endParaRPr lang="zh-CN" altLang="en-US" sz="1200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42CF797-D35E-421C-80D0-9542952BE850}"/>
                  </a:ext>
                </a:extLst>
              </p:cNvPr>
              <p:cNvSpPr txBox="1"/>
              <p:nvPr/>
            </p:nvSpPr>
            <p:spPr>
              <a:xfrm>
                <a:off x="2169686" y="1784757"/>
                <a:ext cx="3481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14</a:t>
                </a:r>
                <a:endParaRPr lang="zh-CN" altLang="en-US" sz="1200" dirty="0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705C5FA-135D-4A6D-81F3-7557EC7EE535}"/>
                  </a:ext>
                </a:extLst>
              </p:cNvPr>
              <p:cNvSpPr txBox="1"/>
              <p:nvPr/>
            </p:nvSpPr>
            <p:spPr>
              <a:xfrm>
                <a:off x="2543080" y="1792550"/>
                <a:ext cx="3481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16</a:t>
                </a:r>
                <a:endParaRPr lang="zh-CN" altLang="en-US" sz="1200" dirty="0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6828EFE-79CF-4B54-AB2D-AB962FF8144F}"/>
                  </a:ext>
                </a:extLst>
              </p:cNvPr>
              <p:cNvSpPr txBox="1"/>
              <p:nvPr/>
            </p:nvSpPr>
            <p:spPr>
              <a:xfrm>
                <a:off x="2923913" y="1784757"/>
                <a:ext cx="3481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18</a:t>
                </a:r>
                <a:endParaRPr lang="zh-CN" altLang="en-US" sz="1200" dirty="0"/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852DF431-A5F3-4EA0-9EEA-A60793C57058}"/>
                  </a:ext>
                </a:extLst>
              </p:cNvPr>
              <p:cNvCxnSpPr/>
              <p:nvPr/>
            </p:nvCxnSpPr>
            <p:spPr>
              <a:xfrm>
                <a:off x="3443305" y="1663683"/>
                <a:ext cx="0" cy="16364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C281F69-B7CF-4B59-85E1-605F2957970E}"/>
                  </a:ext>
                </a:extLst>
              </p:cNvPr>
              <p:cNvSpPr txBox="1"/>
              <p:nvPr/>
            </p:nvSpPr>
            <p:spPr>
              <a:xfrm>
                <a:off x="3289866" y="1784757"/>
                <a:ext cx="3481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20</a:t>
                </a:r>
                <a:endParaRPr lang="zh-CN" altLang="en-US" sz="1200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F67D3E8-6B01-47DE-A1A9-A2B17C297FB0}"/>
                  </a:ext>
                </a:extLst>
              </p:cNvPr>
              <p:cNvSpPr txBox="1"/>
              <p:nvPr/>
            </p:nvSpPr>
            <p:spPr>
              <a:xfrm>
                <a:off x="963473" y="1105803"/>
                <a:ext cx="28055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Tumor challenge (U14 cell 3 x 10</a:t>
                </a:r>
                <a:r>
                  <a:rPr lang="en-US" altLang="zh-CN" sz="1200" baseline="30000" dirty="0"/>
                  <a:t>6</a:t>
                </a:r>
                <a:r>
                  <a:rPr lang="en-US" altLang="zh-CN" sz="1200" dirty="0"/>
                  <a:t>/mice)</a:t>
                </a:r>
                <a:endParaRPr lang="zh-CN" altLang="en-US" sz="1200" dirty="0"/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930D5A97-C329-490E-9D7A-6CF2ABD90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9635" y="1386041"/>
                <a:ext cx="1244" cy="185769"/>
              </a:xfrm>
              <a:prstGeom prst="line">
                <a:avLst/>
              </a:prstGeom>
              <a:ln w="127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DC56A099-59C0-41A2-A973-BB73BA9ED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7838" y="2039177"/>
                <a:ext cx="0" cy="149355"/>
              </a:xfrm>
              <a:prstGeom prst="line">
                <a:avLst/>
              </a:prstGeom>
              <a:ln w="12700">
                <a:headEnd type="triangl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3B94BBEC-7875-4E8F-AAC1-04B10A61CD4B}"/>
                  </a:ext>
                </a:extLst>
              </p:cNvPr>
              <p:cNvSpPr txBox="1"/>
              <p:nvPr/>
            </p:nvSpPr>
            <p:spPr>
              <a:xfrm>
                <a:off x="1460644" y="2192257"/>
                <a:ext cx="19633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/>
                  <a:t>PBS or Anti-PD-1 or Anti-CD25 or Combination</a:t>
                </a:r>
              </a:p>
            </p:txBody>
          </p:sp>
        </p:grp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030FD66-68C0-48F6-98EA-87C122E58148}"/>
                </a:ext>
              </a:extLst>
            </p:cNvPr>
            <p:cNvSpPr txBox="1"/>
            <p:nvPr/>
          </p:nvSpPr>
          <p:spPr>
            <a:xfrm>
              <a:off x="1642263" y="240121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B</a:t>
              </a:r>
              <a:endParaRPr lang="zh-CN" altLang="en-US" dirty="0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0D7E0B6E-9D67-44C4-AC43-1437E1DD5816}"/>
              </a:ext>
            </a:extLst>
          </p:cNvPr>
          <p:cNvSpPr txBox="1"/>
          <p:nvPr/>
        </p:nvSpPr>
        <p:spPr>
          <a:xfrm>
            <a:off x="338010" y="342401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data.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E27B4A-2FAF-47A8-8D45-301BEB393BD9}"/>
              </a:ext>
            </a:extLst>
          </p:cNvPr>
          <p:cNvSpPr txBox="1"/>
          <p:nvPr/>
        </p:nvSpPr>
        <p:spPr>
          <a:xfrm>
            <a:off x="1331843" y="5121021"/>
            <a:ext cx="96807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The treatment schedule and Tregs analyses and isolation.</a:t>
            </a:r>
          </a:p>
          <a:p>
            <a:pPr marL="342900" indent="-342900" algn="just">
              <a:buAutoNum type="alphaUcPeriod"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anti-PD-L1 treatment schedule in syngeneic tumor mouse model. 3x106 U14 cervical cells was </a:t>
            </a:r>
          </a:p>
          <a:p>
            <a:pPr algn="just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subcutaneously injected on the flank of 7-weeks C57BL/6 mouse. PBS or Anti-PD-L1 or CD25 or combination was intraperitoneally  injected in mouse seven days post tumor challenge.</a:t>
            </a:r>
          </a:p>
          <a:p>
            <a:pPr algn="just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The schematic diagram of flow cytometry for Tregs  analysis and sorting.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8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384</Words>
  <Application>Microsoft Office PowerPoint</Application>
  <PresentationFormat>宽屏</PresentationFormat>
  <Paragraphs>100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Jiuxing Feng</dc:creator>
  <cp:lastModifiedBy>Jiuxing Feng</cp:lastModifiedBy>
  <cp:revision>13</cp:revision>
  <dcterms:created xsi:type="dcterms:W3CDTF">2020-12-19T14:02:44Z</dcterms:created>
  <dcterms:modified xsi:type="dcterms:W3CDTF">2020-12-26T14:41:35Z</dcterms:modified>
</cp:coreProperties>
</file>