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3060" y="1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\Desktop\TdCat1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HP\Desktop\Travail%20post%20doc%20Mouna\mouna%20kaouther\Cat%20CaM\TdCat1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HP\Desktop\TdCat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'Mg2+'!$K$10</c:f>
              <c:strCache>
                <c:ptCount val="1"/>
                <c:pt idx="0">
                  <c:v>activité </c:v>
                </c:pt>
              </c:strCache>
            </c:strRef>
          </c:tx>
          <c:invertIfNegative val="0"/>
          <c:errBars>
            <c:errBarType val="both"/>
            <c:errValType val="fixedVal"/>
            <c:noEndCap val="0"/>
            <c:val val="0.2"/>
          </c:errBars>
          <c:cat>
            <c:strRef>
              <c:f>'Mg2+'!$J$11:$J$15</c:f>
              <c:strCache>
                <c:ptCount val="5"/>
                <c:pt idx="0">
                  <c:v>TdCat1</c:v>
                </c:pt>
                <c:pt idx="1">
                  <c:v>TdCat1  +  0.5 mM Mg2+</c:v>
                </c:pt>
                <c:pt idx="2">
                  <c:v>TdCat1  +  1 mM Mg2+</c:v>
                </c:pt>
                <c:pt idx="3">
                  <c:v>TdCat1  +  2 mM Mg2+</c:v>
                </c:pt>
                <c:pt idx="4">
                  <c:v>TdCat1  +  3 mM Mg2+</c:v>
                </c:pt>
              </c:strCache>
            </c:strRef>
          </c:cat>
          <c:val>
            <c:numRef>
              <c:f>'Mg2+'!$K$11:$K$15</c:f>
              <c:numCache>
                <c:formatCode>General</c:formatCode>
                <c:ptCount val="5"/>
                <c:pt idx="0">
                  <c:v>97.64</c:v>
                </c:pt>
                <c:pt idx="1">
                  <c:v>258.07</c:v>
                </c:pt>
                <c:pt idx="2">
                  <c:v>287.48999999999899</c:v>
                </c:pt>
                <c:pt idx="3">
                  <c:v>349</c:v>
                </c:pt>
                <c:pt idx="4">
                  <c:v>343.28999999999894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29-43EC-855A-6A5B7F8B50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124957824"/>
        <c:axId val="125385728"/>
      </c:barChart>
      <c:catAx>
        <c:axId val="124957824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25385728"/>
        <c:crosses val="autoZero"/>
        <c:auto val="1"/>
        <c:lblAlgn val="ctr"/>
        <c:lblOffset val="100"/>
        <c:noMultiLvlLbl val="0"/>
      </c:catAx>
      <c:valAx>
        <c:axId val="125385728"/>
        <c:scaling>
          <c:orientation val="minMax"/>
          <c:max val="100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lang="fr-FR">
                    <a:latin typeface="Arial" pitchFamily="34" charset="0"/>
                    <a:cs typeface="Arial" pitchFamily="34" charset="0"/>
                  </a:defRPr>
                </a:pPr>
                <a:r>
                  <a:rPr lang="fr-FR" dirty="0">
                    <a:latin typeface="Arial" pitchFamily="34" charset="0"/>
                    <a:cs typeface="Arial" pitchFamily="34" charset="0"/>
                  </a:rPr>
                  <a:t>Catalase </a:t>
                </a:r>
                <a:r>
                  <a:rPr lang="fr-FR" dirty="0" err="1">
                    <a:latin typeface="Arial" pitchFamily="34" charset="0"/>
                    <a:cs typeface="Arial" pitchFamily="34" charset="0"/>
                  </a:rPr>
                  <a:t>activity</a:t>
                </a:r>
                <a:r>
                  <a:rPr lang="fr-FR" dirty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>
                  <a:defRPr lang="fr-FR">
                    <a:latin typeface="Arial" pitchFamily="34" charset="0"/>
                    <a:cs typeface="Arial" pitchFamily="34" charset="0"/>
                  </a:defRPr>
                </a:pPr>
                <a:r>
                  <a:rPr lang="fr-FR" dirty="0">
                    <a:latin typeface="Arial" pitchFamily="34" charset="0"/>
                    <a:cs typeface="Arial" pitchFamily="34" charset="0"/>
                  </a:rPr>
                  <a:t>(µmol/min/mg of </a:t>
                </a:r>
                <a:r>
                  <a:rPr lang="fr-FR" dirty="0" err="1">
                    <a:latin typeface="Arial" pitchFamily="34" charset="0"/>
                    <a:cs typeface="Arial" pitchFamily="34" charset="0"/>
                  </a:rPr>
                  <a:t>proteins</a:t>
                </a:r>
                <a:r>
                  <a:rPr lang="fr-FR" dirty="0">
                    <a:latin typeface="Arial" pitchFamily="34" charset="0"/>
                    <a:cs typeface="Arial" pitchFamily="34" charset="0"/>
                  </a:rPr>
                  <a:t>) 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fr-FR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249578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1</c:v>
                </c:pt>
                <c:pt idx="1">
                  <c:v>23</c:v>
                </c:pt>
              </c:numLit>
            </c:plus>
            <c:minus>
              <c:numLit>
                <c:formatCode>General</c:formatCode>
                <c:ptCount val="2"/>
                <c:pt idx="0">
                  <c:v>1</c:v>
                </c:pt>
                <c:pt idx="1">
                  <c:v>23</c:v>
                </c:pt>
              </c:numLit>
            </c:minus>
          </c:errBars>
          <c:cat>
            <c:strRef>
              <c:f>'Cu2+'!$J$5:$J$11</c:f>
              <c:strCache>
                <c:ptCount val="7"/>
                <c:pt idx="0">
                  <c:v>TdCat1 + 0</c:v>
                </c:pt>
                <c:pt idx="1">
                  <c:v>TdCat1 +  0.5 mM Cu2+</c:v>
                </c:pt>
                <c:pt idx="2">
                  <c:v>TdCat1  +  1 mM Cu2+</c:v>
                </c:pt>
                <c:pt idx="3">
                  <c:v>TdCat1 +  1,5 mM Cu2+</c:v>
                </c:pt>
                <c:pt idx="4">
                  <c:v>TdCat1  +  2 mM Cu2+</c:v>
                </c:pt>
                <c:pt idx="5">
                  <c:v>TdCat1  +  3 mM Cu2+</c:v>
                </c:pt>
                <c:pt idx="6">
                  <c:v>TdCat1 +  4 mM Cu2+</c:v>
                </c:pt>
              </c:strCache>
            </c:strRef>
          </c:cat>
          <c:val>
            <c:numRef>
              <c:f>'Cu2+'!$N$5:$N$11</c:f>
              <c:numCache>
                <c:formatCode>General</c:formatCode>
                <c:ptCount val="7"/>
                <c:pt idx="0">
                  <c:v>97.61</c:v>
                </c:pt>
                <c:pt idx="1">
                  <c:v>287.8958065896453</c:v>
                </c:pt>
                <c:pt idx="2">
                  <c:v>526.85066324347247</c:v>
                </c:pt>
                <c:pt idx="3">
                  <c:v>675.27813436029999</c:v>
                </c:pt>
                <c:pt idx="4">
                  <c:v>790.27599486521251</c:v>
                </c:pt>
                <c:pt idx="5">
                  <c:v>915.971330765939</c:v>
                </c:pt>
                <c:pt idx="6">
                  <c:v>869.16987590928852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E0-43DF-92C5-5A31F991AE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126062976"/>
        <c:axId val="126064512"/>
      </c:barChart>
      <c:catAx>
        <c:axId val="126062976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26064512"/>
        <c:crosses val="autoZero"/>
        <c:auto val="1"/>
        <c:lblAlgn val="ctr"/>
        <c:lblOffset val="100"/>
        <c:noMultiLvlLbl val="0"/>
      </c:catAx>
      <c:valAx>
        <c:axId val="12606451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lang="fr-FR">
                    <a:latin typeface="Arial" pitchFamily="34" charset="0"/>
                    <a:cs typeface="Arial" pitchFamily="34" charset="0"/>
                  </a:defRPr>
                </a:pPr>
                <a:r>
                  <a:rPr lang="fr-FR">
                    <a:latin typeface="Arial" pitchFamily="34" charset="0"/>
                    <a:cs typeface="Arial" pitchFamily="34" charset="0"/>
                  </a:rPr>
                  <a:t>Catalase activity</a:t>
                </a:r>
                <a:r>
                  <a:rPr lang="fr-FR" baseline="0">
                    <a:latin typeface="Arial" pitchFamily="34" charset="0"/>
                    <a:cs typeface="Arial" pitchFamily="34" charset="0"/>
                  </a:rPr>
                  <a:t> (µmol/min/mg of proteins) </a:t>
                </a:r>
                <a:endParaRPr lang="fr-FR">
                  <a:latin typeface="Arial" pitchFamily="34" charset="0"/>
                  <a:cs typeface="Arial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fr-FR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260629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errBars>
            <c:errBarType val="both"/>
            <c:errValType val="fixedVal"/>
            <c:noEndCap val="0"/>
            <c:val val="10"/>
          </c:errBars>
          <c:cat>
            <c:strRef>
              <c:f>'Zn2+ '!$J$13:$J$19</c:f>
              <c:strCache>
                <c:ptCount val="7"/>
                <c:pt idx="0">
                  <c:v> TdCat1  +  0 mM Zn2+</c:v>
                </c:pt>
                <c:pt idx="1">
                  <c:v>TdCat1  +  0.5 mM Zn2+</c:v>
                </c:pt>
                <c:pt idx="2">
                  <c:v>TdCat1  +  1 mM Zn2+</c:v>
                </c:pt>
                <c:pt idx="3">
                  <c:v>TdCat1  +  1,5 mM Zn2+</c:v>
                </c:pt>
                <c:pt idx="4">
                  <c:v>TdCat1  +  2 mM Zn2+</c:v>
                </c:pt>
                <c:pt idx="5">
                  <c:v>TdCat1  +  3 mM Zn2+</c:v>
                </c:pt>
                <c:pt idx="6">
                  <c:v>TdCat1  +  4 mM Zn2+</c:v>
                </c:pt>
              </c:strCache>
            </c:strRef>
          </c:cat>
          <c:val>
            <c:numRef>
              <c:f>'Zn2+ '!$K$13:$K$19</c:f>
              <c:numCache>
                <c:formatCode>General</c:formatCode>
                <c:ptCount val="7"/>
                <c:pt idx="0">
                  <c:v>97.61</c:v>
                </c:pt>
                <c:pt idx="1">
                  <c:v>272.77999999999969</c:v>
                </c:pt>
                <c:pt idx="2">
                  <c:v>474.58</c:v>
                </c:pt>
                <c:pt idx="3">
                  <c:v>603.07000000000005</c:v>
                </c:pt>
                <c:pt idx="4">
                  <c:v>744.81</c:v>
                </c:pt>
                <c:pt idx="5">
                  <c:v>878.53</c:v>
                </c:pt>
                <c:pt idx="6">
                  <c:v>873.18000000000052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2F-4FF6-9B5D-09871989E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126199296"/>
        <c:axId val="126200832"/>
      </c:barChart>
      <c:catAx>
        <c:axId val="126199296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26200832"/>
        <c:crosses val="autoZero"/>
        <c:auto val="1"/>
        <c:lblAlgn val="ctr"/>
        <c:lblOffset val="100"/>
        <c:noMultiLvlLbl val="0"/>
      </c:catAx>
      <c:valAx>
        <c:axId val="12620083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lang="fr-FR">
                    <a:latin typeface="Arial" pitchFamily="34" charset="0"/>
                    <a:cs typeface="Arial" pitchFamily="34" charset="0"/>
                  </a:defRPr>
                </a:pPr>
                <a:r>
                  <a:rPr lang="fr-FR" dirty="0">
                    <a:latin typeface="Arial" pitchFamily="34" charset="0"/>
                    <a:cs typeface="Arial" pitchFamily="34" charset="0"/>
                  </a:rPr>
                  <a:t>Catalase </a:t>
                </a:r>
                <a:r>
                  <a:rPr lang="fr-FR" dirty="0" err="1">
                    <a:latin typeface="Arial" pitchFamily="34" charset="0"/>
                    <a:cs typeface="Arial" pitchFamily="34" charset="0"/>
                  </a:rPr>
                  <a:t>activity</a:t>
                </a:r>
                <a:r>
                  <a:rPr lang="fr-FR" dirty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>
                  <a:defRPr lang="fr-FR">
                    <a:latin typeface="Arial" pitchFamily="34" charset="0"/>
                    <a:cs typeface="Arial" pitchFamily="34" charset="0"/>
                  </a:defRPr>
                </a:pPr>
                <a:r>
                  <a:rPr lang="fr-FR" dirty="0">
                    <a:latin typeface="Arial" pitchFamily="34" charset="0"/>
                    <a:cs typeface="Arial" pitchFamily="34" charset="0"/>
                  </a:rPr>
                  <a:t>(µmol/min/mg of </a:t>
                </a:r>
                <a:r>
                  <a:rPr lang="fr-FR" dirty="0" err="1">
                    <a:latin typeface="Arial" pitchFamily="34" charset="0"/>
                    <a:cs typeface="Arial" pitchFamily="34" charset="0"/>
                  </a:rPr>
                  <a:t>proteins</a:t>
                </a:r>
                <a:r>
                  <a:rPr lang="fr-FR" dirty="0">
                    <a:latin typeface="Arial" pitchFamily="34" charset="0"/>
                    <a:cs typeface="Arial" pitchFamily="34" charset="0"/>
                  </a:rPr>
                  <a:t>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fr-FR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261992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0.15623</cdr:x>
      <cdr:y>0.93971</cdr:y>
    </cdr:from>
    <cdr:to>
      <cdr:x>0.96874</cdr:x>
      <cdr:y>0.94029</cdr:y>
    </cdr:to>
    <cdr:sp macro="" textlink="">
      <cdr:nvSpPr>
        <cdr:cNvPr id="7" name="Connecteur droit 6"/>
        <cdr:cNvSpPr/>
      </cdr:nvSpPr>
      <cdr:spPr>
        <a:xfrm xmlns:a="http://schemas.openxmlformats.org/drawingml/2006/main">
          <a:off x="892849" y="2237487"/>
          <a:ext cx="4643501" cy="138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fr-FR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0.14062</cdr:x>
      <cdr:y>0.94908</cdr:y>
    </cdr:from>
    <cdr:to>
      <cdr:x>1</cdr:x>
      <cdr:y>0.9496</cdr:y>
    </cdr:to>
    <cdr:sp macro="" textlink="">
      <cdr:nvSpPr>
        <cdr:cNvPr id="3" name="Connecteur droit 2"/>
        <cdr:cNvSpPr/>
      </cdr:nvSpPr>
      <cdr:spPr>
        <a:xfrm xmlns:a="http://schemas.openxmlformats.org/drawingml/2006/main">
          <a:off x="642918" y="2928958"/>
          <a:ext cx="3929090" cy="158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fr-FR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191A2-4C38-4500-B949-08738B2720CE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5A78-B6AF-4270-B7FB-F928F7E64CE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191A2-4C38-4500-B949-08738B2720CE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5A78-B6AF-4270-B7FB-F928F7E64CE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191A2-4C38-4500-B949-08738B2720CE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5A78-B6AF-4270-B7FB-F928F7E64CE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191A2-4C38-4500-B949-08738B2720CE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5A78-B6AF-4270-B7FB-F928F7E64CE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191A2-4C38-4500-B949-08738B2720CE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5A78-B6AF-4270-B7FB-F928F7E64CE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191A2-4C38-4500-B949-08738B2720CE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5A78-B6AF-4270-B7FB-F928F7E64CE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191A2-4C38-4500-B949-08738B2720CE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5A78-B6AF-4270-B7FB-F928F7E64CE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191A2-4C38-4500-B949-08738B2720CE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5A78-B6AF-4270-B7FB-F928F7E64CE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191A2-4C38-4500-B949-08738B2720CE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5A78-B6AF-4270-B7FB-F928F7E64CE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191A2-4C38-4500-B949-08738B2720CE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5A78-B6AF-4270-B7FB-F928F7E64CE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191A2-4C38-4500-B949-08738B2720CE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5A78-B6AF-4270-B7FB-F928F7E64CE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191A2-4C38-4500-B949-08738B2720CE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B5A78-B6AF-4270-B7FB-F928F7E64CE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/>
          <p:cNvSpPr txBox="1"/>
          <p:nvPr/>
        </p:nvSpPr>
        <p:spPr>
          <a:xfrm>
            <a:off x="4857784" y="5515"/>
            <a:ext cx="200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err="1">
                <a:latin typeface="Arial" pitchFamily="34" charset="0"/>
                <a:cs typeface="Arial" pitchFamily="34" charset="0"/>
              </a:rPr>
              <a:t>Supplemental</a:t>
            </a:r>
            <a:r>
              <a:rPr lang="fr-FR" sz="1200" b="1" dirty="0">
                <a:latin typeface="Arial" pitchFamily="34" charset="0"/>
                <a:cs typeface="Arial" pitchFamily="34" charset="0"/>
              </a:rPr>
              <a:t> Figure 1 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80249" y="3357554"/>
            <a:ext cx="374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Arial" pitchFamily="34" charset="0"/>
                <a:cs typeface="Arial" pitchFamily="34" charset="0"/>
              </a:rPr>
              <a:t>b)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71413" y="6346451"/>
            <a:ext cx="374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Arial" pitchFamily="34" charset="0"/>
                <a:cs typeface="Arial" pitchFamily="34" charset="0"/>
              </a:rPr>
              <a:t>c)</a:t>
            </a:r>
          </a:p>
        </p:txBody>
      </p:sp>
      <p:sp>
        <p:nvSpPr>
          <p:cNvPr id="48" name="ZoneTexte 62"/>
          <p:cNvSpPr txBox="1"/>
          <p:nvPr/>
        </p:nvSpPr>
        <p:spPr>
          <a:xfrm>
            <a:off x="-23962" y="8790113"/>
            <a:ext cx="9685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>
                <a:latin typeface="Arial" pitchFamily="34" charset="0"/>
                <a:cs typeface="Arial" pitchFamily="34" charset="0"/>
              </a:rPr>
              <a:t> [Mg</a:t>
            </a:r>
            <a:r>
              <a:rPr lang="fr-FR" sz="1000" b="1" baseline="30000" dirty="0">
                <a:latin typeface="Arial" pitchFamily="34" charset="0"/>
                <a:cs typeface="Arial" pitchFamily="34" charset="0"/>
              </a:rPr>
              <a:t>2+</a:t>
            </a:r>
            <a:r>
              <a:rPr lang="fr-FR" sz="1000" b="1" dirty="0">
                <a:latin typeface="Arial" pitchFamily="34" charset="0"/>
                <a:cs typeface="Arial" pitchFamily="34" charset="0"/>
              </a:rPr>
              <a:t>] (</a:t>
            </a:r>
            <a:r>
              <a:rPr lang="fr-FR" sz="1000" b="1" dirty="0" err="1">
                <a:latin typeface="Arial" pitchFamily="34" charset="0"/>
                <a:cs typeface="Arial" pitchFamily="34" charset="0"/>
              </a:rPr>
              <a:t>mM</a:t>
            </a:r>
            <a:r>
              <a:rPr lang="fr-FR" sz="1000" b="1" dirty="0">
                <a:latin typeface="Arial" pitchFamily="34" charset="0"/>
                <a:cs typeface="Arial" pitchFamily="34" charset="0"/>
              </a:rPr>
              <a:t>) </a:t>
            </a:r>
          </a:p>
        </p:txBody>
      </p:sp>
      <p:grpSp>
        <p:nvGrpSpPr>
          <p:cNvPr id="2" name="مجموعة 64"/>
          <p:cNvGrpSpPr/>
          <p:nvPr/>
        </p:nvGrpSpPr>
        <p:grpSpPr>
          <a:xfrm>
            <a:off x="454473" y="6206729"/>
            <a:ext cx="5903486" cy="2866053"/>
            <a:chOff x="454473" y="6206729"/>
            <a:chExt cx="5903486" cy="2866053"/>
          </a:xfrm>
        </p:grpSpPr>
        <p:grpSp>
          <p:nvGrpSpPr>
            <p:cNvPr id="3" name="Groupe 12"/>
            <p:cNvGrpSpPr/>
            <p:nvPr/>
          </p:nvGrpSpPr>
          <p:grpSpPr>
            <a:xfrm>
              <a:off x="454473" y="6206729"/>
              <a:ext cx="5903486" cy="2866053"/>
              <a:chOff x="0" y="3214678"/>
              <a:chExt cx="5192328" cy="2866053"/>
            </a:xfrm>
          </p:grpSpPr>
          <p:graphicFrame>
            <p:nvGraphicFramePr>
              <p:cNvPr id="40" name="Graphique 2"/>
              <p:cNvGraphicFramePr/>
              <p:nvPr>
                <p:extLst>
                  <p:ext uri="{D42A27DB-BD31-4B8C-83A1-F6EECF244321}">
                    <p14:modId xmlns:p14="http://schemas.microsoft.com/office/powerpoint/2010/main" val="1575653229"/>
                  </p:ext>
                </p:extLst>
              </p:nvPr>
            </p:nvGraphicFramePr>
            <p:xfrm>
              <a:off x="0" y="3214678"/>
              <a:ext cx="5072074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41" name="ZoneTexte 40"/>
              <p:cNvSpPr txBox="1"/>
              <p:nvPr/>
            </p:nvSpPr>
            <p:spPr>
              <a:xfrm>
                <a:off x="1142984" y="5834510"/>
                <a:ext cx="7858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2" name="ZoneTexte 41"/>
              <p:cNvSpPr txBox="1"/>
              <p:nvPr/>
            </p:nvSpPr>
            <p:spPr>
              <a:xfrm>
                <a:off x="1857364" y="5834510"/>
                <a:ext cx="7858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0.5</a:t>
                </a:r>
              </a:p>
            </p:txBody>
          </p:sp>
          <p:sp>
            <p:nvSpPr>
              <p:cNvPr id="43" name="ZoneTexte 42"/>
              <p:cNvSpPr txBox="1"/>
              <p:nvPr/>
            </p:nvSpPr>
            <p:spPr>
              <a:xfrm>
                <a:off x="2762684" y="5834510"/>
                <a:ext cx="7858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44" name="ZoneTexte 43"/>
              <p:cNvSpPr txBox="1"/>
              <p:nvPr/>
            </p:nvSpPr>
            <p:spPr>
              <a:xfrm>
                <a:off x="3549254" y="5834510"/>
                <a:ext cx="7858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2</a:t>
                </a:r>
              </a:p>
            </p:txBody>
          </p:sp>
          <p:sp>
            <p:nvSpPr>
              <p:cNvPr id="45" name="ZoneTexte 44"/>
              <p:cNvSpPr txBox="1"/>
              <p:nvPr/>
            </p:nvSpPr>
            <p:spPr>
              <a:xfrm>
                <a:off x="4406510" y="5834510"/>
                <a:ext cx="7858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3</a:t>
                </a:r>
              </a:p>
            </p:txBody>
          </p:sp>
          <p:cxnSp>
            <p:nvCxnSpPr>
              <p:cNvPr id="46" name="Connecteur droit 45"/>
              <p:cNvCxnSpPr/>
              <p:nvPr/>
            </p:nvCxnSpPr>
            <p:spPr>
              <a:xfrm>
                <a:off x="794067" y="5794791"/>
                <a:ext cx="4176964" cy="1559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5" name="مربع نص 34"/>
            <p:cNvSpPr txBox="1"/>
            <p:nvPr/>
          </p:nvSpPr>
          <p:spPr>
            <a:xfrm>
              <a:off x="2625930" y="7927156"/>
              <a:ext cx="357214" cy="2462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000" dirty="0">
                  <a:latin typeface="Arial" pitchFamily="34" charset="0"/>
                  <a:cs typeface="Arial" pitchFamily="34" charset="0"/>
                </a:rPr>
                <a:t>***</a:t>
              </a:r>
              <a:endParaRPr lang="ar-SA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مربع نص 46"/>
            <p:cNvSpPr txBox="1"/>
            <p:nvPr/>
          </p:nvSpPr>
          <p:spPr>
            <a:xfrm>
              <a:off x="3571876" y="7821214"/>
              <a:ext cx="357214" cy="2462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000" dirty="0">
                  <a:latin typeface="Arial" pitchFamily="34" charset="0"/>
                  <a:cs typeface="Arial" pitchFamily="34" charset="0"/>
                </a:rPr>
                <a:t>***</a:t>
              </a:r>
              <a:endParaRPr lang="ar-SA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مربع نص 48"/>
            <p:cNvSpPr txBox="1"/>
            <p:nvPr/>
          </p:nvSpPr>
          <p:spPr>
            <a:xfrm>
              <a:off x="4500546" y="7686964"/>
              <a:ext cx="357214" cy="2462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000" dirty="0">
                  <a:latin typeface="Arial" pitchFamily="34" charset="0"/>
                  <a:cs typeface="Arial" pitchFamily="34" charset="0"/>
                </a:rPr>
                <a:t>***</a:t>
              </a:r>
              <a:endParaRPr lang="ar-SA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مربع نص 49"/>
            <p:cNvSpPr txBox="1"/>
            <p:nvPr/>
          </p:nvSpPr>
          <p:spPr>
            <a:xfrm>
              <a:off x="5429240" y="7698020"/>
              <a:ext cx="357214" cy="2462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000" dirty="0">
                  <a:latin typeface="Arial" pitchFamily="34" charset="0"/>
                  <a:cs typeface="Arial" pitchFamily="34" charset="0"/>
                </a:rPr>
                <a:t>***</a:t>
              </a:r>
              <a:endParaRPr lang="ar-SA" sz="10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مجموعة 63"/>
          <p:cNvGrpSpPr/>
          <p:nvPr/>
        </p:nvGrpSpPr>
        <p:grpSpPr>
          <a:xfrm>
            <a:off x="234358" y="3548959"/>
            <a:ext cx="6016537" cy="2523239"/>
            <a:chOff x="234358" y="3548959"/>
            <a:chExt cx="6016537" cy="2523239"/>
          </a:xfrm>
        </p:grpSpPr>
        <p:grpSp>
          <p:nvGrpSpPr>
            <p:cNvPr id="5" name="Groupe 24"/>
            <p:cNvGrpSpPr/>
            <p:nvPr/>
          </p:nvGrpSpPr>
          <p:grpSpPr>
            <a:xfrm>
              <a:off x="234358" y="3548959"/>
              <a:ext cx="6016537" cy="2523239"/>
              <a:chOff x="627141" y="6143636"/>
              <a:chExt cx="6016537" cy="2907034"/>
            </a:xfrm>
          </p:grpSpPr>
          <p:sp>
            <p:nvSpPr>
              <p:cNvPr id="26" name="ZoneTexte 25"/>
              <p:cNvSpPr txBox="1"/>
              <p:nvPr/>
            </p:nvSpPr>
            <p:spPr>
              <a:xfrm>
                <a:off x="2036073" y="8735843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-</a:t>
                </a:r>
              </a:p>
            </p:txBody>
          </p:sp>
          <p:sp>
            <p:nvSpPr>
              <p:cNvPr id="27" name="ZoneTexte 26"/>
              <p:cNvSpPr txBox="1"/>
              <p:nvPr/>
            </p:nvSpPr>
            <p:spPr>
              <a:xfrm>
                <a:off x="2658547" y="8735843"/>
                <a:ext cx="3609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0.5</a:t>
                </a:r>
              </a:p>
            </p:txBody>
          </p:sp>
          <p:sp>
            <p:nvSpPr>
              <p:cNvPr id="28" name="ZoneTexte 27"/>
              <p:cNvSpPr txBox="1"/>
              <p:nvPr/>
            </p:nvSpPr>
            <p:spPr>
              <a:xfrm>
                <a:off x="3377902" y="8735843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29" name="ZoneTexte 28"/>
              <p:cNvSpPr txBox="1"/>
              <p:nvPr/>
            </p:nvSpPr>
            <p:spPr>
              <a:xfrm>
                <a:off x="3961093" y="8735843"/>
                <a:ext cx="3609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1.5</a:t>
                </a:r>
              </a:p>
            </p:txBody>
          </p:sp>
          <p:sp>
            <p:nvSpPr>
              <p:cNvPr id="30" name="ZoneTexte 29"/>
              <p:cNvSpPr txBox="1"/>
              <p:nvPr/>
            </p:nvSpPr>
            <p:spPr>
              <a:xfrm>
                <a:off x="4679279" y="8742872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2</a:t>
                </a:r>
              </a:p>
            </p:txBody>
          </p:sp>
          <p:sp>
            <p:nvSpPr>
              <p:cNvPr id="31" name="ZoneTexte 30"/>
              <p:cNvSpPr txBox="1"/>
              <p:nvPr/>
            </p:nvSpPr>
            <p:spPr>
              <a:xfrm>
                <a:off x="5353319" y="8742872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3</a:t>
                </a:r>
              </a:p>
            </p:txBody>
          </p:sp>
          <p:sp>
            <p:nvSpPr>
              <p:cNvPr id="32" name="ZoneTexte 31"/>
              <p:cNvSpPr txBox="1"/>
              <p:nvPr/>
            </p:nvSpPr>
            <p:spPr>
              <a:xfrm>
                <a:off x="6031322" y="8742872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4</a:t>
                </a:r>
              </a:p>
            </p:txBody>
          </p:sp>
          <p:graphicFrame>
            <p:nvGraphicFramePr>
              <p:cNvPr id="33" name="Graphique 32"/>
              <p:cNvGraphicFramePr/>
              <p:nvPr/>
            </p:nvGraphicFramePr>
            <p:xfrm>
              <a:off x="928670" y="6143636"/>
              <a:ext cx="5715008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34" name="ZoneTexte 33"/>
              <p:cNvSpPr txBox="1"/>
              <p:nvPr/>
            </p:nvSpPr>
            <p:spPr>
              <a:xfrm>
                <a:off x="627141" y="8766998"/>
                <a:ext cx="954107" cy="283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[Cu</a:t>
                </a:r>
                <a:r>
                  <a:rPr lang="fr-FR" sz="1000" b="1" baseline="30000" dirty="0">
                    <a:latin typeface="Arial" pitchFamily="34" charset="0"/>
                    <a:cs typeface="Arial" pitchFamily="34" charset="0"/>
                  </a:rPr>
                  <a:t>2+</a:t>
                </a:r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]  (</a:t>
                </a:r>
                <a:r>
                  <a:rPr lang="fr-FR" sz="1000" b="1" dirty="0" err="1">
                    <a:latin typeface="Arial" pitchFamily="34" charset="0"/>
                    <a:cs typeface="Arial" pitchFamily="34" charset="0"/>
                  </a:rPr>
                  <a:t>mM</a:t>
                </a:r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) </a:t>
                </a:r>
              </a:p>
            </p:txBody>
          </p:sp>
        </p:grpSp>
        <p:sp>
          <p:nvSpPr>
            <p:cNvPr id="51" name="مربع نص 50"/>
            <p:cNvSpPr txBox="1"/>
            <p:nvPr/>
          </p:nvSpPr>
          <p:spPr>
            <a:xfrm>
              <a:off x="2285992" y="4929190"/>
              <a:ext cx="357214" cy="2462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000" dirty="0">
                  <a:latin typeface="Arial" pitchFamily="34" charset="0"/>
                  <a:cs typeface="Arial" pitchFamily="34" charset="0"/>
                </a:rPr>
                <a:t>***</a:t>
              </a:r>
              <a:endParaRPr lang="ar-SA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مربع نص 51"/>
            <p:cNvSpPr txBox="1"/>
            <p:nvPr/>
          </p:nvSpPr>
          <p:spPr>
            <a:xfrm>
              <a:off x="2957218" y="4414469"/>
              <a:ext cx="357214" cy="2462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000" dirty="0">
                  <a:latin typeface="Arial" pitchFamily="34" charset="0"/>
                  <a:cs typeface="Arial" pitchFamily="34" charset="0"/>
                </a:rPr>
                <a:t>***</a:t>
              </a:r>
              <a:endParaRPr lang="ar-SA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مربع نص 52"/>
            <p:cNvSpPr txBox="1"/>
            <p:nvPr/>
          </p:nvSpPr>
          <p:spPr>
            <a:xfrm>
              <a:off x="3623608" y="4117494"/>
              <a:ext cx="357214" cy="2462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000" dirty="0">
                  <a:latin typeface="Arial" pitchFamily="34" charset="0"/>
                  <a:cs typeface="Arial" pitchFamily="34" charset="0"/>
                </a:rPr>
                <a:t>***</a:t>
              </a:r>
              <a:endParaRPr lang="ar-SA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مربع نص 53"/>
            <p:cNvSpPr txBox="1"/>
            <p:nvPr/>
          </p:nvSpPr>
          <p:spPr>
            <a:xfrm>
              <a:off x="4260378" y="3866246"/>
              <a:ext cx="357214" cy="2462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000" dirty="0">
                  <a:latin typeface="Arial" pitchFamily="34" charset="0"/>
                  <a:cs typeface="Arial" pitchFamily="34" charset="0"/>
                </a:rPr>
                <a:t>***</a:t>
              </a:r>
              <a:endParaRPr lang="ar-SA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مربع نص 54"/>
            <p:cNvSpPr txBox="1"/>
            <p:nvPr/>
          </p:nvSpPr>
          <p:spPr>
            <a:xfrm>
              <a:off x="4932940" y="3611399"/>
              <a:ext cx="357214" cy="2462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000" dirty="0">
                  <a:latin typeface="Arial" pitchFamily="34" charset="0"/>
                  <a:cs typeface="Arial" pitchFamily="34" charset="0"/>
                </a:rPr>
                <a:t>***</a:t>
              </a:r>
              <a:endParaRPr lang="ar-SA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مربع نص 55"/>
            <p:cNvSpPr txBox="1"/>
            <p:nvPr/>
          </p:nvSpPr>
          <p:spPr>
            <a:xfrm>
              <a:off x="5600424" y="3695062"/>
              <a:ext cx="357214" cy="2462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000" dirty="0">
                  <a:latin typeface="Arial" pitchFamily="34" charset="0"/>
                  <a:cs typeface="Arial" pitchFamily="34" charset="0"/>
                </a:rPr>
                <a:t>***</a:t>
              </a:r>
              <a:endParaRPr lang="ar-SA" sz="10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مجموعة 62"/>
          <p:cNvGrpSpPr/>
          <p:nvPr/>
        </p:nvGrpSpPr>
        <p:grpSpPr>
          <a:xfrm>
            <a:off x="214289" y="142844"/>
            <a:ext cx="6061707" cy="2882053"/>
            <a:chOff x="83288" y="202407"/>
            <a:chExt cx="6061707" cy="2882053"/>
          </a:xfrm>
        </p:grpSpPr>
        <p:grpSp>
          <p:nvGrpSpPr>
            <p:cNvPr id="7" name="Groupe 14"/>
            <p:cNvGrpSpPr/>
            <p:nvPr/>
          </p:nvGrpSpPr>
          <p:grpSpPr>
            <a:xfrm>
              <a:off x="285728" y="285720"/>
              <a:ext cx="5859267" cy="2798740"/>
              <a:chOff x="641567" y="2857488"/>
              <a:chExt cx="5859267" cy="3224440"/>
            </a:xfrm>
          </p:grpSpPr>
          <p:graphicFrame>
            <p:nvGraphicFramePr>
              <p:cNvPr id="16" name="Graphique 15"/>
              <p:cNvGraphicFramePr/>
              <p:nvPr>
                <p:extLst>
                  <p:ext uri="{D42A27DB-BD31-4B8C-83A1-F6EECF244321}">
                    <p14:modId xmlns:p14="http://schemas.microsoft.com/office/powerpoint/2010/main" val="3362887083"/>
                  </p:ext>
                </p:extLst>
              </p:nvPr>
            </p:nvGraphicFramePr>
            <p:xfrm>
              <a:off x="928670" y="2857488"/>
              <a:ext cx="5572164" cy="30861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7" name="ZoneTexte 16"/>
              <p:cNvSpPr txBox="1"/>
              <p:nvPr/>
            </p:nvSpPr>
            <p:spPr>
              <a:xfrm>
                <a:off x="2129482" y="5815042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-</a:t>
                </a:r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2551276" y="5815042"/>
                <a:ext cx="3609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0.5</a:t>
                </a:r>
              </a:p>
            </p:txBody>
          </p:sp>
          <p:sp>
            <p:nvSpPr>
              <p:cNvPr id="19" name="ZoneTexte 18"/>
              <p:cNvSpPr txBox="1"/>
              <p:nvPr/>
            </p:nvSpPr>
            <p:spPr>
              <a:xfrm>
                <a:off x="3270631" y="5815042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3853822" y="5815042"/>
                <a:ext cx="3609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1.5</a:t>
                </a:r>
              </a:p>
            </p:txBody>
          </p:sp>
          <p:sp>
            <p:nvSpPr>
              <p:cNvPr id="21" name="ZoneTexte 20"/>
              <p:cNvSpPr txBox="1"/>
              <p:nvPr/>
            </p:nvSpPr>
            <p:spPr>
              <a:xfrm>
                <a:off x="4572008" y="5822071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2</a:t>
                </a:r>
              </a:p>
            </p:txBody>
          </p:sp>
          <p:sp>
            <p:nvSpPr>
              <p:cNvPr id="22" name="ZoneTexte 21"/>
              <p:cNvSpPr txBox="1"/>
              <p:nvPr/>
            </p:nvSpPr>
            <p:spPr>
              <a:xfrm>
                <a:off x="5246048" y="5822071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3</a:t>
                </a:r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5924051" y="5822071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4</a:t>
                </a:r>
              </a:p>
            </p:txBody>
          </p:sp>
          <p:sp>
            <p:nvSpPr>
              <p:cNvPr id="24" name="ZoneTexte 23"/>
              <p:cNvSpPr txBox="1"/>
              <p:nvPr/>
            </p:nvSpPr>
            <p:spPr>
              <a:xfrm>
                <a:off x="641567" y="5798256"/>
                <a:ext cx="965329" cy="283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  [Zn</a:t>
                </a:r>
                <a:r>
                  <a:rPr lang="fr-FR" sz="1000" b="1" baseline="30000" dirty="0">
                    <a:latin typeface="Arial" pitchFamily="34" charset="0"/>
                    <a:cs typeface="Arial" pitchFamily="34" charset="0"/>
                  </a:rPr>
                  <a:t>2+</a:t>
                </a:r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] (</a:t>
                </a:r>
                <a:r>
                  <a:rPr lang="fr-FR" sz="1000" b="1" dirty="0" err="1">
                    <a:latin typeface="Arial" pitchFamily="34" charset="0"/>
                    <a:cs typeface="Arial" pitchFamily="34" charset="0"/>
                  </a:rPr>
                  <a:t>mM</a:t>
                </a:r>
                <a:r>
                  <a:rPr lang="fr-FR" sz="1000" b="1" dirty="0">
                    <a:latin typeface="Arial" pitchFamily="34" charset="0"/>
                    <a:cs typeface="Arial" pitchFamily="34" charset="0"/>
                  </a:rPr>
                  <a:t>)</a:t>
                </a:r>
              </a:p>
            </p:txBody>
          </p:sp>
        </p:grpSp>
        <p:sp>
          <p:nvSpPr>
            <p:cNvPr id="38" name="ZoneTexte 35"/>
            <p:cNvSpPr txBox="1"/>
            <p:nvPr/>
          </p:nvSpPr>
          <p:spPr>
            <a:xfrm>
              <a:off x="83288" y="202407"/>
              <a:ext cx="3215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latin typeface="Arial" pitchFamily="34" charset="0"/>
                  <a:cs typeface="Arial" pitchFamily="34" charset="0"/>
                </a:rPr>
                <a:t>a)</a:t>
              </a:r>
            </a:p>
          </p:txBody>
        </p:sp>
        <p:sp>
          <p:nvSpPr>
            <p:cNvPr id="57" name="مربع نص 56"/>
            <p:cNvSpPr txBox="1"/>
            <p:nvPr/>
          </p:nvSpPr>
          <p:spPr>
            <a:xfrm>
              <a:off x="2320496" y="1928794"/>
              <a:ext cx="357214" cy="2462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000" dirty="0">
                  <a:latin typeface="Arial" pitchFamily="34" charset="0"/>
                  <a:cs typeface="Arial" pitchFamily="34" charset="0"/>
                </a:rPr>
                <a:t>***</a:t>
              </a:r>
              <a:endParaRPr lang="ar-SA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مربع نص 57"/>
            <p:cNvSpPr txBox="1"/>
            <p:nvPr/>
          </p:nvSpPr>
          <p:spPr>
            <a:xfrm>
              <a:off x="2946162" y="1422699"/>
              <a:ext cx="357214" cy="2462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000" dirty="0">
                  <a:latin typeface="Arial" pitchFamily="34" charset="0"/>
                  <a:cs typeface="Arial" pitchFamily="34" charset="0"/>
                </a:rPr>
                <a:t>***</a:t>
              </a:r>
              <a:endParaRPr lang="ar-SA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مربع نص 58"/>
            <p:cNvSpPr txBox="1"/>
            <p:nvPr/>
          </p:nvSpPr>
          <p:spPr>
            <a:xfrm>
              <a:off x="3578048" y="1108472"/>
              <a:ext cx="357214" cy="2462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000" dirty="0">
                  <a:latin typeface="Arial" pitchFamily="34" charset="0"/>
                  <a:cs typeface="Arial" pitchFamily="34" charset="0"/>
                </a:rPr>
                <a:t>***</a:t>
              </a:r>
              <a:endParaRPr lang="ar-SA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مربع نص 59"/>
            <p:cNvSpPr txBox="1"/>
            <p:nvPr/>
          </p:nvSpPr>
          <p:spPr>
            <a:xfrm>
              <a:off x="4214794" y="785786"/>
              <a:ext cx="357214" cy="2462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000" dirty="0">
                  <a:latin typeface="Arial" pitchFamily="34" charset="0"/>
                  <a:cs typeface="Arial" pitchFamily="34" charset="0"/>
                </a:rPr>
                <a:t>***</a:t>
              </a:r>
              <a:endParaRPr lang="ar-SA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مربع نص 60"/>
            <p:cNvSpPr txBox="1"/>
            <p:nvPr/>
          </p:nvSpPr>
          <p:spPr>
            <a:xfrm>
              <a:off x="4857736" y="454474"/>
              <a:ext cx="357214" cy="2462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000" dirty="0">
                  <a:latin typeface="Arial" pitchFamily="34" charset="0"/>
                  <a:cs typeface="Arial" pitchFamily="34" charset="0"/>
                </a:rPr>
                <a:t>***</a:t>
              </a:r>
              <a:endParaRPr lang="ar-SA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مربع نص 61"/>
            <p:cNvSpPr txBox="1"/>
            <p:nvPr/>
          </p:nvSpPr>
          <p:spPr>
            <a:xfrm>
              <a:off x="5503108" y="468127"/>
              <a:ext cx="357214" cy="24622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000" dirty="0">
                  <a:latin typeface="Arial" pitchFamily="34" charset="0"/>
                  <a:cs typeface="Arial" pitchFamily="34" charset="0"/>
                </a:rPr>
                <a:t>***</a:t>
              </a:r>
              <a:endParaRPr lang="ar-SA" sz="10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97</Words>
  <Application>Microsoft Office PowerPoint</Application>
  <PresentationFormat>Affichage à l'écran 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HP</dc:creator>
  <cp:lastModifiedBy>Faical Brini</cp:lastModifiedBy>
  <cp:revision>5</cp:revision>
  <dcterms:created xsi:type="dcterms:W3CDTF">2020-03-10T11:07:15Z</dcterms:created>
  <dcterms:modified xsi:type="dcterms:W3CDTF">2022-01-14T15:28:27Z</dcterms:modified>
</cp:coreProperties>
</file>