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641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81" d="100"/>
          <a:sy n="81" d="100"/>
        </p:scale>
        <p:origin x="41" y="7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9850B-ABBE-457C-9EDF-61A4ADDF3C7C}" type="datetimeFigureOut">
              <a:rPr kumimoji="1" lang="ja-JP" altLang="en-US" smtClean="0"/>
              <a:t>2022/1/30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36EDE-6A3B-4A94-857A-1B15B874276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9567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9850B-ABBE-457C-9EDF-61A4ADDF3C7C}" type="datetimeFigureOut">
              <a:rPr kumimoji="1" lang="ja-JP" altLang="en-US" smtClean="0"/>
              <a:t>2022/1/30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36EDE-6A3B-4A94-857A-1B15B874276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81161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9850B-ABBE-457C-9EDF-61A4ADDF3C7C}" type="datetimeFigureOut">
              <a:rPr kumimoji="1" lang="ja-JP" altLang="en-US" smtClean="0"/>
              <a:t>2022/1/30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36EDE-6A3B-4A94-857A-1B15B874276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364661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9850B-ABBE-457C-9EDF-61A4ADDF3C7C}" type="datetimeFigureOut">
              <a:rPr kumimoji="1" lang="ja-JP" altLang="en-US" smtClean="0"/>
              <a:t>2022/1/30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36EDE-6A3B-4A94-857A-1B15B874276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443531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9850B-ABBE-457C-9EDF-61A4ADDF3C7C}" type="datetimeFigureOut">
              <a:rPr kumimoji="1" lang="ja-JP" altLang="en-US" smtClean="0"/>
              <a:t>2022/1/30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36EDE-6A3B-4A94-857A-1B15B874276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7167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9850B-ABBE-457C-9EDF-61A4ADDF3C7C}" type="datetimeFigureOut">
              <a:rPr kumimoji="1" lang="ja-JP" altLang="en-US" smtClean="0"/>
              <a:t>2022/1/30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36EDE-6A3B-4A94-857A-1B15B874276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66871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9850B-ABBE-457C-9EDF-61A4ADDF3C7C}" type="datetimeFigureOut">
              <a:rPr kumimoji="1" lang="ja-JP" altLang="en-US" smtClean="0"/>
              <a:t>2022/1/30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36EDE-6A3B-4A94-857A-1B15B874276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273900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9850B-ABBE-457C-9EDF-61A4ADDF3C7C}" type="datetimeFigureOut">
              <a:rPr kumimoji="1" lang="ja-JP" altLang="en-US" smtClean="0"/>
              <a:t>2022/1/30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36EDE-6A3B-4A94-857A-1B15B874276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56011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9850B-ABBE-457C-9EDF-61A4ADDF3C7C}" type="datetimeFigureOut">
              <a:rPr kumimoji="1" lang="ja-JP" altLang="en-US" smtClean="0"/>
              <a:t>2022/1/30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36EDE-6A3B-4A94-857A-1B15B874276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8535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9850B-ABBE-457C-9EDF-61A4ADDF3C7C}" type="datetimeFigureOut">
              <a:rPr kumimoji="1" lang="ja-JP" altLang="en-US" smtClean="0"/>
              <a:t>2022/1/30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36EDE-6A3B-4A94-857A-1B15B874276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124505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9850B-ABBE-457C-9EDF-61A4ADDF3C7C}" type="datetimeFigureOut">
              <a:rPr kumimoji="1" lang="ja-JP" altLang="en-US" smtClean="0"/>
              <a:t>2022/1/30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36EDE-6A3B-4A94-857A-1B15B874276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9967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29850B-ABBE-457C-9EDF-61A4ADDF3C7C}" type="datetimeFigureOut">
              <a:rPr kumimoji="1" lang="ja-JP" altLang="en-US" smtClean="0"/>
              <a:t>2022/1/30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E36EDE-6A3B-4A94-857A-1B15B874276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9526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mp"/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>
            <a:extLst>
              <a:ext uri="{FF2B5EF4-FFF2-40B4-BE49-F238E27FC236}">
                <a16:creationId xmlns:a16="http://schemas.microsoft.com/office/drawing/2014/main" id="{275F5B17-AB56-469C-99D9-1C5F96B7B3E9}"/>
              </a:ext>
            </a:extLst>
          </p:cNvPr>
          <p:cNvSpPr txBox="1">
            <a:spLocks/>
          </p:cNvSpPr>
          <p:nvPr/>
        </p:nvSpPr>
        <p:spPr>
          <a:xfrm>
            <a:off x="3473230" y="4499514"/>
            <a:ext cx="2168220" cy="2819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1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Concentration (</a:t>
            </a:r>
            <a:r>
              <a:rPr lang="en-US" altLang="ja-JP" sz="1200" dirty="0" err="1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μg</a:t>
            </a:r>
            <a:r>
              <a:rPr lang="en-US" altLang="ja-JP" sz="1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/L)</a:t>
            </a:r>
            <a:endParaRPr lang="ja-JP" altLang="en-US" sz="12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C8A684D-EA9F-4E14-BB6F-56ADAFDAAA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8401" y="4816767"/>
            <a:ext cx="8477955" cy="110799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just" eaLnBrk="1" hangingPunct="1">
              <a:spcBef>
                <a:spcPct val="20000"/>
              </a:spcBef>
              <a:buFont typeface="Arial" charset="0"/>
              <a:buNone/>
              <a:defRPr/>
            </a:pPr>
            <a:r>
              <a:rPr lang="en-US" altLang="ja-JP" sz="1100" dirty="0">
                <a:latin typeface="+mn-lt"/>
                <a:ea typeface="+mn-ea"/>
                <a:cs typeface="Times New Roman" panose="02020603050405020304" pitchFamily="18" charset="0"/>
              </a:rPr>
              <a:t>Fig. 10  Chlorophyl compounds and carotenoids found in the Mw4C-01 sediment core from Lake </a:t>
            </a:r>
            <a:r>
              <a:rPr lang="en-US" altLang="ja-JP" sz="1100" dirty="0" err="1">
                <a:latin typeface="+mn-lt"/>
                <a:ea typeface="+mn-ea"/>
                <a:cs typeface="Times New Roman" panose="02020603050405020304" pitchFamily="18" charset="0"/>
              </a:rPr>
              <a:t>Maruwan-oike</a:t>
            </a:r>
            <a:r>
              <a:rPr lang="en-US" altLang="ja-JP" sz="1100" dirty="0">
                <a:latin typeface="+mn-lt"/>
                <a:ea typeface="+mn-ea"/>
                <a:cs typeface="Times New Roman" panose="02020603050405020304" pitchFamily="18" charset="0"/>
              </a:rPr>
              <a:t>. Ba, Bacillariophyceae; </a:t>
            </a:r>
            <a:r>
              <a:rPr lang="en-US" altLang="ja-JP" sz="1100" dirty="0" err="1">
                <a:latin typeface="+mn-lt"/>
                <a:ea typeface="+mn-ea"/>
                <a:cs typeface="Times New Roman" panose="02020603050405020304" pitchFamily="18" charset="0"/>
              </a:rPr>
              <a:t>Dn</a:t>
            </a:r>
            <a:r>
              <a:rPr lang="en-US" altLang="ja-JP" sz="1100" dirty="0">
                <a:latin typeface="+mn-lt"/>
                <a:ea typeface="+mn-ea"/>
                <a:cs typeface="Times New Roman" panose="02020603050405020304" pitchFamily="18" charset="0"/>
              </a:rPr>
              <a:t>, </a:t>
            </a:r>
            <a:r>
              <a:rPr lang="en-US" altLang="ja-JP" sz="1100" dirty="0" err="1">
                <a:latin typeface="+mn-lt"/>
                <a:ea typeface="+mn-ea"/>
                <a:cs typeface="Times New Roman" panose="02020603050405020304" pitchFamily="18" charset="0"/>
              </a:rPr>
              <a:t>Dinopyceae</a:t>
            </a:r>
            <a:r>
              <a:rPr lang="en-US" altLang="ja-JP" sz="1100" dirty="0">
                <a:latin typeface="+mn-lt"/>
                <a:ea typeface="+mn-ea"/>
                <a:cs typeface="Times New Roman" panose="02020603050405020304" pitchFamily="18" charset="0"/>
              </a:rPr>
              <a:t>; He, </a:t>
            </a:r>
            <a:r>
              <a:rPr lang="en-US" altLang="ja-JP" sz="1100" dirty="0" err="1">
                <a:latin typeface="+mn-lt"/>
                <a:ea typeface="+mn-ea"/>
                <a:cs typeface="Times New Roman" panose="02020603050405020304" pitchFamily="18" charset="0"/>
              </a:rPr>
              <a:t>Heptophyceae</a:t>
            </a:r>
            <a:r>
              <a:rPr lang="en-US" altLang="ja-JP" sz="1100" dirty="0">
                <a:latin typeface="+mn-lt"/>
                <a:ea typeface="+mn-ea"/>
                <a:cs typeface="Times New Roman" panose="02020603050405020304" pitchFamily="18" charset="0"/>
              </a:rPr>
              <a:t>; Ph, </a:t>
            </a:r>
            <a:r>
              <a:rPr lang="en-US" altLang="ja-JP" sz="1100" dirty="0" err="1">
                <a:latin typeface="+mn-lt"/>
                <a:ea typeface="+mn-ea"/>
                <a:cs typeface="Times New Roman" panose="02020603050405020304" pitchFamily="18" charset="0"/>
              </a:rPr>
              <a:t>Phaeophyceae</a:t>
            </a:r>
            <a:r>
              <a:rPr lang="en-US" altLang="ja-JP" sz="1100" dirty="0">
                <a:latin typeface="+mn-lt"/>
                <a:ea typeface="+mn-ea"/>
                <a:cs typeface="Times New Roman" panose="02020603050405020304" pitchFamily="18" charset="0"/>
              </a:rPr>
              <a:t>; Fucoxanthin and cis-diatoxanthin: Bacillariophyceae, </a:t>
            </a:r>
            <a:r>
              <a:rPr lang="en-US" altLang="ja-JP" sz="1100" dirty="0" err="1">
                <a:latin typeface="+mn-lt"/>
                <a:ea typeface="+mn-ea"/>
                <a:cs typeface="Times New Roman" panose="02020603050405020304" pitchFamily="18" charset="0"/>
              </a:rPr>
              <a:t>Chrysophyceae</a:t>
            </a:r>
            <a:r>
              <a:rPr lang="en-US" altLang="ja-JP" sz="1100" dirty="0">
                <a:latin typeface="+mn-lt"/>
                <a:ea typeface="+mn-ea"/>
                <a:cs typeface="Times New Roman" panose="02020603050405020304" pitchFamily="18" charset="0"/>
              </a:rPr>
              <a:t>, Dinophyceae, </a:t>
            </a:r>
            <a:r>
              <a:rPr lang="en-US" altLang="ja-JP" sz="1100" dirty="0" err="1">
                <a:latin typeface="+mn-lt"/>
                <a:ea typeface="+mn-ea"/>
                <a:cs typeface="Times New Roman" panose="02020603050405020304" pitchFamily="18" charset="0"/>
              </a:rPr>
              <a:t>Heptophyceae</a:t>
            </a:r>
            <a:r>
              <a:rPr lang="en-US" altLang="ja-JP" sz="1100" dirty="0">
                <a:latin typeface="+mn-lt"/>
                <a:ea typeface="+mn-ea"/>
                <a:cs typeface="Times New Roman" panose="02020603050405020304" pitchFamily="18" charset="0"/>
              </a:rPr>
              <a:t> and </a:t>
            </a:r>
            <a:r>
              <a:rPr lang="en-US" altLang="ja-JP" sz="1100" dirty="0" err="1">
                <a:latin typeface="+mn-lt"/>
                <a:ea typeface="+mn-ea"/>
                <a:cs typeface="Times New Roman" panose="02020603050405020304" pitchFamily="18" charset="0"/>
              </a:rPr>
              <a:t>Phaeophyceae</a:t>
            </a:r>
            <a:r>
              <a:rPr lang="en-US" altLang="ja-JP" sz="1100" dirty="0">
                <a:latin typeface="+mn-lt"/>
                <a:ea typeface="+mn-ea"/>
                <a:cs typeface="Times New Roman" panose="02020603050405020304" pitchFamily="18" charset="0"/>
              </a:rPr>
              <a:t> (</a:t>
            </a:r>
            <a:r>
              <a:rPr lang="en-US" altLang="ja-JP" sz="1100" dirty="0" err="1">
                <a:latin typeface="+mn-lt"/>
                <a:ea typeface="+mn-ea"/>
                <a:cs typeface="Times New Roman" panose="02020603050405020304" pitchFamily="18" charset="0"/>
              </a:rPr>
              <a:t>Verleyen</a:t>
            </a:r>
            <a:r>
              <a:rPr lang="en-US" altLang="ja-JP" sz="1100" dirty="0">
                <a:latin typeface="+mn-lt"/>
                <a:ea typeface="+mn-ea"/>
                <a:cs typeface="Times New Roman" panose="02020603050405020304" pitchFamily="18" charset="0"/>
              </a:rPr>
              <a:t> et al. 2004). </a:t>
            </a:r>
            <a:r>
              <a:rPr lang="en-US" altLang="ja-JP" sz="1100" dirty="0" err="1">
                <a:latin typeface="+mn-lt"/>
                <a:ea typeface="+mn-ea"/>
                <a:cs typeface="Times New Roman" panose="02020603050405020304" pitchFamily="18" charset="0"/>
              </a:rPr>
              <a:t>Bacteriopheophorbide</a:t>
            </a:r>
            <a:r>
              <a:rPr lang="en-US" altLang="ja-JP" sz="1100" dirty="0">
                <a:latin typeface="+mn-lt"/>
                <a:ea typeface="+mn-ea"/>
                <a:cs typeface="Times New Roman" panose="02020603050405020304" pitchFamily="18" charset="0"/>
              </a:rPr>
              <a:t> c and </a:t>
            </a:r>
            <a:r>
              <a:rPr lang="en-US" altLang="ja-JP" sz="1100" dirty="0" err="1">
                <a:latin typeface="+mn-lt"/>
                <a:ea typeface="+mn-ea"/>
                <a:cs typeface="Times New Roman" panose="02020603050405020304" pitchFamily="18" charset="0"/>
              </a:rPr>
              <a:t>bacteriopheophorbide</a:t>
            </a:r>
            <a:r>
              <a:rPr lang="en-US" altLang="ja-JP" sz="1100" dirty="0">
                <a:latin typeface="+mn-lt"/>
                <a:ea typeface="+mn-ea"/>
                <a:cs typeface="Times New Roman" panose="02020603050405020304" pitchFamily="18" charset="0"/>
              </a:rPr>
              <a:t> d: Green sulfur bacteria (Pfennig 1967; Borrego and Garcia-Gil. 1994; </a:t>
            </a:r>
            <a:r>
              <a:rPr lang="en-US" altLang="ja-JP" sz="1100" dirty="0" err="1">
                <a:latin typeface="+mn-lt"/>
                <a:ea typeface="+mn-ea"/>
                <a:cs typeface="Times New Roman" panose="02020603050405020304" pitchFamily="18" charset="0"/>
              </a:rPr>
              <a:t>Squier</a:t>
            </a:r>
            <a:r>
              <a:rPr lang="en-US" altLang="ja-JP" sz="1100" dirty="0">
                <a:latin typeface="+mn-lt"/>
                <a:ea typeface="+mn-ea"/>
                <a:cs typeface="Times New Roman" panose="02020603050405020304" pitchFamily="18" charset="0"/>
              </a:rPr>
              <a:t> et al. 2002). Other abbreviations and relationships of pigments and organisms are shown in explanations of Fig. 7. Light blue: Coastal marine environment</a:t>
            </a:r>
            <a:r>
              <a:rPr lang="ja-JP" altLang="en-US" sz="1100" dirty="0">
                <a:latin typeface="+mn-lt"/>
                <a:ea typeface="+mn-ea"/>
                <a:cs typeface="Times New Roman" panose="02020603050405020304" pitchFamily="18" charset="0"/>
              </a:rPr>
              <a:t> </a:t>
            </a:r>
            <a:r>
              <a:rPr lang="en-US" altLang="ja-JP" sz="1100" dirty="0">
                <a:latin typeface="+mn-lt"/>
                <a:ea typeface="+mn-ea"/>
                <a:cs typeface="Times New Roman" panose="02020603050405020304" pitchFamily="18" charset="0"/>
              </a:rPr>
              <a:t>(CME). Light gray: CME with anoxic photic zone. Light brown: Brackish lake environment.  Light green: Lacustrine lake environment. </a:t>
            </a:r>
            <a:endParaRPr lang="ja-JP" altLang="en-US" sz="1100" dirty="0">
              <a:latin typeface="+mn-lt"/>
              <a:cs typeface="Times New Roman" panose="02020603050405020304" pitchFamily="18" charset="0"/>
            </a:endParaRPr>
          </a:p>
        </p:txBody>
      </p:sp>
      <p:pic>
        <p:nvPicPr>
          <p:cNvPr id="8" name="コンテンツ プレースホルダー 7">
            <a:extLst>
              <a:ext uri="{FF2B5EF4-FFF2-40B4-BE49-F238E27FC236}">
                <a16:creationId xmlns:a16="http://schemas.microsoft.com/office/drawing/2014/main" id="{00661498-7A2A-498A-85A6-16BA7354D6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6620" y="3914206"/>
            <a:ext cx="70759" cy="174176"/>
          </a:xfr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D9A512C7-9565-47D6-A17C-03005BC2E9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037" y="180736"/>
            <a:ext cx="7315200" cy="4394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4552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44</TotalTime>
  <Words>133</Words>
  <Application>Microsoft Office PowerPoint</Application>
  <PresentationFormat>画面に合わせる (4:3)</PresentationFormat>
  <Paragraphs>2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ＭＳ 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Windows User</dc:creator>
  <cp:lastModifiedBy>Windows User</cp:lastModifiedBy>
  <cp:revision>3</cp:revision>
  <dcterms:created xsi:type="dcterms:W3CDTF">2022-01-26T04:37:30Z</dcterms:created>
  <dcterms:modified xsi:type="dcterms:W3CDTF">2022-01-30T02:19:14Z</dcterms:modified>
</cp:coreProperties>
</file>