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65" r:id="rId4"/>
    <p:sldId id="261" r:id="rId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1" d="100"/>
          <a:sy n="151" d="100"/>
        </p:scale>
        <p:origin x="108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3F3F7-8D16-45D5-A120-7717D4DF4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A5A3E-1ACB-4022-B31E-93BAFEE6C12C}" type="datetimeFigureOut">
              <a:rPr lang="en-US"/>
              <a:pPr>
                <a:defRPr/>
              </a:pPr>
              <a:t>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D7A7D-8055-4256-B54E-9C0637357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50632-1E19-4562-B03C-A9493FBC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D71DC-7D17-4ADA-A96C-0B219A85FC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093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1E774-AC99-44AE-B527-58A55105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5FFE0-9B0E-434C-A656-EE00EA5E10E3}" type="datetimeFigureOut">
              <a:rPr lang="en-US"/>
              <a:pPr>
                <a:defRPr/>
              </a:pPr>
              <a:t>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C03A1-78C1-4FC5-B811-6F3561721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CA21D-BC35-472C-B422-318CF0CE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B1C32-58EE-49F9-B763-ED80E84A4A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273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59751-B8CC-4F05-B120-81CA35D7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05651-6E6A-41F8-9B3F-01F0965A1A51}" type="datetimeFigureOut">
              <a:rPr lang="en-US"/>
              <a:pPr>
                <a:defRPr/>
              </a:pPr>
              <a:t>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19B3E-56B1-40B1-8D19-4BEED2B58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87AFF-C9E8-44A3-99DC-6681E1AA5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E80C3-57BF-4086-9407-A0EB1308A8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7682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A94B7C2-56F2-4FC0-AB0C-71CFC2508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AEF4C-77A0-4B95-B646-BB283060524E}" type="datetimeFigureOut">
              <a:rPr lang="en-US"/>
              <a:pPr>
                <a:defRPr/>
              </a:pPr>
              <a:t>1/28/2022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2764EF8-1813-40BD-BEA0-8F319B6E6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08DD3D-02DF-48DA-BD48-CD26228F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7A909-40C1-4FF9-B5F7-8F4F55B50B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503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DDB172D-5B77-410D-8A6C-06FE233C0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7AFD-A9C5-4341-8186-902DB85B59E5}" type="datetimeFigureOut">
              <a:rPr lang="en-US"/>
              <a:pPr>
                <a:defRPr/>
              </a:pPr>
              <a:t>1/28/2022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40CD2A8-8683-4713-9CA2-54A6927C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0CE044C-9016-41C9-BB6D-F09861AF1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E6B3B-8D3A-434E-8201-CB24AAB6EA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1484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E6D0908-DE04-4751-8340-D1E5FA95A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3A4A9-E19B-4C26-A577-37438393A918}" type="datetimeFigureOut">
              <a:rPr lang="en-US"/>
              <a:pPr>
                <a:defRPr/>
              </a:pPr>
              <a:t>1/28/2022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3755E43-899B-4D88-8D7D-39E34683D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7EFD111-2F5F-445B-AE07-5F326166D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6E5F4-069A-4A4B-8F81-3963A91973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7468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FD7C16A-9DDC-4BA0-B8A7-C539DE8EF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3A8CD-AA2D-41DB-9AF3-F6E551863AAD}" type="datetimeFigureOut">
              <a:rPr lang="en-US"/>
              <a:pPr>
                <a:defRPr/>
              </a:pPr>
              <a:t>1/28/2022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BA13FFF-1F44-4894-B0DC-2FEF1F42F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4A9D4E9-1111-46B4-B433-9638020B8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6D237-D0F9-4B02-B70E-DB165492B4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622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33E5571-226C-44CB-9CBA-7F0AFDCFF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9D04C-FD60-43B3-8543-CA987EB908EF}" type="datetimeFigureOut">
              <a:rPr lang="en-US"/>
              <a:pPr>
                <a:defRPr/>
              </a:pPr>
              <a:t>1/28/2022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101D8A3-CC4C-4C2C-B942-4C29911A6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8847FE-B5CC-462A-ABA5-E91E106F8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06768-7A30-4535-90FF-44C27F9B57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7811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F3FD509-623F-4FA6-9A0A-F3066FA42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FA400-1C16-40BC-A176-3B82C1501806}" type="datetimeFigureOut">
              <a:rPr lang="en-US"/>
              <a:pPr>
                <a:defRPr/>
              </a:pPr>
              <a:t>1/28/2022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BF20156-7079-4883-8684-CB4BD1750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EB77AD-AAE2-4455-B42C-97433AC28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28941-D59A-40F2-8563-FE288FDA75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75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1268E-F9C0-43BC-BCF2-EAD45DA65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E525C-5543-4E23-A34D-7FFD9F731B79}" type="datetimeFigureOut">
              <a:rPr lang="en-US"/>
              <a:pPr>
                <a:defRPr/>
              </a:pPr>
              <a:t>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1035C-366D-4D6A-805D-25ED356EE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EA399-EA48-4168-98D1-7CD6878E1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9D3C4-C0B0-44A9-9765-2CCCF73D89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4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DB12B-C075-4983-9DF9-A52E76A37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64C76-1312-4D49-B753-4B49E845C640}" type="datetimeFigureOut">
              <a:rPr lang="en-US"/>
              <a:pPr>
                <a:defRPr/>
              </a:pPr>
              <a:t>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642A9-74B6-4852-8943-0ED73ADD0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D14B-BB18-4307-BE71-C60D95A2E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158EA-2936-4A1E-BA1D-F0ED068DA3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064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9F8DEC7-876F-4448-AB62-6079165F64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8D60949-858B-4D42-9414-54B7871799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6EE14-2118-4483-BD01-79CF445F36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2A0959-7B9F-4EF0-A520-D3223A544AA1}" type="datetimeFigureOut">
              <a:rPr lang="en-US"/>
              <a:pPr>
                <a:defRPr/>
              </a:pPr>
              <a:t>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52938-3F2A-412D-A12C-795038118B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A1455-D70F-485C-8FDE-36B82B378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D855B0B-68C2-4697-B771-831B51D920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2090B15-40D8-4BBB-9CD7-012579F7B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4588" y="9985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2051" name="Picture 2" descr="New Scan-20130130134452-00001">
            <a:extLst>
              <a:ext uri="{FF2B5EF4-FFF2-40B4-BE49-F238E27FC236}">
                <a16:creationId xmlns:a16="http://schemas.microsoft.com/office/drawing/2014/main" id="{37F3CFAB-A5BE-4641-AD6D-4EFC52E17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" t="2676" r="2586" b="5934"/>
          <a:stretch>
            <a:fillRect/>
          </a:stretch>
        </p:blipFill>
        <p:spPr bwMode="auto">
          <a:xfrm>
            <a:off x="157163" y="42863"/>
            <a:ext cx="11080750" cy="604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Box 5">
            <a:extLst>
              <a:ext uri="{FF2B5EF4-FFF2-40B4-BE49-F238E27FC236}">
                <a16:creationId xmlns:a16="http://schemas.microsoft.com/office/drawing/2014/main" id="{4631A1E3-328A-4B02-B4C6-6DDB5A754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" y="6211888"/>
            <a:ext cx="106283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Calibri" panose="020F0502020204030204" pitchFamily="34" charset="0"/>
              </a:rPr>
              <a:t>Figure S1 </a:t>
            </a:r>
            <a:r>
              <a:rPr lang="en-US" altLang="en-US" sz="1800" b="1">
                <a:latin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en-US" altLang="en-US" sz="1800">
                <a:latin typeface="Times New Roman" panose="02020603050405020304" pitchFamily="18" charset="0"/>
                <a:cs typeface="Calibri" panose="020F0502020204030204" pitchFamily="34" charset="0"/>
              </a:rPr>
              <a:t>  Coefficients of genetic similarity (Nei, 1972) for 36 local tomato landraces by using SSRs markers.</a:t>
            </a:r>
            <a:endParaRPr lang="en-US" altLang="en-US" sz="1400"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>
            <a:extLst>
              <a:ext uri="{FF2B5EF4-FFF2-40B4-BE49-F238E27FC236}">
                <a16:creationId xmlns:a16="http://schemas.microsoft.com/office/drawing/2014/main" id="{289562BE-3F45-4E90-961D-BBB588992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2089150"/>
            <a:ext cx="11356975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Calibri" panose="020F0502020204030204" pitchFamily="34" charset="0"/>
              </a:rPr>
              <a:t>Figure S2: SSRs patterns using primer Asr2 for 41 tomato landraces. M=molecular weight marker (1kp, 100bp).</a:t>
            </a: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75" name="Group 1">
            <a:extLst>
              <a:ext uri="{FF2B5EF4-FFF2-40B4-BE49-F238E27FC236}">
                <a16:creationId xmlns:a16="http://schemas.microsoft.com/office/drawing/2014/main" id="{7C08198B-9B77-44CD-B2C0-2F7F2AA3C2B1}"/>
              </a:ext>
            </a:extLst>
          </p:cNvPr>
          <p:cNvGrpSpPr>
            <a:grpSpLocks/>
          </p:cNvGrpSpPr>
          <p:nvPr/>
        </p:nvGrpSpPr>
        <p:grpSpPr bwMode="auto">
          <a:xfrm>
            <a:off x="1020763" y="406400"/>
            <a:ext cx="9334500" cy="1563688"/>
            <a:chOff x="908050" y="1404521"/>
            <a:chExt cx="9334500" cy="1564104"/>
          </a:xfrm>
        </p:grpSpPr>
        <p:pic>
          <p:nvPicPr>
            <p:cNvPr id="3080" name="Picture 11">
              <a:extLst>
                <a:ext uri="{FF2B5EF4-FFF2-40B4-BE49-F238E27FC236}">
                  <a16:creationId xmlns:a16="http://schemas.microsoft.com/office/drawing/2014/main" id="{C6C38069-4BD5-4133-8B2A-F271F1BE6A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050" y="1743075"/>
              <a:ext cx="9334500" cy="1225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1" name="TextBox 1">
              <a:extLst>
                <a:ext uri="{FF2B5EF4-FFF2-40B4-BE49-F238E27FC236}">
                  <a16:creationId xmlns:a16="http://schemas.microsoft.com/office/drawing/2014/main" id="{F72DBEB7-9C27-46BB-B9E9-FB7FEF739B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99463" y="1404521"/>
              <a:ext cx="13682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Asr2</a:t>
              </a:r>
            </a:p>
          </p:txBody>
        </p:sp>
      </p:grpSp>
      <p:sp>
        <p:nvSpPr>
          <p:cNvPr id="3076" name="Rectangle 1">
            <a:extLst>
              <a:ext uri="{FF2B5EF4-FFF2-40B4-BE49-F238E27FC236}">
                <a16:creationId xmlns:a16="http://schemas.microsoft.com/office/drawing/2014/main" id="{FD7D2167-0325-4554-8283-FF4100840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5200650"/>
            <a:ext cx="1073943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Calibri" panose="020F0502020204030204" pitchFamily="34" charset="0"/>
              </a:rPr>
              <a:t>Figure S3: SSR pattern using primer LEat018 for 41 tomato landraces. M=molecular weight marker (100bp).</a:t>
            </a: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77" name="Group 2">
            <a:extLst>
              <a:ext uri="{FF2B5EF4-FFF2-40B4-BE49-F238E27FC236}">
                <a16:creationId xmlns:a16="http://schemas.microsoft.com/office/drawing/2014/main" id="{5E460818-8C2D-4060-A7CD-45570E18378E}"/>
              </a:ext>
            </a:extLst>
          </p:cNvPr>
          <p:cNvGrpSpPr>
            <a:grpSpLocks/>
          </p:cNvGrpSpPr>
          <p:nvPr/>
        </p:nvGrpSpPr>
        <p:grpSpPr bwMode="auto">
          <a:xfrm>
            <a:off x="1020763" y="3289300"/>
            <a:ext cx="8245475" cy="1498600"/>
            <a:chOff x="949325" y="3063407"/>
            <a:chExt cx="8245475" cy="1498096"/>
          </a:xfrm>
        </p:grpSpPr>
        <p:pic>
          <p:nvPicPr>
            <p:cNvPr id="3078" name="Picture 7">
              <a:extLst>
                <a:ext uri="{FF2B5EF4-FFF2-40B4-BE49-F238E27FC236}">
                  <a16:creationId xmlns:a16="http://schemas.microsoft.com/office/drawing/2014/main" id="{931FB5A2-5E1B-4C99-AE87-207169067F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325" y="3401961"/>
              <a:ext cx="8245475" cy="1159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9" name="TextBox 1">
              <a:extLst>
                <a:ext uri="{FF2B5EF4-FFF2-40B4-BE49-F238E27FC236}">
                  <a16:creationId xmlns:a16="http://schemas.microsoft.com/office/drawing/2014/main" id="{80ED4974-8679-4C69-9920-E9A6E10DB6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7522" y="3063407"/>
              <a:ext cx="141584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LEat018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D4922786-BFAF-4D1C-8D01-9B2AF811D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" y="1666875"/>
            <a:ext cx="112172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Calibri" panose="020F0502020204030204" pitchFamily="34" charset="0"/>
              </a:rPr>
              <a:t>Figure S4: SSRs patterns using primer LEct004 for 41 tomato landraces. M=molecular weight marker (100bp).</a:t>
            </a: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099" name="Group 2">
            <a:extLst>
              <a:ext uri="{FF2B5EF4-FFF2-40B4-BE49-F238E27FC236}">
                <a16:creationId xmlns:a16="http://schemas.microsoft.com/office/drawing/2014/main" id="{4271F733-349E-4641-B0B8-2CFE37426D15}"/>
              </a:ext>
            </a:extLst>
          </p:cNvPr>
          <p:cNvGrpSpPr>
            <a:grpSpLocks/>
          </p:cNvGrpSpPr>
          <p:nvPr/>
        </p:nvGrpSpPr>
        <p:grpSpPr bwMode="auto">
          <a:xfrm>
            <a:off x="658813" y="200025"/>
            <a:ext cx="9998075" cy="1573213"/>
            <a:chOff x="695324" y="3111952"/>
            <a:chExt cx="9998075" cy="1573478"/>
          </a:xfrm>
        </p:grpSpPr>
        <p:pic>
          <p:nvPicPr>
            <p:cNvPr id="4108" name="Picture 11">
              <a:extLst>
                <a:ext uri="{FF2B5EF4-FFF2-40B4-BE49-F238E27FC236}">
                  <a16:creationId xmlns:a16="http://schemas.microsoft.com/office/drawing/2014/main" id="{D8BE38C9-1B7F-46B4-998F-C295FC0288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324" y="3507505"/>
              <a:ext cx="9998075" cy="1177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9" name="Rectangle 1">
              <a:extLst>
                <a:ext uri="{FF2B5EF4-FFF2-40B4-BE49-F238E27FC236}">
                  <a16:creationId xmlns:a16="http://schemas.microsoft.com/office/drawing/2014/main" id="{77EA0988-1761-420C-9B53-C6674518E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903" y="3111952"/>
              <a:ext cx="92525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LEct004</a:t>
              </a:r>
            </a:p>
          </p:txBody>
        </p:sp>
      </p:grpSp>
      <p:sp>
        <p:nvSpPr>
          <p:cNvPr id="4100" name="Rectangle 1">
            <a:extLst>
              <a:ext uri="{FF2B5EF4-FFF2-40B4-BE49-F238E27FC236}">
                <a16:creationId xmlns:a16="http://schemas.microsoft.com/office/drawing/2014/main" id="{6B12CB5D-3C75-4A34-A943-953AE0C97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959225"/>
            <a:ext cx="1120933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Calibri" panose="020F0502020204030204" pitchFamily="34" charset="0"/>
              </a:rPr>
              <a:t>Figure S5: SSRs patterns using primer LEa014 for 41 tomato landraces. M=molecular weight marker (100bp).</a:t>
            </a: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01" name="Group 1">
            <a:extLst>
              <a:ext uri="{FF2B5EF4-FFF2-40B4-BE49-F238E27FC236}">
                <a16:creationId xmlns:a16="http://schemas.microsoft.com/office/drawing/2014/main" id="{4DD2D001-FD6A-457C-8217-D34DC2EEFD86}"/>
              </a:ext>
            </a:extLst>
          </p:cNvPr>
          <p:cNvGrpSpPr>
            <a:grpSpLocks/>
          </p:cNvGrpSpPr>
          <p:nvPr/>
        </p:nvGrpSpPr>
        <p:grpSpPr bwMode="auto">
          <a:xfrm>
            <a:off x="527050" y="2516188"/>
            <a:ext cx="9972675" cy="1320800"/>
            <a:chOff x="705913" y="840914"/>
            <a:chExt cx="9972675" cy="1320801"/>
          </a:xfrm>
        </p:grpSpPr>
        <p:pic>
          <p:nvPicPr>
            <p:cNvPr id="4106" name="Picture 11">
              <a:extLst>
                <a:ext uri="{FF2B5EF4-FFF2-40B4-BE49-F238E27FC236}">
                  <a16:creationId xmlns:a16="http://schemas.microsoft.com/office/drawing/2014/main" id="{6AADEC70-5C47-40FD-A607-4D91D9D2DE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913" y="1313990"/>
              <a:ext cx="9972675" cy="847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7" name="TextBox 2">
              <a:extLst>
                <a:ext uri="{FF2B5EF4-FFF2-40B4-BE49-F238E27FC236}">
                  <a16:creationId xmlns:a16="http://schemas.microsoft.com/office/drawing/2014/main" id="{173FA624-CA3E-4526-89BF-A9D54023C1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0714" y="840914"/>
              <a:ext cx="10126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Times New Roman" panose="02020603050405020304" pitchFamily="18" charset="0"/>
                  <a:cs typeface="Calibri" panose="020F0502020204030204" pitchFamily="34" charset="0"/>
                </a:rPr>
                <a:t>LEa014</a:t>
              </a:r>
              <a:endParaRPr lang="en-US" altLang="en-US" sz="1600" b="1">
                <a:latin typeface="Arial" panose="020B0604020202020204" pitchFamily="34" charset="0"/>
              </a:endParaRPr>
            </a:p>
          </p:txBody>
        </p:sp>
      </p:grpSp>
      <p:sp>
        <p:nvSpPr>
          <p:cNvPr id="4102" name="Rectangle 1">
            <a:extLst>
              <a:ext uri="{FF2B5EF4-FFF2-40B4-BE49-F238E27FC236}">
                <a16:creationId xmlns:a16="http://schemas.microsoft.com/office/drawing/2014/main" id="{CA3FCEE7-7A2F-4B40-8705-AD94EF75B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6302375"/>
            <a:ext cx="112061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Calibri" panose="020F0502020204030204" pitchFamily="34" charset="0"/>
              </a:rPr>
              <a:t>Figure S6: SSRs patterns using primer LEta020 for 41 tomato landraces. M=molecular weight marker (100bp).</a:t>
            </a: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03" name="Group 1">
            <a:extLst>
              <a:ext uri="{FF2B5EF4-FFF2-40B4-BE49-F238E27FC236}">
                <a16:creationId xmlns:a16="http://schemas.microsoft.com/office/drawing/2014/main" id="{00223A62-2C97-44A8-8B42-1CF91D290054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5159375"/>
            <a:ext cx="9948863" cy="1397000"/>
            <a:chOff x="885825" y="3068356"/>
            <a:chExt cx="9948863" cy="1397282"/>
          </a:xfrm>
        </p:grpSpPr>
        <p:pic>
          <p:nvPicPr>
            <p:cNvPr id="4104" name="Picture 4">
              <a:extLst>
                <a:ext uri="{FF2B5EF4-FFF2-40B4-BE49-F238E27FC236}">
                  <a16:creationId xmlns:a16="http://schemas.microsoft.com/office/drawing/2014/main" id="{AD3C0965-D80B-44C9-8071-1FCC90F204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5825" y="3429000"/>
              <a:ext cx="9948863" cy="1036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5" name="TextBox 1">
              <a:extLst>
                <a:ext uri="{FF2B5EF4-FFF2-40B4-BE49-F238E27FC236}">
                  <a16:creationId xmlns:a16="http://schemas.microsoft.com/office/drawing/2014/main" id="{8A29BE3B-9B5F-4C1E-A7F5-7A6FF9CFB3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5825" y="3068356"/>
              <a:ext cx="108154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Times New Roman" panose="02020603050405020304" pitchFamily="18" charset="0"/>
                  <a:cs typeface="Calibri" panose="020F0502020204030204" pitchFamily="34" charset="0"/>
                </a:rPr>
                <a:t> LEta020</a:t>
              </a:r>
              <a:endParaRPr lang="en-US" altLang="en-US" sz="1600" b="1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>
            <a:extLst>
              <a:ext uri="{FF2B5EF4-FFF2-40B4-BE49-F238E27FC236}">
                <a16:creationId xmlns:a16="http://schemas.microsoft.com/office/drawing/2014/main" id="{5D3D31F2-D00D-4753-B4FA-AAFAB2DCA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475" y="4351338"/>
            <a:ext cx="116125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Calibri" panose="020F0502020204030204" pitchFamily="34" charset="0"/>
              </a:rPr>
              <a:t>Figure S7: SSRs patterns using primer CT114 for 41 tomato landraces. M=molecular weight marker (1kp, 100bp) using 3% Agarose gel.</a:t>
            </a: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123" name="Group 2">
            <a:extLst>
              <a:ext uri="{FF2B5EF4-FFF2-40B4-BE49-F238E27FC236}">
                <a16:creationId xmlns:a16="http://schemas.microsoft.com/office/drawing/2014/main" id="{ACFC5423-50AF-4E77-9A3A-A3CBA5799916}"/>
              </a:ext>
            </a:extLst>
          </p:cNvPr>
          <p:cNvGrpSpPr>
            <a:grpSpLocks/>
          </p:cNvGrpSpPr>
          <p:nvPr/>
        </p:nvGrpSpPr>
        <p:grpSpPr bwMode="auto">
          <a:xfrm>
            <a:off x="373063" y="731838"/>
            <a:ext cx="11661775" cy="2365375"/>
            <a:chOff x="373625" y="732350"/>
            <a:chExt cx="12530949" cy="2743200"/>
          </a:xfrm>
        </p:grpSpPr>
        <p:pic>
          <p:nvPicPr>
            <p:cNvPr id="5124" name="Picture 9" descr="CT114-1">
              <a:extLst>
                <a:ext uri="{FF2B5EF4-FFF2-40B4-BE49-F238E27FC236}">
                  <a16:creationId xmlns:a16="http://schemas.microsoft.com/office/drawing/2014/main" id="{1B78DD2D-0E52-4813-BCD6-E118561259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625" y="732350"/>
              <a:ext cx="5842000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5" name="Picture 10" descr="CT114-2">
              <a:extLst>
                <a:ext uri="{FF2B5EF4-FFF2-40B4-BE49-F238E27FC236}">
                  <a16:creationId xmlns:a16="http://schemas.microsoft.com/office/drawing/2014/main" id="{AE518747-3883-4596-B77E-2258D39972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4294" y="1081548"/>
              <a:ext cx="6340280" cy="239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165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 Light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samar</dc:creator>
  <cp:lastModifiedBy>Ahmad Mohammad Alqudah</cp:lastModifiedBy>
  <cp:revision>82</cp:revision>
  <dcterms:created xsi:type="dcterms:W3CDTF">2021-09-14T11:30:32Z</dcterms:created>
  <dcterms:modified xsi:type="dcterms:W3CDTF">2022-01-28T07:49:49Z</dcterms:modified>
</cp:coreProperties>
</file>