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3" autoAdjust="0"/>
    <p:restoredTop sz="94660"/>
  </p:normalViewPr>
  <p:slideViewPr>
    <p:cSldViewPr snapToGrid="0">
      <p:cViewPr varScale="1">
        <p:scale>
          <a:sx n="83" d="100"/>
          <a:sy n="83" d="100"/>
        </p:scale>
        <p:origin x="52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CABFE-01E1-4444-96A3-B336ACE8C4D8}" type="datetimeFigureOut">
              <a:rPr lang="en-GB" smtClean="0"/>
              <a:t>02/03/2022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F42CC-1BAB-432A-9830-1C07D6A0C7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750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CABFE-01E1-4444-96A3-B336ACE8C4D8}" type="datetimeFigureOut">
              <a:rPr lang="en-GB" smtClean="0"/>
              <a:t>02/03/2022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F42CC-1BAB-432A-9830-1C07D6A0C7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4671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CABFE-01E1-4444-96A3-B336ACE8C4D8}" type="datetimeFigureOut">
              <a:rPr lang="en-GB" smtClean="0"/>
              <a:t>02/03/2022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F42CC-1BAB-432A-9830-1C07D6A0C7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778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CABFE-01E1-4444-96A3-B336ACE8C4D8}" type="datetimeFigureOut">
              <a:rPr lang="en-GB" smtClean="0"/>
              <a:t>02/03/2022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F42CC-1BAB-432A-9830-1C07D6A0C7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2839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CABFE-01E1-4444-96A3-B336ACE8C4D8}" type="datetimeFigureOut">
              <a:rPr lang="en-GB" smtClean="0"/>
              <a:t>02/03/2022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F42CC-1BAB-432A-9830-1C07D6A0C7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9921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CABFE-01E1-4444-96A3-B336ACE8C4D8}" type="datetimeFigureOut">
              <a:rPr lang="en-GB" smtClean="0"/>
              <a:t>02/03/2022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F42CC-1BAB-432A-9830-1C07D6A0C7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4848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CABFE-01E1-4444-96A3-B336ACE8C4D8}" type="datetimeFigureOut">
              <a:rPr lang="en-GB" smtClean="0"/>
              <a:t>02/03/2022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F42CC-1BAB-432A-9830-1C07D6A0C7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4551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CABFE-01E1-4444-96A3-B336ACE8C4D8}" type="datetimeFigureOut">
              <a:rPr lang="en-GB" smtClean="0"/>
              <a:t>02/03/2022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F42CC-1BAB-432A-9830-1C07D6A0C7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9913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CABFE-01E1-4444-96A3-B336ACE8C4D8}" type="datetimeFigureOut">
              <a:rPr lang="en-GB" smtClean="0"/>
              <a:t>02/03/2022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F42CC-1BAB-432A-9830-1C07D6A0C7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879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CABFE-01E1-4444-96A3-B336ACE8C4D8}" type="datetimeFigureOut">
              <a:rPr lang="en-GB" smtClean="0"/>
              <a:t>02/03/2022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F42CC-1BAB-432A-9830-1C07D6A0C7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0292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CABFE-01E1-4444-96A3-B336ACE8C4D8}" type="datetimeFigureOut">
              <a:rPr lang="en-GB" smtClean="0"/>
              <a:t>02/03/2022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F42CC-1BAB-432A-9830-1C07D6A0C7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7292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9CABFE-01E1-4444-96A3-B336ACE8C4D8}" type="datetimeFigureOut">
              <a:rPr lang="en-GB" smtClean="0"/>
              <a:t>02/03/2022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5F42CC-1BAB-432A-9830-1C07D6A0C7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593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1631504" y="476673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Supplementary Material 1: </a:t>
            </a:r>
            <a:r>
              <a:rPr lang="en-US" altLang="ja-JP" dirty="0"/>
              <a:t>Comparison of the Exacerbation and Non-exacerbation groups at the end of treatment with </a:t>
            </a:r>
            <a:r>
              <a:rPr lang="en-US" altLang="ja-JP" dirty="0" err="1">
                <a:ea typeface="游ゴシック" panose="020B0400000000000000" pitchFamily="50" charset="-128"/>
              </a:rPr>
              <a:t>Jiinshihoto</a:t>
            </a:r>
            <a:r>
              <a:rPr lang="en-US" altLang="ja-JP" dirty="0"/>
              <a:t> </a:t>
            </a:r>
            <a:endParaRPr kumimoji="1" lang="ja-JP" altLang="en-US" dirty="0"/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3041489"/>
              </p:ext>
            </p:extLst>
          </p:nvPr>
        </p:nvGraphicFramePr>
        <p:xfrm>
          <a:off x="1282638" y="1308202"/>
          <a:ext cx="10378113" cy="4132010"/>
        </p:xfrm>
        <a:graphic>
          <a:graphicData uri="http://schemas.openxmlformats.org/drawingml/2006/table">
            <a:tbl>
              <a:tblPr/>
              <a:tblGrid>
                <a:gridCol w="2520000">
                  <a:extLst>
                    <a:ext uri="{9D8B030D-6E8A-4147-A177-3AD203B41FA5}">
                      <a16:colId xmlns:a16="http://schemas.microsoft.com/office/drawing/2014/main" val="3906598204"/>
                    </a:ext>
                  </a:extLst>
                </a:gridCol>
                <a:gridCol w="2259371">
                  <a:extLst>
                    <a:ext uri="{9D8B030D-6E8A-4147-A177-3AD203B41FA5}">
                      <a16:colId xmlns:a16="http://schemas.microsoft.com/office/drawing/2014/main" val="1840166312"/>
                    </a:ext>
                  </a:extLst>
                </a:gridCol>
                <a:gridCol w="2259371">
                  <a:extLst>
                    <a:ext uri="{9D8B030D-6E8A-4147-A177-3AD203B41FA5}">
                      <a16:colId xmlns:a16="http://schemas.microsoft.com/office/drawing/2014/main" val="1745097903"/>
                    </a:ext>
                  </a:extLst>
                </a:gridCol>
                <a:gridCol w="2259371">
                  <a:extLst>
                    <a:ext uri="{9D8B030D-6E8A-4147-A177-3AD203B41FA5}">
                      <a16:colId xmlns:a16="http://schemas.microsoft.com/office/drawing/2014/main" val="2362392876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3725377368"/>
                    </a:ext>
                  </a:extLst>
                </a:gridCol>
              </a:tblGrid>
              <a:tr h="23633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Characteristic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All subjects (n = 21)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Exacerbation group (n = 10)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Non-exacerbation group(n = 11)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22088988"/>
                  </a:ext>
                </a:extLst>
              </a:tr>
              <a:tr h="22870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BMI (kg/m</a:t>
                      </a:r>
                      <a:r>
                        <a:rPr lang="en-US" sz="11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2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18,8(14.5-24.6), 2.6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17.4(16.2-22.8), 2.08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19.8(14.5-24.6), 2.86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0.1588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1857043"/>
                  </a:ext>
                </a:extLst>
              </a:tr>
              <a:tr h="22870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NK cell activity (%)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54.5(19-69), 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30(19-69), 18.1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60(24-69), 17.8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0.152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0931518"/>
                  </a:ext>
                </a:extLst>
              </a:tr>
              <a:tr h="22870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CAT (points)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10(0-25), 7.8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18(6-25), 7.1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6(0-16), 5.5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0.003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0923029"/>
                  </a:ext>
                </a:extLst>
              </a:tr>
              <a:tr h="22870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STAI (trait anxiety)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40(28-75), 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39.5(28-75), 13.5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42(29-57), 8.8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0.918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065727"/>
                  </a:ext>
                </a:extLst>
              </a:tr>
              <a:tr h="22870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STAI (state anxiety)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42(26-61)7.6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43(32-61), 9.5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42(26-46), 4.2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0.029*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0229518"/>
                  </a:ext>
                </a:extLst>
              </a:tr>
              <a:tr h="22870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SDS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41(26-52), 7.2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40.5(26-51), 7.8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42(29-52), 6.6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0.823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9034437"/>
                  </a:ext>
                </a:extLst>
              </a:tr>
              <a:tr h="22870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CT score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9(2-19), 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10(5-17), 3.7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5.5(2-14), 3.1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0.0011*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9578740"/>
                  </a:ext>
                </a:extLst>
              </a:tr>
              <a:tr h="22870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Erythrocyte sedimentation rate (mm/h)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19(3-90), 26.6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26.5(7-85), 27.9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18(3-90), 26.4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0.492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9562792"/>
                  </a:ext>
                </a:extLst>
              </a:tr>
              <a:tr h="22870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WBC (/µL)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5000(3000-14300), 2442.8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5900(3800-14300), 3012.6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3700(3000-6900), 1384.5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0.043*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5733818"/>
                  </a:ext>
                </a:extLst>
              </a:tr>
              <a:tr h="22870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Lymphocytes (%)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1242(664-2519), 592.3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1203.2(668-25199, 659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1428(664-2473), 556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0.973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0716176"/>
                  </a:ext>
                </a:extLst>
              </a:tr>
              <a:tr h="22870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CRP (mg/L)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0.07(0.01-13), 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0.17(0.04-13), 3.83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0.04(0.01-5.25), 1.6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0.02*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2788253"/>
                  </a:ext>
                </a:extLst>
              </a:tr>
              <a:tr h="22870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LDH (U/L)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193(150-215), 17.3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195(167-211), 13.4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186(150-215), 20.2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0.387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8709436"/>
                  </a:ext>
                </a:extLst>
              </a:tr>
              <a:tr h="22870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Total protein (g/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dL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7.1(3.8-8.2), 0.9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7.25(6.5-8.1), 0.6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7.0(3.8-8.2), 1.2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0.468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8518901"/>
                  </a:ext>
                </a:extLst>
              </a:tr>
              <a:tr h="22870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Albumin (g/dL)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4.1(2.5-4.7), 0.5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4(2.5-4.4), 0.6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4.2(3.5-4.7), 0.3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0.314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308915"/>
                  </a:ext>
                </a:extLst>
              </a:tr>
              <a:tr h="22870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Total cholesterol (mg/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dL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195(100-252), 37.4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202(46-231), 25.5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171(100-252), 46.5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0.426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1034082"/>
                  </a:ext>
                </a:extLst>
              </a:tr>
              <a:tr h="22870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Cholinesterase (U/L)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298(158-535), 77.3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284(158-352), 57.4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310(211-535), 88.7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0.251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4110023"/>
                  </a:ext>
                </a:extLst>
              </a:tr>
              <a:tr h="2363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CONUT score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2(0-7), 1.9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1.5(0-7), 2.4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2(0-3), 1.3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0.973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9138347"/>
                  </a:ext>
                </a:extLst>
              </a:tr>
            </a:tbl>
          </a:graphicData>
        </a:graphic>
      </p:graphicFrame>
      <p:sp>
        <p:nvSpPr>
          <p:cNvPr id="4" name="テキスト ボックス 3"/>
          <p:cNvSpPr txBox="1"/>
          <p:nvPr/>
        </p:nvSpPr>
        <p:spPr>
          <a:xfrm>
            <a:off x="1200727" y="5689600"/>
            <a:ext cx="103909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/>
              <a:t>*P &lt; 0.05. Each item is expressed as median (max-min), SD.</a:t>
            </a:r>
            <a:endParaRPr lang="ja-JP" altLang="ja-JP" sz="1100" dirty="0"/>
          </a:p>
          <a:p>
            <a:r>
              <a:rPr lang="en-US" altLang="ja-JP" sz="1100" dirty="0"/>
              <a:t>BMI, body mass index; CAT, chronic obstructive pulmonary disease assessment test; CCL, CC chemokine ligand; CONUT, Controlling Nutritional Status; </a:t>
            </a:r>
          </a:p>
          <a:p>
            <a:r>
              <a:rPr lang="en-US" altLang="ja-JP" sz="1100" dirty="0"/>
              <a:t>CRP, C-reactive protein; IL, interleukin; NK, natural killer; SDS, Self-rating Depression Scale; STAI, State-Trait Anxiety Inventory; TARC, thymus and activation-regulated chemokine; </a:t>
            </a:r>
          </a:p>
          <a:p>
            <a:r>
              <a:rPr lang="en-US" altLang="ja-JP" sz="1100" dirty="0"/>
              <a:t>TNF, tumor necrosis factor; WBC, white blood cell.</a:t>
            </a:r>
            <a:endParaRPr kumimoji="1" lang="ja-JP" altLang="en-US" sz="1100" dirty="0"/>
          </a:p>
        </p:txBody>
      </p:sp>
    </p:spTree>
    <p:extLst>
      <p:ext uri="{BB962C8B-B14F-4D97-AF65-F5344CB8AC3E}">
        <p14:creationId xmlns:p14="http://schemas.microsoft.com/office/powerpoint/2010/main" val="4115763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CFD7CD1-D7C0-2D46-8D51-4211E8D6BC4F}"/>
              </a:ext>
            </a:extLst>
          </p:cNvPr>
          <p:cNvSpPr txBox="1"/>
          <p:nvPr/>
        </p:nvSpPr>
        <p:spPr>
          <a:xfrm>
            <a:off x="1631504" y="476673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Supplementary Material 2: </a:t>
            </a:r>
            <a:r>
              <a:rPr lang="en-US" altLang="ja-JP" dirty="0">
                <a:ea typeface="游ゴシック" panose="020B0400000000000000" pitchFamily="50" charset="-128"/>
              </a:rPr>
              <a:t>Cytokine and chemokine Changes before and after the administration of </a:t>
            </a:r>
            <a:r>
              <a:rPr lang="en-US" altLang="ja-JP" dirty="0" err="1">
                <a:ea typeface="游ゴシック" panose="020B0400000000000000" pitchFamily="50" charset="-128"/>
              </a:rPr>
              <a:t>Jiinshihoto</a:t>
            </a:r>
            <a:endParaRPr kumimoji="1" lang="ja-JP" altLang="en-US" dirty="0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840518"/>
              </p:ext>
            </p:extLst>
          </p:nvPr>
        </p:nvGraphicFramePr>
        <p:xfrm>
          <a:off x="1866323" y="1349303"/>
          <a:ext cx="8280000" cy="2529840"/>
        </p:xfrm>
        <a:graphic>
          <a:graphicData uri="http://schemas.openxmlformats.org/drawingml/2006/table">
            <a:tbl>
              <a:tblPr/>
              <a:tblGrid>
                <a:gridCol w="1440000">
                  <a:extLst>
                    <a:ext uri="{9D8B030D-6E8A-4147-A177-3AD203B41FA5}">
                      <a16:colId xmlns:a16="http://schemas.microsoft.com/office/drawing/2014/main" val="30054717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4193866737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2487725315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332465152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365113568"/>
                    </a:ext>
                  </a:extLst>
                </a:gridCol>
              </a:tblGrid>
              <a:tr h="23622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Exacerbation group (n = 10)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Non-exacerbation group (n = 11)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P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8074389"/>
                  </a:ext>
                </a:extLst>
              </a:tr>
              <a:tr h="2286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NK cell activity (%)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Before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39.5(22-65, 13.9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45(19-67), 15.8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0.4594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4562935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End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30(19-69), 18.1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60(24-69), 17.8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0.152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5183101"/>
                  </a:ext>
                </a:extLst>
              </a:tr>
              <a:tr h="2286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CCL7/TARC (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pg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/mL)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Before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578.98(21.55-1338.06), 333.79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703.69(277.27-1453.13), 362.07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0.282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7668393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End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396.41(396.41-2095.76), 546.82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573.53(299.94-1422.75), 327.17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0.259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4773689"/>
                  </a:ext>
                </a:extLst>
              </a:tr>
              <a:tr h="2286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IL-2 (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pg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/mL)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Before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1.05(0.46-4.04), 1.23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1.05(0.46-2.23), 0.68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0.863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4924117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End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1.05(1.05-2.23), 0.85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1.55(1.05-3.43), 1.06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0.426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8952718"/>
                  </a:ext>
                </a:extLst>
              </a:tr>
              <a:tr h="2286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IL-18 (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pg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/mL)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Before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162.71(73.74-488.22), 138.23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137.95(54.99-220.8), 46.93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0.251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8698759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End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173.99(89.96-767.83), 255.54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128.87(54.99-196.34), 41.22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0.051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4221591"/>
                  </a:ext>
                </a:extLst>
              </a:tr>
              <a:tr h="2286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TNF-</a:t>
                      </a:r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α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 (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pg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/mL)</a:t>
                      </a:r>
                      <a:endParaRPr lang="el-GR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Before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2.25(0.19-6.18), 1.9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1.89(0.7-2.95), 0.96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0.705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8250964"/>
                  </a:ext>
                </a:extLst>
              </a:tr>
              <a:tr h="23622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End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2.6(1.52-10.41), 3.08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2.25(0.7-4.28), 1.23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游ゴシック" panose="020B0400000000000000" pitchFamily="50" charset="-128"/>
                        </a:rPr>
                        <a:t>0.251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7753645"/>
                  </a:ext>
                </a:extLst>
              </a:tr>
            </a:tbl>
          </a:graphicData>
        </a:graphic>
      </p:graphicFrame>
      <p:sp>
        <p:nvSpPr>
          <p:cNvPr id="6" name="テキスト ボックス 5"/>
          <p:cNvSpPr txBox="1"/>
          <p:nvPr/>
        </p:nvSpPr>
        <p:spPr>
          <a:xfrm>
            <a:off x="1756611" y="3974637"/>
            <a:ext cx="35621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/>
              <a:t>*P &lt; 0.05. Each item is expressed as median (max-min), SD.</a:t>
            </a:r>
            <a:endParaRPr kumimoji="1" lang="ja-JP" altLang="en-US" sz="1100" dirty="0"/>
          </a:p>
        </p:txBody>
      </p:sp>
    </p:spTree>
    <p:extLst>
      <p:ext uri="{BB962C8B-B14F-4D97-AF65-F5344CB8AC3E}">
        <p14:creationId xmlns:p14="http://schemas.microsoft.com/office/powerpoint/2010/main" val="24937150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511</Words>
  <Application>Microsoft Office PowerPoint</Application>
  <PresentationFormat>ワイド画面</PresentationFormat>
  <Paragraphs>147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ＭＳ Ｐゴシック</vt:lpstr>
      <vt:lpstr>游ゴシック</vt:lpstr>
      <vt:lpstr>Arial</vt:lpstr>
      <vt:lpstr>Calibri</vt:lpstr>
      <vt:lpstr>Calibri Light</vt:lpstr>
      <vt:lpstr>Cambria</vt:lpstr>
      <vt:lpstr>Office Theme</vt:lpstr>
      <vt:lpstr>PowerPoint プレゼンテーション</vt:lpstr>
      <vt:lpstr>PowerPoint プレゼンテーション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Author</dc:creator>
  <cp:lastModifiedBy>makiko</cp:lastModifiedBy>
  <cp:revision>5</cp:revision>
  <dcterms:created xsi:type="dcterms:W3CDTF">2021-08-14T06:38:36Z</dcterms:created>
  <dcterms:modified xsi:type="dcterms:W3CDTF">2022-03-02T11:22:38Z</dcterms:modified>
</cp:coreProperties>
</file>