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olors2.xml" ContentType="application/vnd.ms-office.chartcolorstyle+xml"/>
  <Override PartName="/ppt/charts/style2.xml" ContentType="application/vnd.ms-office.chartstyle+xml"/>
  <Override PartName="/ppt/charts/chart5.xml" ContentType="application/vnd.openxmlformats-officedocument.drawingml.chart+xml"/>
  <Override PartName="/ppt/charts/style5.xml" ContentType="application/vnd.ms-office.chartstyle+xml"/>
  <Override PartName="/ppt/charts/chart2.xml" ContentType="application/vnd.openxmlformats-officedocument.drawingml.chart+xml"/>
  <Override PartName="/ppt/charts/colors5.xml" ContentType="application/vnd.ms-office.chartcolorstyle+xml"/>
  <Override PartName="/ppt/charts/chart4.xml" ContentType="application/vnd.openxmlformats-officedocument.drawingml.chart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3.xml" ContentType="application/vnd.ms-office.chartstyl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5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26408;&#26449;&#20280;&#22826;&#37070;\Desktop\210831%20plasma%20summary%20of%20resul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26408;&#26449;&#20280;&#22826;&#37070;\Desktop\210831%20plasma%20summary%20of%20resul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26408;&#26449;&#20280;&#22826;&#37070;\Desktop\210831%20plasma%20summary%20of%20resul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26408;&#26449;&#20280;&#22826;&#37070;\Desktop\210831%20plasma%20summary%20of%20resul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26408;&#26449;&#20280;&#22826;&#37070;\Desktop\210831%20plasma%20summary%20of%20resul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Electrolyte!$C$2</c:f>
              <c:strCache>
                <c:ptCount val="1"/>
                <c:pt idx="0">
                  <c:v>Time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Electrolyte!$D$16:$I$16</c:f>
                <c:numCache>
                  <c:formatCode>General</c:formatCode>
                  <c:ptCount val="6"/>
                  <c:pt idx="0">
                    <c:v>1.9899748742132397</c:v>
                  </c:pt>
                  <c:pt idx="1">
                    <c:v>2.0880613017821097</c:v>
                  </c:pt>
                  <c:pt idx="2">
                    <c:v>2.5865034312755126</c:v>
                  </c:pt>
                  <c:pt idx="3">
                    <c:v>2.5079872407968904</c:v>
                  </c:pt>
                  <c:pt idx="4">
                    <c:v>2.1999999999999997</c:v>
                  </c:pt>
                  <c:pt idx="5">
                    <c:v>3.0066592756745818</c:v>
                  </c:pt>
                </c:numCache>
              </c:numRef>
            </c:plus>
            <c:minus>
              <c:numRef>
                <c:f>Electrolyte!$D$16:$I$16</c:f>
                <c:numCache>
                  <c:formatCode>General</c:formatCode>
                  <c:ptCount val="6"/>
                  <c:pt idx="0">
                    <c:v>1.9899748742132397</c:v>
                  </c:pt>
                  <c:pt idx="1">
                    <c:v>2.0880613017821097</c:v>
                  </c:pt>
                  <c:pt idx="2">
                    <c:v>2.5865034312755126</c:v>
                  </c:pt>
                  <c:pt idx="3">
                    <c:v>2.5079872407968904</c:v>
                  </c:pt>
                  <c:pt idx="4">
                    <c:v>2.1999999999999997</c:v>
                  </c:pt>
                  <c:pt idx="5">
                    <c:v>3.0066592756745818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Electrolyte!$D$2:$I$2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</c:numCache>
            </c:numRef>
          </c:xVal>
          <c:yVal>
            <c:numRef>
              <c:f>Electrolyte!$D$15:$I$15</c:f>
              <c:numCache>
                <c:formatCode>General</c:formatCode>
                <c:ptCount val="6"/>
                <c:pt idx="0">
                  <c:v>140.19999999999999</c:v>
                </c:pt>
                <c:pt idx="1">
                  <c:v>138.80000000000001</c:v>
                </c:pt>
                <c:pt idx="2">
                  <c:v>138.9</c:v>
                </c:pt>
                <c:pt idx="3">
                  <c:v>138.9</c:v>
                </c:pt>
                <c:pt idx="4">
                  <c:v>138.6</c:v>
                </c:pt>
                <c:pt idx="5">
                  <c:v>139.4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D33-4880-9747-D87A00FF5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9733200"/>
        <c:axId val="595454312"/>
      </c:scatterChart>
      <c:valAx>
        <c:axId val="599733200"/>
        <c:scaling>
          <c:orientation val="minMax"/>
          <c:max val="5.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Time (h)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95454312"/>
        <c:crosses val="autoZero"/>
        <c:crossBetween val="midCat"/>
        <c:majorUnit val="1"/>
      </c:valAx>
      <c:valAx>
        <c:axId val="59545431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Na (mEq/L)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99733200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Electrolyte!$C$2</c:f>
              <c:strCache>
                <c:ptCount val="1"/>
                <c:pt idx="0">
                  <c:v>Time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Electrolyte!$D$30:$I$30</c:f>
                <c:numCache>
                  <c:formatCode>General</c:formatCode>
                  <c:ptCount val="6"/>
                  <c:pt idx="0">
                    <c:v>1.2489995996796797</c:v>
                  </c:pt>
                  <c:pt idx="1">
                    <c:v>1.5620499351813306</c:v>
                  </c:pt>
                  <c:pt idx="2">
                    <c:v>1.3564659966250536</c:v>
                  </c:pt>
                  <c:pt idx="3">
                    <c:v>1.5620499351813308</c:v>
                  </c:pt>
                  <c:pt idx="4">
                    <c:v>1.5524174696260022</c:v>
                  </c:pt>
                  <c:pt idx="5">
                    <c:v>2.3853720883753127</c:v>
                  </c:pt>
                </c:numCache>
              </c:numRef>
            </c:plus>
            <c:minus>
              <c:numRef>
                <c:f>Electrolyte!$D$30:$I$30</c:f>
                <c:numCache>
                  <c:formatCode>General</c:formatCode>
                  <c:ptCount val="6"/>
                  <c:pt idx="0">
                    <c:v>1.2489995996796797</c:v>
                  </c:pt>
                  <c:pt idx="1">
                    <c:v>1.5620499351813306</c:v>
                  </c:pt>
                  <c:pt idx="2">
                    <c:v>1.3564659966250536</c:v>
                  </c:pt>
                  <c:pt idx="3">
                    <c:v>1.5620499351813308</c:v>
                  </c:pt>
                  <c:pt idx="4">
                    <c:v>1.5524174696260022</c:v>
                  </c:pt>
                  <c:pt idx="5">
                    <c:v>2.3853720883753127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Electrolyte!$D$2:$I$2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</c:numCache>
            </c:numRef>
          </c:xVal>
          <c:yVal>
            <c:numRef>
              <c:f>Electrolyte!$D$29:$I$29</c:f>
              <c:numCache>
                <c:formatCode>General</c:formatCode>
                <c:ptCount val="6"/>
                <c:pt idx="0">
                  <c:v>102.8</c:v>
                </c:pt>
                <c:pt idx="1">
                  <c:v>103.4</c:v>
                </c:pt>
                <c:pt idx="2">
                  <c:v>103.4</c:v>
                </c:pt>
                <c:pt idx="3">
                  <c:v>103.4</c:v>
                </c:pt>
                <c:pt idx="4">
                  <c:v>103.3</c:v>
                </c:pt>
                <c:pt idx="5">
                  <c:v>101.9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CB8-40CF-857B-5355A6862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9733200"/>
        <c:axId val="595454312"/>
      </c:scatterChart>
      <c:valAx>
        <c:axId val="599733200"/>
        <c:scaling>
          <c:orientation val="minMax"/>
          <c:max val="5.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Time (h)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95454312"/>
        <c:crosses val="autoZero"/>
        <c:crossBetween val="midCat"/>
        <c:majorUnit val="1"/>
      </c:valAx>
      <c:valAx>
        <c:axId val="59545431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Cl (mEq/L)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997332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Electrolyte!$C$2</c:f>
              <c:strCache>
                <c:ptCount val="1"/>
                <c:pt idx="0">
                  <c:v>Time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Electrolyte!$D$58:$I$58</c:f>
                <c:numCache>
                  <c:formatCode>General</c:formatCode>
                  <c:ptCount val="6"/>
                  <c:pt idx="0">
                    <c:v>0.31240998703626593</c:v>
                  </c:pt>
                  <c:pt idx="1">
                    <c:v>0.29748949561287047</c:v>
                  </c:pt>
                  <c:pt idx="2">
                    <c:v>0.28635642126552713</c:v>
                  </c:pt>
                  <c:pt idx="3">
                    <c:v>0.34481879299133361</c:v>
                  </c:pt>
                  <c:pt idx="4">
                    <c:v>0.3600000000000001</c:v>
                  </c:pt>
                  <c:pt idx="5">
                    <c:v>0.31874754901018465</c:v>
                  </c:pt>
                </c:numCache>
              </c:numRef>
            </c:plus>
            <c:minus>
              <c:numRef>
                <c:f>Electrolyte!$D$58:$I$58</c:f>
                <c:numCache>
                  <c:formatCode>General</c:formatCode>
                  <c:ptCount val="6"/>
                  <c:pt idx="0">
                    <c:v>0.31240998703626593</c:v>
                  </c:pt>
                  <c:pt idx="1">
                    <c:v>0.29748949561287047</c:v>
                  </c:pt>
                  <c:pt idx="2">
                    <c:v>0.28635642126552713</c:v>
                  </c:pt>
                  <c:pt idx="3">
                    <c:v>0.34481879299133361</c:v>
                  </c:pt>
                  <c:pt idx="4">
                    <c:v>0.3600000000000001</c:v>
                  </c:pt>
                  <c:pt idx="5">
                    <c:v>0.31874754901018465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Electrolyte!$D$2:$I$2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</c:numCache>
            </c:numRef>
          </c:xVal>
          <c:yVal>
            <c:numRef>
              <c:f>Electrolyte!$D$57:$I$57</c:f>
              <c:numCache>
                <c:formatCode>0.0</c:formatCode>
                <c:ptCount val="6"/>
                <c:pt idx="0">
                  <c:v>9.0800000000000018</c:v>
                </c:pt>
                <c:pt idx="1">
                  <c:v>8.9499999999999993</c:v>
                </c:pt>
                <c:pt idx="2">
                  <c:v>8.9999999999999982</c:v>
                </c:pt>
                <c:pt idx="3">
                  <c:v>9.01</c:v>
                </c:pt>
                <c:pt idx="4">
                  <c:v>9.02</c:v>
                </c:pt>
                <c:pt idx="5">
                  <c:v>9.1199999999999992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0E2-4AA9-AE10-9F0C49592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9733200"/>
        <c:axId val="595454312"/>
      </c:scatterChart>
      <c:valAx>
        <c:axId val="599733200"/>
        <c:scaling>
          <c:orientation val="minMax"/>
          <c:max val="5.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Time (h)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95454312"/>
        <c:crosses val="autoZero"/>
        <c:crossBetween val="midCat"/>
        <c:majorUnit val="1"/>
      </c:valAx>
      <c:valAx>
        <c:axId val="59545431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Ca (mg/dL)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99733200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Electrolyte!$C$2</c:f>
              <c:strCache>
                <c:ptCount val="1"/>
                <c:pt idx="0">
                  <c:v>Time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Electrolyte!$D$44:$I$44</c:f>
                <c:numCache>
                  <c:formatCode>General</c:formatCode>
                  <c:ptCount val="6"/>
                  <c:pt idx="0">
                    <c:v>0.33301651610693422</c:v>
                  </c:pt>
                  <c:pt idx="1">
                    <c:v>0.3925557285278144</c:v>
                  </c:pt>
                  <c:pt idx="2">
                    <c:v>0.25475478405713986</c:v>
                  </c:pt>
                  <c:pt idx="3">
                    <c:v>0.30805843601498717</c:v>
                  </c:pt>
                  <c:pt idx="4">
                    <c:v>0.21354156504062619</c:v>
                  </c:pt>
                  <c:pt idx="5">
                    <c:v>0.27495454169735045</c:v>
                  </c:pt>
                </c:numCache>
              </c:numRef>
            </c:plus>
            <c:minus>
              <c:numRef>
                <c:f>Electrolyte!$D$44:$I$44</c:f>
                <c:numCache>
                  <c:formatCode>General</c:formatCode>
                  <c:ptCount val="6"/>
                  <c:pt idx="0">
                    <c:v>0.33301651610693422</c:v>
                  </c:pt>
                  <c:pt idx="1">
                    <c:v>0.3925557285278144</c:v>
                  </c:pt>
                  <c:pt idx="2">
                    <c:v>0.25475478405713986</c:v>
                  </c:pt>
                  <c:pt idx="3">
                    <c:v>0.30805843601498717</c:v>
                  </c:pt>
                  <c:pt idx="4">
                    <c:v>0.21354156504062619</c:v>
                  </c:pt>
                  <c:pt idx="5">
                    <c:v>0.27495454169735045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Electrolyte!$D$2:$I$2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</c:numCache>
            </c:numRef>
          </c:xVal>
          <c:yVal>
            <c:numRef>
              <c:f>Electrolyte!$D$43:$I$43</c:f>
              <c:numCache>
                <c:formatCode>General</c:formatCode>
                <c:ptCount val="6"/>
                <c:pt idx="0">
                  <c:v>3.5100000000000002</c:v>
                </c:pt>
                <c:pt idx="1">
                  <c:v>3.6699999999999995</c:v>
                </c:pt>
                <c:pt idx="2">
                  <c:v>3.3900000000000006</c:v>
                </c:pt>
                <c:pt idx="3">
                  <c:v>3.4900000000000007</c:v>
                </c:pt>
                <c:pt idx="4">
                  <c:v>3.38</c:v>
                </c:pt>
                <c:pt idx="5">
                  <c:v>3.5200000000000005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04C-4635-9DA2-45627BE2E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9733200"/>
        <c:axId val="595454312"/>
      </c:scatterChart>
      <c:valAx>
        <c:axId val="599733200"/>
        <c:scaling>
          <c:orientation val="minMax"/>
          <c:max val="5.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Time (h)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95454312"/>
        <c:crosses val="autoZero"/>
        <c:crossBetween val="midCat"/>
        <c:majorUnit val="1"/>
      </c:valAx>
      <c:valAx>
        <c:axId val="5954543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K (mEq/L)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99733200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Electrolyte!$C$2</c:f>
              <c:strCache>
                <c:ptCount val="1"/>
                <c:pt idx="0">
                  <c:v>Time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Electrolyte!$D$72:$I$72</c:f>
                <c:numCache>
                  <c:formatCode>General</c:formatCode>
                  <c:ptCount val="6"/>
                  <c:pt idx="0">
                    <c:v>0.42895221179055071</c:v>
                  </c:pt>
                  <c:pt idx="1">
                    <c:v>0.52430906915673325</c:v>
                  </c:pt>
                  <c:pt idx="2">
                    <c:v>0.60999999999999843</c:v>
                  </c:pt>
                  <c:pt idx="3">
                    <c:v>0.46270941205037308</c:v>
                  </c:pt>
                  <c:pt idx="4">
                    <c:v>0.46357307945996923</c:v>
                  </c:pt>
                  <c:pt idx="5">
                    <c:v>0.51029403288692032</c:v>
                  </c:pt>
                </c:numCache>
              </c:numRef>
            </c:plus>
            <c:minus>
              <c:numRef>
                <c:f>Electrolyte!$D$72:$I$72</c:f>
                <c:numCache>
                  <c:formatCode>General</c:formatCode>
                  <c:ptCount val="6"/>
                  <c:pt idx="0">
                    <c:v>0.42895221179055071</c:v>
                  </c:pt>
                  <c:pt idx="1">
                    <c:v>0.52430906915673325</c:v>
                  </c:pt>
                  <c:pt idx="2">
                    <c:v>0.60999999999999843</c:v>
                  </c:pt>
                  <c:pt idx="3">
                    <c:v>0.46270941205037308</c:v>
                  </c:pt>
                  <c:pt idx="4">
                    <c:v>0.46357307945996923</c:v>
                  </c:pt>
                  <c:pt idx="5">
                    <c:v>0.51029403288692032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Electrolyte!$D$2:$I$2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</c:numCache>
            </c:numRef>
          </c:xVal>
          <c:yVal>
            <c:numRef>
              <c:f>Electrolyte!$D$71:$I$71</c:f>
              <c:numCache>
                <c:formatCode>0.0</c:formatCode>
                <c:ptCount val="6"/>
                <c:pt idx="0">
                  <c:v>3.7999999999999994</c:v>
                </c:pt>
                <c:pt idx="1">
                  <c:v>3.5100000000000002</c:v>
                </c:pt>
                <c:pt idx="2">
                  <c:v>3.07</c:v>
                </c:pt>
                <c:pt idx="3">
                  <c:v>2.9699999999999998</c:v>
                </c:pt>
                <c:pt idx="4">
                  <c:v>2.8899999999999997</c:v>
                </c:pt>
                <c:pt idx="5">
                  <c:v>3.2400000000000007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E85-4A6B-A520-EC75D1972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9733200"/>
        <c:axId val="595454312"/>
      </c:scatterChart>
      <c:valAx>
        <c:axId val="599733200"/>
        <c:scaling>
          <c:orientation val="minMax"/>
          <c:max val="5.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Time (h)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95454312"/>
        <c:crosses val="autoZero"/>
        <c:crossBetween val="midCat"/>
        <c:majorUnit val="1"/>
      </c:valAx>
      <c:valAx>
        <c:axId val="59545431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 (mg/dL)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99733200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F970D5-515A-4D91-8B30-D7790D793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583784F-06B0-4F2F-9701-A45EC7F3F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E78B85-54C6-4CB2-B983-83C703150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068137-650C-4F9F-97DC-6185D2329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4EB481-2F20-4BE8-A372-C549C00E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213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3EB7AD-3B06-432A-82AA-1D1C17A06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86888A-D422-4E0E-9A53-4E04B179B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5C1BA6-FBEB-48D3-8384-B8F750408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6FE4DB-A66A-4D84-826C-AD807AE3A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0D5091-5B39-4A0A-8368-308B70C0B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678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012029-CD1C-44F3-90AD-DFCF7B73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A80C48-BED5-4A53-80A2-837EA558E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F70B97-F4F9-472B-9454-042FC037A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1E9A60-9D92-40F7-B41C-85CF9A236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C7D3AD-B6E4-4761-986B-75622817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051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4A5BB3-DA74-42E3-ACC5-02D29AD3F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47F09C-6340-4B7F-9AD8-F9C54D24B8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3E89A0-BCA5-49CC-8AFC-35C1A16E41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8BCF67D-7B94-4BA0-B72E-0902371FA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4A0A20-0D5F-4E64-9792-8A627091F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8BB1BC9-B09B-45A7-BC5C-A1A56A6D9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8120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75BA4B-4AFC-4559-B299-03DEC3EB1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91B7FC1-ABC0-4712-8384-36ABEC603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56AEEA4-B634-4B2B-B04F-0E3B052AF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22CAAA8-D948-4951-89E3-13BF8DABF1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D9F6AD1-97D2-4697-B2E4-A3E254EC74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6B96B64-0091-4279-A9E4-4A4E5A24A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DBF3B5B-9036-4FE3-BCCA-60A270860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8F611F8-8F55-48DD-903F-B269E8DB2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8526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0B85BE-CB0C-463D-897D-29A8EF4F3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CB70B1F-79C0-45DA-87A3-C248F482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DD21804-BD31-4130-A6C3-FF0858675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850E60-1160-4A74-82B1-02F2C66AF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37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DFE89FC-CA45-40F9-9858-462B3746D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5F543A8-7FDC-4568-963C-3E4C1261D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B4180B6-277E-47FF-8F38-050EE872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402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25AF9B-2F78-41BD-8492-F8CB38547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6CF4A13-96E2-48EC-9A2E-B7E30B7D0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293EA47-DC72-48D8-B3F4-8B690D620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D92B02-2BBF-413B-954A-EDF450EEA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043221-33A0-41E0-A6D8-8CD3356E3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B1E3A60-5091-40AD-B2F4-4FDAA84A5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674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DEE3C9-5E1C-4AC0-AAF2-8EA72A6AF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F934FA6-2911-4097-BB68-E46599FE49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F4D68C1-EA6E-4948-AF2F-1D231942A9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3243CA-8759-4535-ACE8-21ECB6201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70737D-88F9-4FF2-80CD-A50CFC648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BF913E-9978-477F-BBA3-592870FF5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504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9E5168-BF21-4795-ABCE-131F2462F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4482C62-8AB9-4D57-9823-3B49A5EF5F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0589D8-011F-4AB1-A88E-1520FC1E3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4B4024-3C23-4255-8E57-35E56F887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85A0F3-F259-483F-B9A5-D657B223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6925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D27E049-302F-44A0-BC38-1E01F3E6E2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D044C6A-6543-4750-BE87-414BC5A17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F26569-BB81-43D4-81A9-47D58C6C7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C28BD9-3E66-47B6-AA9A-8578D161D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B982D3-5E66-4CAF-979C-2A28E099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790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451A3D9-B744-43E4-AC19-BA0114821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A131E0B-AB2D-47BF-B518-D7CFE00E6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0ECA66-EC7B-457D-85E9-E712676E4C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4FF1F-ECAD-41FD-B72E-189762955667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EBB8B6-B665-48C1-933B-5C19D4BB74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584F62-EB59-4B57-BCEF-9C6B65E466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62820-4D9A-45FE-9BEF-4DE4FADA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66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0B55D38-9BEF-45DF-850F-6C851BD242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314247"/>
              </p:ext>
            </p:extLst>
          </p:nvPr>
        </p:nvGraphicFramePr>
        <p:xfrm>
          <a:off x="3511550" y="2865120"/>
          <a:ext cx="5168899" cy="1127760"/>
        </p:xfrm>
        <a:graphic>
          <a:graphicData uri="http://schemas.openxmlformats.org/drawingml/2006/table">
            <a:tbl>
              <a:tblPr/>
              <a:tblGrid>
                <a:gridCol w="1583095">
                  <a:extLst>
                    <a:ext uri="{9D8B030D-6E8A-4147-A177-3AD203B41FA5}">
                      <a16:colId xmlns:a16="http://schemas.microsoft.com/office/drawing/2014/main" val="2695115730"/>
                    </a:ext>
                  </a:extLst>
                </a:gridCol>
                <a:gridCol w="2117150">
                  <a:extLst>
                    <a:ext uri="{9D8B030D-6E8A-4147-A177-3AD203B41FA5}">
                      <a16:colId xmlns:a16="http://schemas.microsoft.com/office/drawing/2014/main" val="140673232"/>
                    </a:ext>
                  </a:extLst>
                </a:gridCol>
                <a:gridCol w="1468654">
                  <a:extLst>
                    <a:ext uri="{9D8B030D-6E8A-4147-A177-3AD203B41FA5}">
                      <a16:colId xmlns:a16="http://schemas.microsoft.com/office/drawing/2014/main" val="3598522561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Supplemental Table 1.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Characteristics of subjects after NMN treatment for Electrocardiogram, and Chest X-Ray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8453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Variable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retreatment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Post-treatment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3651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Electrocardiogram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Normal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Normal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39265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Chest X-Ray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Normal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Normal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8042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761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D9682AAC-F075-4A1E-92CE-2BEAF0055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503203"/>
              </p:ext>
            </p:extLst>
          </p:nvPr>
        </p:nvGraphicFramePr>
        <p:xfrm>
          <a:off x="2622550" y="2423160"/>
          <a:ext cx="6946900" cy="2011680"/>
        </p:xfrm>
        <a:graphic>
          <a:graphicData uri="http://schemas.openxmlformats.org/drawingml/2006/table">
            <a:tbl>
              <a:tblPr/>
              <a:tblGrid>
                <a:gridCol w="1060668">
                  <a:extLst>
                    <a:ext uri="{9D8B030D-6E8A-4147-A177-3AD203B41FA5}">
                      <a16:colId xmlns:a16="http://schemas.microsoft.com/office/drawing/2014/main" val="2280596854"/>
                    </a:ext>
                  </a:extLst>
                </a:gridCol>
                <a:gridCol w="735779">
                  <a:extLst>
                    <a:ext uri="{9D8B030D-6E8A-4147-A177-3AD203B41FA5}">
                      <a16:colId xmlns:a16="http://schemas.microsoft.com/office/drawing/2014/main" val="4137258106"/>
                    </a:ext>
                  </a:extLst>
                </a:gridCol>
                <a:gridCol w="735779">
                  <a:extLst>
                    <a:ext uri="{9D8B030D-6E8A-4147-A177-3AD203B41FA5}">
                      <a16:colId xmlns:a16="http://schemas.microsoft.com/office/drawing/2014/main" val="908071265"/>
                    </a:ext>
                  </a:extLst>
                </a:gridCol>
                <a:gridCol w="735779">
                  <a:extLst>
                    <a:ext uri="{9D8B030D-6E8A-4147-A177-3AD203B41FA5}">
                      <a16:colId xmlns:a16="http://schemas.microsoft.com/office/drawing/2014/main" val="834052026"/>
                    </a:ext>
                  </a:extLst>
                </a:gridCol>
                <a:gridCol w="735779">
                  <a:extLst>
                    <a:ext uri="{9D8B030D-6E8A-4147-A177-3AD203B41FA5}">
                      <a16:colId xmlns:a16="http://schemas.microsoft.com/office/drawing/2014/main" val="3939216102"/>
                    </a:ext>
                  </a:extLst>
                </a:gridCol>
                <a:gridCol w="735779">
                  <a:extLst>
                    <a:ext uri="{9D8B030D-6E8A-4147-A177-3AD203B41FA5}">
                      <a16:colId xmlns:a16="http://schemas.microsoft.com/office/drawing/2014/main" val="1734597959"/>
                    </a:ext>
                  </a:extLst>
                </a:gridCol>
                <a:gridCol w="735779">
                  <a:extLst>
                    <a:ext uri="{9D8B030D-6E8A-4147-A177-3AD203B41FA5}">
                      <a16:colId xmlns:a16="http://schemas.microsoft.com/office/drawing/2014/main" val="105001705"/>
                    </a:ext>
                  </a:extLst>
                </a:gridCol>
                <a:gridCol w="735779">
                  <a:extLst>
                    <a:ext uri="{9D8B030D-6E8A-4147-A177-3AD203B41FA5}">
                      <a16:colId xmlns:a16="http://schemas.microsoft.com/office/drawing/2014/main" val="1038173690"/>
                    </a:ext>
                  </a:extLst>
                </a:gridCol>
                <a:gridCol w="735779">
                  <a:extLst>
                    <a:ext uri="{9D8B030D-6E8A-4147-A177-3AD203B41FA5}">
                      <a16:colId xmlns:a16="http://schemas.microsoft.com/office/drawing/2014/main" val="457277121"/>
                    </a:ext>
                  </a:extLst>
                </a:gridCol>
              </a:tblGrid>
              <a:tr h="251460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Supplemental Table 2.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Characteristics of subjects after NMN treatment for urinalysis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67333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Test item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Baseline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 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 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 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19227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Urobilinogen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Normal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Normal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Normal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Normal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97262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Proteins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73124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Glucose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88936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(±0.77)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(±0.66)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(±0.64)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(±0.67)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5989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Occult Blood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Negative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609134"/>
                  </a:ext>
                </a:extLst>
              </a:tr>
              <a:tr h="251460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The results were expressed as the mean ± standard deviation (n = 10).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348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45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18CBB852-79B6-4593-A72C-917CE4AEC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885201"/>
              </p:ext>
            </p:extLst>
          </p:nvPr>
        </p:nvGraphicFramePr>
        <p:xfrm>
          <a:off x="3505200" y="1985010"/>
          <a:ext cx="5181599" cy="2887980"/>
        </p:xfrm>
        <a:graphic>
          <a:graphicData uri="http://schemas.openxmlformats.org/drawingml/2006/table">
            <a:tbl>
              <a:tblPr/>
              <a:tblGrid>
                <a:gridCol w="2237075">
                  <a:extLst>
                    <a:ext uri="{9D8B030D-6E8A-4147-A177-3AD203B41FA5}">
                      <a16:colId xmlns:a16="http://schemas.microsoft.com/office/drawing/2014/main" val="2861041202"/>
                    </a:ext>
                  </a:extLst>
                </a:gridCol>
                <a:gridCol w="736131">
                  <a:extLst>
                    <a:ext uri="{9D8B030D-6E8A-4147-A177-3AD203B41FA5}">
                      <a16:colId xmlns:a16="http://schemas.microsoft.com/office/drawing/2014/main" val="2310302510"/>
                    </a:ext>
                  </a:extLst>
                </a:gridCol>
                <a:gridCol w="736131">
                  <a:extLst>
                    <a:ext uri="{9D8B030D-6E8A-4147-A177-3AD203B41FA5}">
                      <a16:colId xmlns:a16="http://schemas.microsoft.com/office/drawing/2014/main" val="1554887169"/>
                    </a:ext>
                  </a:extLst>
                </a:gridCol>
                <a:gridCol w="736131">
                  <a:extLst>
                    <a:ext uri="{9D8B030D-6E8A-4147-A177-3AD203B41FA5}">
                      <a16:colId xmlns:a16="http://schemas.microsoft.com/office/drawing/2014/main" val="3055789678"/>
                    </a:ext>
                  </a:extLst>
                </a:gridCol>
                <a:gridCol w="736131">
                  <a:extLst>
                    <a:ext uri="{9D8B030D-6E8A-4147-A177-3AD203B41FA5}">
                      <a16:colId xmlns:a16="http://schemas.microsoft.com/office/drawing/2014/main" val="2537625643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Supplemental Table 3.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Physician toxicity evaluation according to CTCAE v5.0-JCOG after NMN treatment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53872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Characteristics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Pretreatment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Post-treatment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8307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Chills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114682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Edema face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63098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Fatigue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4382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Gait disturbance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40233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Infusion site extravasation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23164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Injection site reaction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740833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Malaise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84998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Pain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(±0)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943910"/>
                  </a:ext>
                </a:extLst>
              </a:tr>
              <a:tr h="25146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The results were expressed as the mean ± standard deviation (n = 10).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435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129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BCF97532-CFB4-4C1F-9DE4-9C32C14992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3092190"/>
              </p:ext>
            </p:extLst>
          </p:nvPr>
        </p:nvGraphicFramePr>
        <p:xfrm>
          <a:off x="1769137" y="1270553"/>
          <a:ext cx="2943905" cy="1879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4242CC58-E7B2-49E2-90A7-0312D66150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6763070"/>
              </p:ext>
            </p:extLst>
          </p:nvPr>
        </p:nvGraphicFramePr>
        <p:xfrm>
          <a:off x="4713042" y="1270553"/>
          <a:ext cx="3020290" cy="1879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グラフ 14">
            <a:extLst>
              <a:ext uri="{FF2B5EF4-FFF2-40B4-BE49-F238E27FC236}">
                <a16:creationId xmlns:a16="http://schemas.microsoft.com/office/drawing/2014/main" id="{E735E7AF-E714-4896-B04D-F07853627D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0239726"/>
              </p:ext>
            </p:extLst>
          </p:nvPr>
        </p:nvGraphicFramePr>
        <p:xfrm>
          <a:off x="4713042" y="3163565"/>
          <a:ext cx="3020291" cy="1921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グラフ 15">
            <a:extLst>
              <a:ext uri="{FF2B5EF4-FFF2-40B4-BE49-F238E27FC236}">
                <a16:creationId xmlns:a16="http://schemas.microsoft.com/office/drawing/2014/main" id="{76AEAACD-F5C5-4DAC-9D36-1C40D90C72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317458"/>
              </p:ext>
            </p:extLst>
          </p:nvPr>
        </p:nvGraphicFramePr>
        <p:xfrm>
          <a:off x="1769137" y="3150292"/>
          <a:ext cx="2943905" cy="1921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グラフ 17">
            <a:extLst>
              <a:ext uri="{FF2B5EF4-FFF2-40B4-BE49-F238E27FC236}">
                <a16:creationId xmlns:a16="http://schemas.microsoft.com/office/drawing/2014/main" id="{7F580A34-9445-4B09-A903-729198E5BB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9610056"/>
              </p:ext>
            </p:extLst>
          </p:nvPr>
        </p:nvGraphicFramePr>
        <p:xfrm>
          <a:off x="7733332" y="1270553"/>
          <a:ext cx="2943905" cy="1879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6E71858-2D65-4478-BD37-93B734E12964}"/>
              </a:ext>
            </a:extLst>
          </p:cNvPr>
          <p:cNvSpPr txBox="1"/>
          <p:nvPr/>
        </p:nvSpPr>
        <p:spPr>
          <a:xfrm>
            <a:off x="1876653" y="1132053"/>
            <a:ext cx="398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722F7B1-35FA-49DC-BBC5-2F66B9472DDE}"/>
              </a:ext>
            </a:extLst>
          </p:cNvPr>
          <p:cNvSpPr txBox="1"/>
          <p:nvPr/>
        </p:nvSpPr>
        <p:spPr>
          <a:xfrm>
            <a:off x="4820557" y="1132053"/>
            <a:ext cx="398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3815813-E992-4D63-B6D9-9395D824C66F}"/>
              </a:ext>
            </a:extLst>
          </p:cNvPr>
          <p:cNvSpPr txBox="1"/>
          <p:nvPr/>
        </p:nvSpPr>
        <p:spPr>
          <a:xfrm>
            <a:off x="7840847" y="1132053"/>
            <a:ext cx="398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A03BCC3-9E1B-4E34-A483-9E7EDD082B11}"/>
              </a:ext>
            </a:extLst>
          </p:cNvPr>
          <p:cNvSpPr txBox="1"/>
          <p:nvPr/>
        </p:nvSpPr>
        <p:spPr>
          <a:xfrm>
            <a:off x="1861089" y="3025065"/>
            <a:ext cx="398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73E89D3-9D3F-4929-8AAA-30047BE44A17}"/>
              </a:ext>
            </a:extLst>
          </p:cNvPr>
          <p:cNvSpPr txBox="1"/>
          <p:nvPr/>
        </p:nvSpPr>
        <p:spPr>
          <a:xfrm>
            <a:off x="4804993" y="3025065"/>
            <a:ext cx="398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0264B7B-CD57-4A93-901B-7248DEAE33DB}"/>
              </a:ext>
            </a:extLst>
          </p:cNvPr>
          <p:cNvSpPr txBox="1"/>
          <p:nvPr/>
        </p:nvSpPr>
        <p:spPr>
          <a:xfrm>
            <a:off x="1769137" y="5479283"/>
            <a:ext cx="89081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05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Supplementary Figure 1. </a:t>
            </a:r>
            <a:r>
              <a:rPr lang="en-US" altLang="ja-JP" sz="105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Effects of plasma electrolyte caused by intravenous administration of NMN</a:t>
            </a:r>
          </a:p>
          <a:p>
            <a:pPr algn="just"/>
            <a:r>
              <a:rPr lang="en-US" altLang="ja-JP" sz="105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Electrolyte were measured in plasma obtained from subjects before and 0.5, 1, 2, 3 and 5 hours after intravenous administration of NMN. The effects of electrolyte were observed with Na (A), Cl (B), P (C), K (E), and Ca (F). There was no significant difference in all plasma electrolytes after administration compared to before intravenous administration of NMN. </a:t>
            </a:r>
            <a:r>
              <a:rPr lang="en-US" altLang="ja-JP" sz="105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</a:rPr>
              <a:t>The results were expressed as the mean ± standard deviation (n = 10).</a:t>
            </a:r>
          </a:p>
        </p:txBody>
      </p:sp>
    </p:spTree>
    <p:extLst>
      <p:ext uri="{BB962C8B-B14F-4D97-AF65-F5344CB8AC3E}">
        <p14:creationId xmlns:p14="http://schemas.microsoft.com/office/powerpoint/2010/main" val="428272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8682977CA93AD4F89983D1335CA95C8" ma:contentTypeVersion="13" ma:contentTypeDescription="新しいドキュメントを作成します。" ma:contentTypeScope="" ma:versionID="3de2b3105e6f34e669c07b9d8707c505">
  <xsd:schema xmlns:xsd="http://www.w3.org/2001/XMLSchema" xmlns:xs="http://www.w3.org/2001/XMLSchema" xmlns:p="http://schemas.microsoft.com/office/2006/metadata/properties" xmlns:ns2="3bcb975c-6b04-4d67-8e95-25c887b4cab5" xmlns:ns3="d4cd7fd2-d777-43f5-aae4-1f72f60c74e0" targetNamespace="http://schemas.microsoft.com/office/2006/metadata/properties" ma:root="true" ma:fieldsID="c206491b38eba4d83520e304772f6083" ns2:_="" ns3:_="">
    <xsd:import namespace="3bcb975c-6b04-4d67-8e95-25c887b4cab5"/>
    <xsd:import namespace="d4cd7fd2-d777-43f5-aae4-1f72f60c74e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cb975c-6b04-4d67-8e95-25c887b4cab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cd7fd2-d777-43f5-aae4-1f72f60c74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0BC46EF-6E72-4247-8088-1715C0112485}"/>
</file>

<file path=customXml/itemProps2.xml><?xml version="1.0" encoding="utf-8"?>
<ds:datastoreItem xmlns:ds="http://schemas.openxmlformats.org/officeDocument/2006/customXml" ds:itemID="{55AE7F80-8C7B-4478-96D9-EC32A2F68490}"/>
</file>

<file path=customXml/itemProps3.xml><?xml version="1.0" encoding="utf-8"?>
<ds:datastoreItem xmlns:ds="http://schemas.openxmlformats.org/officeDocument/2006/customXml" ds:itemID="{AADF5BC6-8979-4CCB-A5B1-0B837BAD9213}"/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367</Words>
  <Application>Microsoft Office PowerPoint</Application>
  <PresentationFormat>ワイド画面</PresentationFormat>
  <Paragraphs>108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木村 伸太郎</dc:creator>
  <cp:lastModifiedBy>木村 伸太郎</cp:lastModifiedBy>
  <cp:revision>50</cp:revision>
  <dcterms:created xsi:type="dcterms:W3CDTF">2021-09-17T02:05:27Z</dcterms:created>
  <dcterms:modified xsi:type="dcterms:W3CDTF">2022-01-26T01:33:31Z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0x01010008682977CA93AD4F89983D1335CA95C8</vt:lpwstr>
  </property>
</Properties>
</file>