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</p:sldIdLst>
  <p:sldSz cx="6858000" cy="9906000" type="A4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2" d="100"/>
          <a:sy n="52" d="100"/>
        </p:scale>
        <p:origin x="19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irosewataru\Documents\TOFABT%20study\TOFABT&#30740;&#31350;&#20013;&#38291;&#35299;&#26512;&#12487;&#12540;&#12479;_&#35299;&#26512;&#65304;_29April2020\SDAI_HAQ_DAS28ESR_CDA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irosewataru\Documents\TOFABT%20study\TOFABT&#30740;&#31350;&#20013;&#38291;&#35299;&#26512;&#12487;&#12540;&#12479;_&#35299;&#26512;&#65304;_29April2020\SDAI_HAQ_DAS28ESR_CDA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irosewataru\Documents\TOFABT%20study\TOFABT&#30740;&#31350;&#20013;&#38291;&#35299;&#26512;&#12487;&#12540;&#12479;_&#35299;&#26512;&#65304;_29April2020\SDAI_HAQ_DAS28ESR_CDAI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irosewataru\Documents\TOFABT%20study\TOFABT&#30740;&#31350;&#20013;&#38291;&#35299;&#26512;&#12487;&#12540;&#12479;_&#35299;&#26512;&#65304;_29April2020\SDAI_HAQ_DAS28ESR_CDAI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34866068781241"/>
          <c:y val="5.0505890425717292E-2"/>
          <c:w val="0.67601132982415746"/>
          <c:h val="0.7212074848500404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[SDAI_HAQ_DAS28ESR_CDAI.xlsx]CDAI!$B$10</c:f>
              <c:strCache>
                <c:ptCount val="1"/>
                <c:pt idx="0">
                  <c:v>CDAI≤2.8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[SDAI_HAQ_DAS28ESR_CDAI.xlsx]CDAI!$C$9:$F$9</c:f>
              <c:numCache>
                <c:formatCode>General</c:formatCode>
                <c:ptCount val="4"/>
                <c:pt idx="0">
                  <c:v>0</c:v>
                </c:pt>
                <c:pt idx="1">
                  <c:v>4</c:v>
                </c:pt>
                <c:pt idx="2">
                  <c:v>12</c:v>
                </c:pt>
                <c:pt idx="3">
                  <c:v>24</c:v>
                </c:pt>
              </c:numCache>
            </c:numRef>
          </c:cat>
          <c:val>
            <c:numRef>
              <c:f>[SDAI_HAQ_DAS28ESR_CDAI.xlsx]CDAI!$C$10:$F$10</c:f>
              <c:numCache>
                <c:formatCode>General</c:formatCode>
                <c:ptCount val="4"/>
                <c:pt idx="0">
                  <c:v>0</c:v>
                </c:pt>
                <c:pt idx="1">
                  <c:v>21</c:v>
                </c:pt>
                <c:pt idx="2">
                  <c:v>34</c:v>
                </c:pt>
                <c:pt idx="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00-4082-9026-6A8ED1A5B237}"/>
            </c:ext>
          </c:extLst>
        </c:ser>
        <c:ser>
          <c:idx val="1"/>
          <c:order val="1"/>
          <c:tx>
            <c:strRef>
              <c:f>[SDAI_HAQ_DAS28ESR_CDAI.xlsx]CDAI!$B$11</c:f>
              <c:strCache>
                <c:ptCount val="1"/>
                <c:pt idx="0">
                  <c:v>2.8&lt;CDAI≤10</c:v>
                </c:pt>
              </c:strCache>
            </c:strRef>
          </c:tx>
          <c:spPr>
            <a:solidFill>
              <a:schemeClr val="accent3">
                <a:shade val="8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[SDAI_HAQ_DAS28ESR_CDAI.xlsx]CDAI!$C$9:$F$9</c:f>
              <c:numCache>
                <c:formatCode>General</c:formatCode>
                <c:ptCount val="4"/>
                <c:pt idx="0">
                  <c:v>0</c:v>
                </c:pt>
                <c:pt idx="1">
                  <c:v>4</c:v>
                </c:pt>
                <c:pt idx="2">
                  <c:v>12</c:v>
                </c:pt>
                <c:pt idx="3">
                  <c:v>24</c:v>
                </c:pt>
              </c:numCache>
            </c:numRef>
          </c:cat>
          <c:val>
            <c:numRef>
              <c:f>[SDAI_HAQ_DAS28ESR_CDAI.xlsx]CDAI!$C$11:$F$11</c:f>
              <c:numCache>
                <c:formatCode>General</c:formatCode>
                <c:ptCount val="4"/>
                <c:pt idx="0">
                  <c:v>21</c:v>
                </c:pt>
                <c:pt idx="1">
                  <c:v>41</c:v>
                </c:pt>
                <c:pt idx="2">
                  <c:v>47</c:v>
                </c:pt>
                <c:pt idx="3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00-4082-9026-6A8ED1A5B237}"/>
            </c:ext>
          </c:extLst>
        </c:ser>
        <c:ser>
          <c:idx val="2"/>
          <c:order val="2"/>
          <c:tx>
            <c:strRef>
              <c:f>[SDAI_HAQ_DAS28ESR_CDAI.xlsx]CDAI!$B$12</c:f>
              <c:strCache>
                <c:ptCount val="1"/>
                <c:pt idx="0">
                  <c:v>10&lt;CDAI≤22</c:v>
                </c:pt>
              </c:strCache>
            </c:strRef>
          </c:tx>
          <c:spPr>
            <a:solidFill>
              <a:schemeClr val="accent3">
                <a:tint val="8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[SDAI_HAQ_DAS28ESR_CDAI.xlsx]CDAI!$C$9:$F$9</c:f>
              <c:numCache>
                <c:formatCode>General</c:formatCode>
                <c:ptCount val="4"/>
                <c:pt idx="0">
                  <c:v>0</c:v>
                </c:pt>
                <c:pt idx="1">
                  <c:v>4</c:v>
                </c:pt>
                <c:pt idx="2">
                  <c:v>12</c:v>
                </c:pt>
                <c:pt idx="3">
                  <c:v>24</c:v>
                </c:pt>
              </c:numCache>
            </c:numRef>
          </c:cat>
          <c:val>
            <c:numRef>
              <c:f>[SDAI_HAQ_DAS28ESR_CDAI.xlsx]CDAI!$C$12:$F$12</c:f>
              <c:numCache>
                <c:formatCode>General</c:formatCode>
                <c:ptCount val="4"/>
                <c:pt idx="0">
                  <c:v>46</c:v>
                </c:pt>
                <c:pt idx="1">
                  <c:v>31</c:v>
                </c:pt>
                <c:pt idx="2">
                  <c:v>12</c:v>
                </c:pt>
                <c:pt idx="3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00-4082-9026-6A8ED1A5B237}"/>
            </c:ext>
          </c:extLst>
        </c:ser>
        <c:ser>
          <c:idx val="3"/>
          <c:order val="3"/>
          <c:tx>
            <c:strRef>
              <c:f>[SDAI_HAQ_DAS28ESR_CDAI.xlsx]CDAI!$B$13</c:f>
              <c:strCache>
                <c:ptCount val="1"/>
                <c:pt idx="0">
                  <c:v>22&lt;CDAI</c:v>
                </c:pt>
              </c:strCache>
            </c:strRef>
          </c:tx>
          <c:spPr>
            <a:solidFill>
              <a:schemeClr val="accent3">
                <a:tint val="58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[SDAI_HAQ_DAS28ESR_CDAI.xlsx]CDAI!$C$9:$F$9</c:f>
              <c:numCache>
                <c:formatCode>General</c:formatCode>
                <c:ptCount val="4"/>
                <c:pt idx="0">
                  <c:v>0</c:v>
                </c:pt>
                <c:pt idx="1">
                  <c:v>4</c:v>
                </c:pt>
                <c:pt idx="2">
                  <c:v>12</c:v>
                </c:pt>
                <c:pt idx="3">
                  <c:v>24</c:v>
                </c:pt>
              </c:numCache>
            </c:numRef>
          </c:cat>
          <c:val>
            <c:numRef>
              <c:f>[SDAI_HAQ_DAS28ESR_CDAI.xlsx]CDAI!$C$13:$F$13</c:f>
              <c:numCache>
                <c:formatCode>General</c:formatCode>
                <c:ptCount val="4"/>
                <c:pt idx="0">
                  <c:v>33</c:v>
                </c:pt>
                <c:pt idx="1">
                  <c:v>7</c:v>
                </c:pt>
                <c:pt idx="2">
                  <c:v>7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700-4082-9026-6A8ED1A5B23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44824640"/>
        <c:axId val="444824968"/>
      </c:barChart>
      <c:catAx>
        <c:axId val="4448246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altLang="ja-JP" sz="1200"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weeks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ja-JP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444824968"/>
        <c:crosses val="autoZero"/>
        <c:auto val="1"/>
        <c:lblAlgn val="ctr"/>
        <c:lblOffset val="100"/>
        <c:noMultiLvlLbl val="0"/>
      </c:catAx>
      <c:valAx>
        <c:axId val="444824968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altLang="ja-JP" sz="1200"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Patients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ja-JP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44482464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591641495951497"/>
          <c:y val="5.0925925925925923E-2"/>
          <c:w val="0.50574040261453945"/>
          <c:h val="0.7188888888888889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[SDAI_HAQ_DAS28ESR_CDAI.xlsx]CDAI!$I$10</c:f>
              <c:strCache>
                <c:ptCount val="1"/>
                <c:pt idx="0">
                  <c:v>CDAI≤2.8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[SDAI_HAQ_DAS28ESR_CDAI.xlsx]CDAI!$J$9:$M$9</c:f>
              <c:numCache>
                <c:formatCode>General</c:formatCode>
                <c:ptCount val="4"/>
                <c:pt idx="0">
                  <c:v>0</c:v>
                </c:pt>
                <c:pt idx="1">
                  <c:v>4</c:v>
                </c:pt>
                <c:pt idx="2">
                  <c:v>12</c:v>
                </c:pt>
                <c:pt idx="3">
                  <c:v>24</c:v>
                </c:pt>
              </c:numCache>
            </c:numRef>
          </c:cat>
          <c:val>
            <c:numRef>
              <c:f>[SDAI_HAQ_DAS28ESR_CDAI.xlsx]CDAI!$J$10:$M$10</c:f>
              <c:numCache>
                <c:formatCode>General</c:formatCode>
                <c:ptCount val="4"/>
                <c:pt idx="0">
                  <c:v>0</c:v>
                </c:pt>
                <c:pt idx="1">
                  <c:v>7</c:v>
                </c:pt>
                <c:pt idx="2">
                  <c:v>17</c:v>
                </c:pt>
                <c:pt idx="3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4C-457A-B01F-798D3D41D90B}"/>
            </c:ext>
          </c:extLst>
        </c:ser>
        <c:ser>
          <c:idx val="1"/>
          <c:order val="1"/>
          <c:tx>
            <c:strRef>
              <c:f>[SDAI_HAQ_DAS28ESR_CDAI.xlsx]CDAI!$I$11</c:f>
              <c:strCache>
                <c:ptCount val="1"/>
                <c:pt idx="0">
                  <c:v>2.8&lt;CDAI≤10</c:v>
                </c:pt>
              </c:strCache>
            </c:strRef>
          </c:tx>
          <c:spPr>
            <a:solidFill>
              <a:schemeClr val="accent3">
                <a:shade val="8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[SDAI_HAQ_DAS28ESR_CDAI.xlsx]CDAI!$J$9:$M$9</c:f>
              <c:numCache>
                <c:formatCode>General</c:formatCode>
                <c:ptCount val="4"/>
                <c:pt idx="0">
                  <c:v>0</c:v>
                </c:pt>
                <c:pt idx="1">
                  <c:v>4</c:v>
                </c:pt>
                <c:pt idx="2">
                  <c:v>12</c:v>
                </c:pt>
                <c:pt idx="3">
                  <c:v>24</c:v>
                </c:pt>
              </c:numCache>
            </c:numRef>
          </c:cat>
          <c:val>
            <c:numRef>
              <c:f>[SDAI_HAQ_DAS28ESR_CDAI.xlsx]CDAI!$J$11:$M$11</c:f>
              <c:numCache>
                <c:formatCode>General</c:formatCode>
                <c:ptCount val="4"/>
                <c:pt idx="0">
                  <c:v>10</c:v>
                </c:pt>
                <c:pt idx="1">
                  <c:v>30</c:v>
                </c:pt>
                <c:pt idx="2">
                  <c:v>49</c:v>
                </c:pt>
                <c:pt idx="3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4C-457A-B01F-798D3D41D90B}"/>
            </c:ext>
          </c:extLst>
        </c:ser>
        <c:ser>
          <c:idx val="2"/>
          <c:order val="2"/>
          <c:tx>
            <c:strRef>
              <c:f>[SDAI_HAQ_DAS28ESR_CDAI.xlsx]CDAI!$I$12</c:f>
              <c:strCache>
                <c:ptCount val="1"/>
                <c:pt idx="0">
                  <c:v>10&lt;CDAI≤22</c:v>
                </c:pt>
              </c:strCache>
            </c:strRef>
          </c:tx>
          <c:spPr>
            <a:solidFill>
              <a:schemeClr val="accent3">
                <a:tint val="8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[SDAI_HAQ_DAS28ESR_CDAI.xlsx]CDAI!$J$9:$M$9</c:f>
              <c:numCache>
                <c:formatCode>General</c:formatCode>
                <c:ptCount val="4"/>
                <c:pt idx="0">
                  <c:v>0</c:v>
                </c:pt>
                <c:pt idx="1">
                  <c:v>4</c:v>
                </c:pt>
                <c:pt idx="2">
                  <c:v>12</c:v>
                </c:pt>
                <c:pt idx="3">
                  <c:v>24</c:v>
                </c:pt>
              </c:numCache>
            </c:numRef>
          </c:cat>
          <c:val>
            <c:numRef>
              <c:f>[SDAI_HAQ_DAS28ESR_CDAI.xlsx]CDAI!$J$12:$M$12</c:f>
              <c:numCache>
                <c:formatCode>General</c:formatCode>
                <c:ptCount val="4"/>
                <c:pt idx="0">
                  <c:v>66</c:v>
                </c:pt>
                <c:pt idx="1">
                  <c:v>50</c:v>
                </c:pt>
                <c:pt idx="2">
                  <c:v>30</c:v>
                </c:pt>
                <c:pt idx="3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4C-457A-B01F-798D3D41D90B}"/>
            </c:ext>
          </c:extLst>
        </c:ser>
        <c:ser>
          <c:idx val="3"/>
          <c:order val="3"/>
          <c:tx>
            <c:strRef>
              <c:f>[SDAI_HAQ_DAS28ESR_CDAI.xlsx]CDAI!$I$13</c:f>
              <c:strCache>
                <c:ptCount val="1"/>
                <c:pt idx="0">
                  <c:v>22&lt;CDAI</c:v>
                </c:pt>
              </c:strCache>
            </c:strRef>
          </c:tx>
          <c:spPr>
            <a:solidFill>
              <a:schemeClr val="accent3">
                <a:tint val="58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[SDAI_HAQ_DAS28ESR_CDAI.xlsx]CDAI!$J$9:$M$9</c:f>
              <c:numCache>
                <c:formatCode>General</c:formatCode>
                <c:ptCount val="4"/>
                <c:pt idx="0">
                  <c:v>0</c:v>
                </c:pt>
                <c:pt idx="1">
                  <c:v>4</c:v>
                </c:pt>
                <c:pt idx="2">
                  <c:v>12</c:v>
                </c:pt>
                <c:pt idx="3">
                  <c:v>24</c:v>
                </c:pt>
              </c:numCache>
            </c:numRef>
          </c:cat>
          <c:val>
            <c:numRef>
              <c:f>[SDAI_HAQ_DAS28ESR_CDAI.xlsx]CDAI!$J$13:$M$13</c:f>
              <c:numCache>
                <c:formatCode>General</c:formatCode>
                <c:ptCount val="4"/>
                <c:pt idx="0">
                  <c:v>24</c:v>
                </c:pt>
                <c:pt idx="1">
                  <c:v>13</c:v>
                </c:pt>
                <c:pt idx="2">
                  <c:v>4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64C-457A-B01F-798D3D41D90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40635672"/>
        <c:axId val="440633704"/>
      </c:barChart>
      <c:catAx>
        <c:axId val="4406356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altLang="ja-JP" sz="1200"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weeks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ja-JP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440633704"/>
        <c:crosses val="autoZero"/>
        <c:auto val="1"/>
        <c:lblAlgn val="ctr"/>
        <c:lblOffset val="100"/>
        <c:noMultiLvlLbl val="0"/>
      </c:catAx>
      <c:valAx>
        <c:axId val="440633704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altLang="ja-JP" sz="1200"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Patients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ja-JP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440635672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504769872335838"/>
          <c:y val="3.3495854765772416E-2"/>
          <c:w val="0.71141393098592132"/>
          <c:h val="0.7703871026694135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[SDAI_HAQ_DAS28ESR_CDAI.xlsx]SDAI!$A$15</c:f>
              <c:strCache>
                <c:ptCount val="1"/>
                <c:pt idx="0">
                  <c:v>SDAI≤3.3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[SDAI_HAQ_DAS28ESR_CDAI.xlsx]SDAI!$B$14:$E$14</c:f>
              <c:numCache>
                <c:formatCode>General</c:formatCode>
                <c:ptCount val="4"/>
                <c:pt idx="0">
                  <c:v>0</c:v>
                </c:pt>
                <c:pt idx="1">
                  <c:v>4</c:v>
                </c:pt>
                <c:pt idx="2">
                  <c:v>12</c:v>
                </c:pt>
                <c:pt idx="3">
                  <c:v>24</c:v>
                </c:pt>
              </c:numCache>
            </c:numRef>
          </c:cat>
          <c:val>
            <c:numRef>
              <c:f>[SDAI_HAQ_DAS28ESR_CDAI.xlsx]SDAI!$B$15:$E$15</c:f>
              <c:numCache>
                <c:formatCode>General</c:formatCode>
                <c:ptCount val="4"/>
                <c:pt idx="0">
                  <c:v>0</c:v>
                </c:pt>
                <c:pt idx="1">
                  <c:v>19</c:v>
                </c:pt>
                <c:pt idx="2">
                  <c:v>34</c:v>
                </c:pt>
                <c:pt idx="3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A1-43C5-B65B-6DAFD9F5334C}"/>
            </c:ext>
          </c:extLst>
        </c:ser>
        <c:ser>
          <c:idx val="1"/>
          <c:order val="1"/>
          <c:tx>
            <c:strRef>
              <c:f>[SDAI_HAQ_DAS28ESR_CDAI.xlsx]SDAI!$A$16</c:f>
              <c:strCache>
                <c:ptCount val="1"/>
                <c:pt idx="0">
                  <c:v>3.3&lt;SDAI≤11</c:v>
                </c:pt>
              </c:strCache>
            </c:strRef>
          </c:tx>
          <c:spPr>
            <a:solidFill>
              <a:schemeClr val="accent3">
                <a:shade val="8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[SDAI_HAQ_DAS28ESR_CDAI.xlsx]SDAI!$B$14:$E$14</c:f>
              <c:numCache>
                <c:formatCode>General</c:formatCode>
                <c:ptCount val="4"/>
                <c:pt idx="0">
                  <c:v>0</c:v>
                </c:pt>
                <c:pt idx="1">
                  <c:v>4</c:v>
                </c:pt>
                <c:pt idx="2">
                  <c:v>12</c:v>
                </c:pt>
                <c:pt idx="3">
                  <c:v>24</c:v>
                </c:pt>
              </c:numCache>
            </c:numRef>
          </c:cat>
          <c:val>
            <c:numRef>
              <c:f>[SDAI_HAQ_DAS28ESR_CDAI.xlsx]SDAI!$B$16:$E$16</c:f>
              <c:numCache>
                <c:formatCode>General</c:formatCode>
                <c:ptCount val="4"/>
                <c:pt idx="0">
                  <c:v>17</c:v>
                </c:pt>
                <c:pt idx="1">
                  <c:v>44</c:v>
                </c:pt>
                <c:pt idx="2">
                  <c:v>46</c:v>
                </c:pt>
                <c:pt idx="3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A1-43C5-B65B-6DAFD9F5334C}"/>
            </c:ext>
          </c:extLst>
        </c:ser>
        <c:ser>
          <c:idx val="2"/>
          <c:order val="2"/>
          <c:tx>
            <c:strRef>
              <c:f>[SDAI_HAQ_DAS28ESR_CDAI.xlsx]SDAI!$A$17</c:f>
              <c:strCache>
                <c:ptCount val="1"/>
                <c:pt idx="0">
                  <c:v>11&lt;SADI≤26</c:v>
                </c:pt>
              </c:strCache>
            </c:strRef>
          </c:tx>
          <c:spPr>
            <a:solidFill>
              <a:schemeClr val="accent3">
                <a:tint val="8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[SDAI_HAQ_DAS28ESR_CDAI.xlsx]SDAI!$B$14:$E$14</c:f>
              <c:numCache>
                <c:formatCode>General</c:formatCode>
                <c:ptCount val="4"/>
                <c:pt idx="0">
                  <c:v>0</c:v>
                </c:pt>
                <c:pt idx="1">
                  <c:v>4</c:v>
                </c:pt>
                <c:pt idx="2">
                  <c:v>12</c:v>
                </c:pt>
                <c:pt idx="3">
                  <c:v>24</c:v>
                </c:pt>
              </c:numCache>
            </c:numRef>
          </c:cat>
          <c:val>
            <c:numRef>
              <c:f>[SDAI_HAQ_DAS28ESR_CDAI.xlsx]SDAI!$B$17:$E$17</c:f>
              <c:numCache>
                <c:formatCode>General</c:formatCode>
                <c:ptCount val="4"/>
                <c:pt idx="0">
                  <c:v>59</c:v>
                </c:pt>
                <c:pt idx="1">
                  <c:v>31</c:v>
                </c:pt>
                <c:pt idx="2">
                  <c:v>14</c:v>
                </c:pt>
                <c:pt idx="3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0A1-43C5-B65B-6DAFD9F5334C}"/>
            </c:ext>
          </c:extLst>
        </c:ser>
        <c:ser>
          <c:idx val="3"/>
          <c:order val="3"/>
          <c:tx>
            <c:strRef>
              <c:f>[SDAI_HAQ_DAS28ESR_CDAI.xlsx]SDAI!$A$18</c:f>
              <c:strCache>
                <c:ptCount val="1"/>
                <c:pt idx="0">
                  <c:v>SDAI&gt;26</c:v>
                </c:pt>
              </c:strCache>
            </c:strRef>
          </c:tx>
          <c:spPr>
            <a:solidFill>
              <a:schemeClr val="accent3">
                <a:tint val="58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[SDAI_HAQ_DAS28ESR_CDAI.xlsx]SDAI!$B$14:$E$14</c:f>
              <c:numCache>
                <c:formatCode>General</c:formatCode>
                <c:ptCount val="4"/>
                <c:pt idx="0">
                  <c:v>0</c:v>
                </c:pt>
                <c:pt idx="1">
                  <c:v>4</c:v>
                </c:pt>
                <c:pt idx="2">
                  <c:v>12</c:v>
                </c:pt>
                <c:pt idx="3">
                  <c:v>24</c:v>
                </c:pt>
              </c:numCache>
            </c:numRef>
          </c:cat>
          <c:val>
            <c:numRef>
              <c:f>[SDAI_HAQ_DAS28ESR_CDAI.xlsx]SDAI!$B$18:$E$18</c:f>
              <c:numCache>
                <c:formatCode>General</c:formatCode>
                <c:ptCount val="4"/>
                <c:pt idx="0">
                  <c:v>24</c:v>
                </c:pt>
                <c:pt idx="1">
                  <c:v>6</c:v>
                </c:pt>
                <c:pt idx="2">
                  <c:v>6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0A1-43C5-B65B-6DAFD9F5334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38853784"/>
        <c:axId val="438855424"/>
      </c:barChart>
      <c:catAx>
        <c:axId val="43885378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2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weeks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ja-JP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438855424"/>
        <c:crosses val="autoZero"/>
        <c:auto val="1"/>
        <c:lblAlgn val="ctr"/>
        <c:lblOffset val="100"/>
        <c:noMultiLvlLbl val="0"/>
      </c:catAx>
      <c:valAx>
        <c:axId val="438855424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200"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Patinets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ja-JP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43885378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847420837728364"/>
          <c:y val="6.8617834722690549E-2"/>
          <c:w val="0.51892203894623745"/>
          <c:h val="0.7552401412988960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[SDAI_HAQ_DAS28ESR_CDAI.xlsx]SDAI!$F$15</c:f>
              <c:strCache>
                <c:ptCount val="1"/>
                <c:pt idx="0">
                  <c:v>SDAI≤3.3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[SDAI_HAQ_DAS28ESR_CDAI.xlsx]SDAI!$G$14:$J$14</c:f>
              <c:numCache>
                <c:formatCode>General</c:formatCode>
                <c:ptCount val="4"/>
                <c:pt idx="0">
                  <c:v>0</c:v>
                </c:pt>
                <c:pt idx="1">
                  <c:v>4</c:v>
                </c:pt>
                <c:pt idx="2">
                  <c:v>12</c:v>
                </c:pt>
                <c:pt idx="3">
                  <c:v>24</c:v>
                </c:pt>
              </c:numCache>
            </c:numRef>
          </c:cat>
          <c:val>
            <c:numRef>
              <c:f>[SDAI_HAQ_DAS28ESR_CDAI.xlsx]SDAI!$G$15:$J$15</c:f>
              <c:numCache>
                <c:formatCode>General</c:formatCode>
                <c:ptCount val="4"/>
                <c:pt idx="0">
                  <c:v>0</c:v>
                </c:pt>
                <c:pt idx="1">
                  <c:v>10</c:v>
                </c:pt>
                <c:pt idx="2">
                  <c:v>16</c:v>
                </c:pt>
                <c:pt idx="3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1F-4E15-B3DC-35A2328AD3EF}"/>
            </c:ext>
          </c:extLst>
        </c:ser>
        <c:ser>
          <c:idx val="1"/>
          <c:order val="1"/>
          <c:tx>
            <c:strRef>
              <c:f>[SDAI_HAQ_DAS28ESR_CDAI.xlsx]SDAI!$F$16</c:f>
              <c:strCache>
                <c:ptCount val="1"/>
                <c:pt idx="0">
                  <c:v>3.3&lt;SDAI≤11</c:v>
                </c:pt>
              </c:strCache>
            </c:strRef>
          </c:tx>
          <c:spPr>
            <a:solidFill>
              <a:schemeClr val="accent3">
                <a:shade val="8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[SDAI_HAQ_DAS28ESR_CDAI.xlsx]SDAI!$G$14:$J$14</c:f>
              <c:numCache>
                <c:formatCode>General</c:formatCode>
                <c:ptCount val="4"/>
                <c:pt idx="0">
                  <c:v>0</c:v>
                </c:pt>
                <c:pt idx="1">
                  <c:v>4</c:v>
                </c:pt>
                <c:pt idx="2">
                  <c:v>12</c:v>
                </c:pt>
                <c:pt idx="3">
                  <c:v>24</c:v>
                </c:pt>
              </c:numCache>
            </c:numRef>
          </c:cat>
          <c:val>
            <c:numRef>
              <c:f>[SDAI_HAQ_DAS28ESR_CDAI.xlsx]SDAI!$G$16:$J$16</c:f>
              <c:numCache>
                <c:formatCode>General</c:formatCode>
                <c:ptCount val="4"/>
                <c:pt idx="0">
                  <c:v>11</c:v>
                </c:pt>
                <c:pt idx="1">
                  <c:v>34</c:v>
                </c:pt>
                <c:pt idx="2">
                  <c:v>51</c:v>
                </c:pt>
                <c:pt idx="3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1F-4E15-B3DC-35A2328AD3EF}"/>
            </c:ext>
          </c:extLst>
        </c:ser>
        <c:ser>
          <c:idx val="2"/>
          <c:order val="2"/>
          <c:tx>
            <c:strRef>
              <c:f>[SDAI_HAQ_DAS28ESR_CDAI.xlsx]SDAI!$F$17</c:f>
              <c:strCache>
                <c:ptCount val="1"/>
                <c:pt idx="0">
                  <c:v>11&lt;SADI≤26</c:v>
                </c:pt>
              </c:strCache>
            </c:strRef>
          </c:tx>
          <c:spPr>
            <a:solidFill>
              <a:schemeClr val="accent3">
                <a:tint val="8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[SDAI_HAQ_DAS28ESR_CDAI.xlsx]SDAI!$G$14:$J$14</c:f>
              <c:numCache>
                <c:formatCode>General</c:formatCode>
                <c:ptCount val="4"/>
                <c:pt idx="0">
                  <c:v>0</c:v>
                </c:pt>
                <c:pt idx="1">
                  <c:v>4</c:v>
                </c:pt>
                <c:pt idx="2">
                  <c:v>12</c:v>
                </c:pt>
                <c:pt idx="3">
                  <c:v>24</c:v>
                </c:pt>
              </c:numCache>
            </c:numRef>
          </c:cat>
          <c:val>
            <c:numRef>
              <c:f>[SDAI_HAQ_DAS28ESR_CDAI.xlsx]SDAI!$G$17:$J$17</c:f>
              <c:numCache>
                <c:formatCode>General</c:formatCode>
                <c:ptCount val="4"/>
                <c:pt idx="0">
                  <c:v>69</c:v>
                </c:pt>
                <c:pt idx="1">
                  <c:v>44</c:v>
                </c:pt>
                <c:pt idx="2">
                  <c:v>30</c:v>
                </c:pt>
                <c:pt idx="3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1F-4E15-B3DC-35A2328AD3EF}"/>
            </c:ext>
          </c:extLst>
        </c:ser>
        <c:ser>
          <c:idx val="3"/>
          <c:order val="3"/>
          <c:tx>
            <c:strRef>
              <c:f>[SDAI_HAQ_DAS28ESR_CDAI.xlsx]SDAI!$F$18</c:f>
              <c:strCache>
                <c:ptCount val="1"/>
                <c:pt idx="0">
                  <c:v>SDAI&gt;26</c:v>
                </c:pt>
              </c:strCache>
            </c:strRef>
          </c:tx>
          <c:spPr>
            <a:solidFill>
              <a:schemeClr val="accent3">
                <a:tint val="58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[SDAI_HAQ_DAS28ESR_CDAI.xlsx]SDAI!$G$14:$J$14</c:f>
              <c:numCache>
                <c:formatCode>General</c:formatCode>
                <c:ptCount val="4"/>
                <c:pt idx="0">
                  <c:v>0</c:v>
                </c:pt>
                <c:pt idx="1">
                  <c:v>4</c:v>
                </c:pt>
                <c:pt idx="2">
                  <c:v>12</c:v>
                </c:pt>
                <c:pt idx="3">
                  <c:v>24</c:v>
                </c:pt>
              </c:numCache>
            </c:numRef>
          </c:cat>
          <c:val>
            <c:numRef>
              <c:f>[SDAI_HAQ_DAS28ESR_CDAI.xlsx]SDAI!$G$18:$J$18</c:f>
              <c:numCache>
                <c:formatCode>General</c:formatCode>
                <c:ptCount val="4"/>
                <c:pt idx="0">
                  <c:v>20</c:v>
                </c:pt>
                <c:pt idx="1">
                  <c:v>11</c:v>
                </c:pt>
                <c:pt idx="2">
                  <c:v>3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41F-4E15-B3DC-35A2328AD3E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36111176"/>
        <c:axId val="436111504"/>
      </c:barChart>
      <c:catAx>
        <c:axId val="4361111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2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weeks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ja-JP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436111504"/>
        <c:crosses val="autoZero"/>
        <c:auto val="1"/>
        <c:lblAlgn val="ctr"/>
        <c:lblOffset val="100"/>
        <c:noMultiLvlLbl val="0"/>
      </c:catAx>
      <c:valAx>
        <c:axId val="436111504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200"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Patient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ja-JP"/>
            </a:p>
          </c:txPr>
        </c:title>
        <c:numFmt formatCode="General" sourceLinked="1"/>
        <c:majorTickMark val="out"/>
        <c:minorTickMark val="none"/>
        <c:tickLblPos val="low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436111176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ja-JP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4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4015C-D7C1-4C8C-99E7-3A5EA3E4EFCF}" type="datetimeFigureOut">
              <a:rPr kumimoji="1" lang="ja-JP" altLang="en-US" smtClean="0"/>
              <a:t>2020/12/13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96935-3871-4980-AA24-B8403F7857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45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4015C-D7C1-4C8C-99E7-3A5EA3E4EFCF}" type="datetimeFigureOut">
              <a:rPr kumimoji="1" lang="ja-JP" altLang="en-US" smtClean="0"/>
              <a:t>2020/12/13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96935-3871-4980-AA24-B8403F7857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8176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4015C-D7C1-4C8C-99E7-3A5EA3E4EFCF}" type="datetimeFigureOut">
              <a:rPr kumimoji="1" lang="ja-JP" altLang="en-US" smtClean="0"/>
              <a:t>2020/12/13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96935-3871-4980-AA24-B8403F7857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0579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4015C-D7C1-4C8C-99E7-3A5EA3E4EFCF}" type="datetimeFigureOut">
              <a:rPr kumimoji="1" lang="ja-JP" altLang="en-US" smtClean="0"/>
              <a:t>2020/12/13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96935-3871-4980-AA24-B8403F7857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5686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4015C-D7C1-4C8C-99E7-3A5EA3E4EFCF}" type="datetimeFigureOut">
              <a:rPr kumimoji="1" lang="ja-JP" altLang="en-US" smtClean="0"/>
              <a:t>2020/12/13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96935-3871-4980-AA24-B8403F7857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6896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4015C-D7C1-4C8C-99E7-3A5EA3E4EFCF}" type="datetimeFigureOut">
              <a:rPr kumimoji="1" lang="ja-JP" altLang="en-US" smtClean="0"/>
              <a:t>2020/12/13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96935-3871-4980-AA24-B8403F7857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4694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4015C-D7C1-4C8C-99E7-3A5EA3E4EFCF}" type="datetimeFigureOut">
              <a:rPr kumimoji="1" lang="ja-JP" altLang="en-US" smtClean="0"/>
              <a:t>2020/12/13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96935-3871-4980-AA24-B8403F7857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113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4015C-D7C1-4C8C-99E7-3A5EA3E4EFCF}" type="datetimeFigureOut">
              <a:rPr kumimoji="1" lang="ja-JP" altLang="en-US" smtClean="0"/>
              <a:t>2020/12/13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96935-3871-4980-AA24-B8403F7857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9620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4015C-D7C1-4C8C-99E7-3A5EA3E4EFCF}" type="datetimeFigureOut">
              <a:rPr kumimoji="1" lang="ja-JP" altLang="en-US" smtClean="0"/>
              <a:t>2020/12/13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96935-3871-4980-AA24-B8403F7857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3187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4015C-D7C1-4C8C-99E7-3A5EA3E4EFCF}" type="datetimeFigureOut">
              <a:rPr kumimoji="1" lang="ja-JP" altLang="en-US" smtClean="0"/>
              <a:t>2020/12/13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96935-3871-4980-AA24-B8403F7857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2366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4015C-D7C1-4C8C-99E7-3A5EA3E4EFCF}" type="datetimeFigureOut">
              <a:rPr kumimoji="1" lang="ja-JP" altLang="en-US" smtClean="0"/>
              <a:t>2020/12/13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96935-3871-4980-AA24-B8403F7857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95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D4015C-D7C1-4C8C-99E7-3A5EA3E4EFCF}" type="datetimeFigureOut">
              <a:rPr kumimoji="1" lang="ja-JP" altLang="en-US" smtClean="0"/>
              <a:t>2020/12/13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96935-3871-4980-AA24-B8403F7857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1156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74E0956-63EE-46D7-8231-FB58F0CEB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224" y="1195367"/>
            <a:ext cx="5287552" cy="6050784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108943E-9882-4509-908A-246F58C882EC}"/>
              </a:ext>
            </a:extLst>
          </p:cNvPr>
          <p:cNvSpPr txBox="1"/>
          <p:nvPr/>
        </p:nvSpPr>
        <p:spPr>
          <a:xfrm>
            <a:off x="197708" y="370703"/>
            <a:ext cx="2879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S1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090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592ED89-861D-4294-970D-B72D68491962}"/>
              </a:ext>
            </a:extLst>
          </p:cNvPr>
          <p:cNvSpPr txBox="1"/>
          <p:nvPr/>
        </p:nvSpPr>
        <p:spPr>
          <a:xfrm>
            <a:off x="284205" y="222422"/>
            <a:ext cx="3002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S2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3C39B21-81D7-41C1-B9FA-80230FB5803D}"/>
              </a:ext>
            </a:extLst>
          </p:cNvPr>
          <p:cNvSpPr txBox="1"/>
          <p:nvPr/>
        </p:nvSpPr>
        <p:spPr>
          <a:xfrm>
            <a:off x="130254" y="1050588"/>
            <a:ext cx="388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DD70122-B7C9-477D-A53D-DBE87D7B3C98}"/>
              </a:ext>
            </a:extLst>
          </p:cNvPr>
          <p:cNvSpPr txBox="1"/>
          <p:nvPr/>
        </p:nvSpPr>
        <p:spPr>
          <a:xfrm>
            <a:off x="130255" y="5128054"/>
            <a:ext cx="265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グラフ 14">
            <a:extLst>
              <a:ext uri="{FF2B5EF4-FFF2-40B4-BE49-F238E27FC236}">
                <a16:creationId xmlns:a16="http://schemas.microsoft.com/office/drawing/2014/main" id="{723FC183-695A-4276-9C09-797C456545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5227605"/>
              </p:ext>
            </p:extLst>
          </p:nvPr>
        </p:nvGraphicFramePr>
        <p:xfrm>
          <a:off x="130254" y="1709880"/>
          <a:ext cx="2866770" cy="2766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グラフ 15">
            <a:extLst>
              <a:ext uri="{FF2B5EF4-FFF2-40B4-BE49-F238E27FC236}">
                <a16:creationId xmlns:a16="http://schemas.microsoft.com/office/drawing/2014/main" id="{3AC4374A-CFC7-41F7-998D-03765082F6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8798520"/>
              </p:ext>
            </p:extLst>
          </p:nvPr>
        </p:nvGraphicFramePr>
        <p:xfrm>
          <a:off x="3078000" y="1732694"/>
          <a:ext cx="364974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グラフ 16">
            <a:extLst>
              <a:ext uri="{FF2B5EF4-FFF2-40B4-BE49-F238E27FC236}">
                <a16:creationId xmlns:a16="http://schemas.microsoft.com/office/drawing/2014/main" id="{02DB1890-2F94-4FC3-992A-4F32137CF3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0472006"/>
              </p:ext>
            </p:extLst>
          </p:nvPr>
        </p:nvGraphicFramePr>
        <p:xfrm>
          <a:off x="130254" y="5689989"/>
          <a:ext cx="2792628" cy="25061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グラフ 17">
            <a:extLst>
              <a:ext uri="{FF2B5EF4-FFF2-40B4-BE49-F238E27FC236}">
                <a16:creationId xmlns:a16="http://schemas.microsoft.com/office/drawing/2014/main" id="{F051742E-460F-44EE-9D34-A207BEC72E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0346557"/>
              </p:ext>
            </p:extLst>
          </p:nvPr>
        </p:nvGraphicFramePr>
        <p:xfrm>
          <a:off x="2997024" y="5497386"/>
          <a:ext cx="3674604" cy="2603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8524120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20</Words>
  <Application>Microsoft Office PowerPoint</Application>
  <PresentationFormat>A4 210 x 297 mm</PresentationFormat>
  <Paragraphs>12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恒</dc:creator>
  <cp:lastModifiedBy>廣瀬 恒</cp:lastModifiedBy>
  <cp:revision>10</cp:revision>
  <cp:lastPrinted>2020-12-13T03:24:18Z</cp:lastPrinted>
  <dcterms:created xsi:type="dcterms:W3CDTF">2020-11-09T09:52:32Z</dcterms:created>
  <dcterms:modified xsi:type="dcterms:W3CDTF">2020-12-13T03:24:58Z</dcterms:modified>
</cp:coreProperties>
</file>