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9" r:id="rId2"/>
    <p:sldId id="28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>
        <p:scale>
          <a:sx n="100" d="100"/>
          <a:sy n="100" d="100"/>
        </p:scale>
        <p:origin x="1214" y="-1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1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09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56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377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204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61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05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67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83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4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727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CA92-C580-4A0D-A61F-FAD46A40DD24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80A53-34F5-4313-A046-92AF9223A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02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A238D93-E736-4473-B79D-2EAADE88E6C6}"/>
              </a:ext>
            </a:extLst>
          </p:cNvPr>
          <p:cNvSpPr txBox="1"/>
          <p:nvPr/>
        </p:nvSpPr>
        <p:spPr>
          <a:xfrm>
            <a:off x="837507" y="5186218"/>
            <a:ext cx="447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Supplementary Fig. 1 PCR primers use for the detection of transposon insertion in </a:t>
            </a:r>
            <a:r>
              <a:rPr lang="en-US" altLang="ja-JP" sz="12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RAE1</a:t>
            </a:r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 Arrow shows the primer site. Transposon (triangle) inserted into upstream region of </a:t>
            </a:r>
            <a:r>
              <a:rPr lang="en-US" altLang="ja-JP" sz="12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RAE1</a:t>
            </a:r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(box).</a:t>
            </a:r>
            <a:endParaRPr kumimoji="1" lang="ja-JP" altLang="en-US" sz="1200" dirty="0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A1B2E37E-09B1-499A-8C6C-53571726D391}"/>
              </a:ext>
            </a:extLst>
          </p:cNvPr>
          <p:cNvGrpSpPr/>
          <p:nvPr/>
        </p:nvGrpSpPr>
        <p:grpSpPr>
          <a:xfrm>
            <a:off x="897255" y="3263153"/>
            <a:ext cx="4208145" cy="1519952"/>
            <a:chOff x="897255" y="3263153"/>
            <a:chExt cx="4208145" cy="1519952"/>
          </a:xfrm>
        </p:grpSpPr>
        <p:cxnSp>
          <p:nvCxnSpPr>
            <p:cNvPr id="2" name="直線コネクタ 1">
              <a:extLst>
                <a:ext uri="{FF2B5EF4-FFF2-40B4-BE49-F238E27FC236}">
                  <a16:creationId xmlns:a16="http://schemas.microsoft.com/office/drawing/2014/main" id="{91A3724F-FC0A-4577-9A31-EF24AB38C9E0}"/>
                </a:ext>
              </a:extLst>
            </p:cNvPr>
            <p:cNvCxnSpPr>
              <a:cxnSpLocks/>
            </p:cNvCxnSpPr>
            <p:nvPr/>
          </p:nvCxnSpPr>
          <p:spPr>
            <a:xfrm>
              <a:off x="897255" y="4186959"/>
              <a:ext cx="420814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二等辺三角形 2">
              <a:extLst>
                <a:ext uri="{FF2B5EF4-FFF2-40B4-BE49-F238E27FC236}">
                  <a16:creationId xmlns:a16="http://schemas.microsoft.com/office/drawing/2014/main" id="{0612E17E-8341-4C88-BD57-5DD05E0F49E8}"/>
                </a:ext>
              </a:extLst>
            </p:cNvPr>
            <p:cNvSpPr/>
            <p:nvPr/>
          </p:nvSpPr>
          <p:spPr>
            <a:xfrm flipV="1">
              <a:off x="897255" y="3775479"/>
              <a:ext cx="2617470" cy="41148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cxnSp>
          <p:nvCxnSpPr>
            <p:cNvPr id="4" name="直線矢印コネクタ 3">
              <a:extLst>
                <a:ext uri="{FF2B5EF4-FFF2-40B4-BE49-F238E27FC236}">
                  <a16:creationId xmlns:a16="http://schemas.microsoft.com/office/drawing/2014/main" id="{8D2AEC02-8172-432E-AB49-E2C996B47464}"/>
                </a:ext>
              </a:extLst>
            </p:cNvPr>
            <p:cNvCxnSpPr/>
            <p:nvPr/>
          </p:nvCxnSpPr>
          <p:spPr>
            <a:xfrm>
              <a:off x="1445895" y="4369839"/>
              <a:ext cx="58293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F37CD367-F536-40B4-92FF-CB31E3AFFC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7765" y="3653559"/>
              <a:ext cx="58293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矢印コネクタ 5">
              <a:extLst>
                <a:ext uri="{FF2B5EF4-FFF2-40B4-BE49-F238E27FC236}">
                  <a16:creationId xmlns:a16="http://schemas.microsoft.com/office/drawing/2014/main" id="{8CC6C19C-59A8-4614-970B-CB7C54D62B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03145" y="4343169"/>
              <a:ext cx="582930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74E06C94-B378-475C-943A-CC95D6F8A4B4}"/>
                </a:ext>
              </a:extLst>
            </p:cNvPr>
            <p:cNvCxnSpPr>
              <a:cxnSpLocks/>
            </p:cNvCxnSpPr>
            <p:nvPr/>
          </p:nvCxnSpPr>
          <p:spPr>
            <a:xfrm>
              <a:off x="2594610" y="3653559"/>
              <a:ext cx="582930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246B5D-887F-49C7-BD3F-F522DD9054AC}"/>
                </a:ext>
              </a:extLst>
            </p:cNvPr>
            <p:cNvSpPr txBox="1"/>
            <p:nvPr/>
          </p:nvSpPr>
          <p:spPr>
            <a:xfrm>
              <a:off x="1343211" y="4413773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G1</a:t>
              </a:r>
              <a:endParaRPr lang="ja-JP" altLang="en-US" dirty="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20BCEB7-E731-4D59-86E4-42CA58DE8040}"/>
                </a:ext>
              </a:extLst>
            </p:cNvPr>
            <p:cNvSpPr txBox="1"/>
            <p:nvPr/>
          </p:nvSpPr>
          <p:spPr>
            <a:xfrm>
              <a:off x="1323975" y="3263153"/>
              <a:ext cx="532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TP1</a:t>
              </a:r>
              <a:endParaRPr lang="ja-JP" altLang="en-US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1059CFF-10B5-4869-B331-51B239CD90DE}"/>
                </a:ext>
              </a:extLst>
            </p:cNvPr>
            <p:cNvSpPr txBox="1"/>
            <p:nvPr/>
          </p:nvSpPr>
          <p:spPr>
            <a:xfrm>
              <a:off x="2594610" y="3284227"/>
              <a:ext cx="532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TP2</a:t>
              </a:r>
              <a:endParaRPr lang="ja-JP" altLang="en-US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3006F61-3DD7-48FB-91BE-08F035C069DC}"/>
                </a:ext>
              </a:extLst>
            </p:cNvPr>
            <p:cNvSpPr txBox="1"/>
            <p:nvPr/>
          </p:nvSpPr>
          <p:spPr>
            <a:xfrm>
              <a:off x="2575374" y="4329953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G2</a:t>
              </a:r>
              <a:endParaRPr lang="ja-JP" altLang="en-US" dirty="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45AD97C6-C892-43AF-9240-0D2BF5F21EA8}"/>
                </a:ext>
              </a:extLst>
            </p:cNvPr>
            <p:cNvSpPr/>
            <p:nvPr/>
          </p:nvSpPr>
          <p:spPr>
            <a:xfrm>
              <a:off x="3514725" y="4130332"/>
              <a:ext cx="768350" cy="10742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6090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3A9C09-60D8-4FBC-9446-E5A4EEAFF4F3}"/>
              </a:ext>
            </a:extLst>
          </p:cNvPr>
          <p:cNvSpPr txBox="1"/>
          <p:nvPr/>
        </p:nvSpPr>
        <p:spPr>
          <a:xfrm>
            <a:off x="522610" y="7037520"/>
            <a:ext cx="5984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Supplementary Fig. 2 Variation in </a:t>
            </a:r>
            <a:r>
              <a:rPr lang="en-US" altLang="ja-JP" sz="12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RAE2</a:t>
            </a:r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 A: Schematic representation of alleles H01–H04. Boxes: white, untranslated region; gray, coding DNA sequence. Ins, insertion; del, deletion; SNP, single nucleotide polymorphism. B: Amino acid alignment. WT is </a:t>
            </a:r>
            <a:r>
              <a:rPr lang="en-US" altLang="ja-JP" sz="12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O. </a:t>
            </a:r>
            <a:r>
              <a:rPr lang="en-US" altLang="ja-JP" sz="1200" i="1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glaberrima</a:t>
            </a:r>
            <a:r>
              <a:rPr lang="en-US" altLang="ja-JP" sz="12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(IRGC104038).</a:t>
            </a:r>
            <a:endParaRPr lang="ja-JP" altLang="ja-JP" sz="12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FA56318-C670-4B6F-B59D-B946DA5078BD}"/>
              </a:ext>
            </a:extLst>
          </p:cNvPr>
          <p:cNvGrpSpPr/>
          <p:nvPr/>
        </p:nvGrpSpPr>
        <p:grpSpPr>
          <a:xfrm>
            <a:off x="516198" y="2005541"/>
            <a:ext cx="5688387" cy="4912271"/>
            <a:chOff x="516198" y="2005541"/>
            <a:chExt cx="5688387" cy="491227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DA45FB95-4DF8-4330-A8C6-131ADC4298DA}"/>
                </a:ext>
              </a:extLst>
            </p:cNvPr>
            <p:cNvGrpSpPr/>
            <p:nvPr/>
          </p:nvGrpSpPr>
          <p:grpSpPr>
            <a:xfrm>
              <a:off x="516198" y="2005541"/>
              <a:ext cx="5688387" cy="4912271"/>
              <a:chOff x="516198" y="191981"/>
              <a:chExt cx="5688387" cy="4912271"/>
            </a:xfrm>
          </p:grpSpPr>
          <p:pic>
            <p:nvPicPr>
              <p:cNvPr id="2" name="図 1">
                <a:extLst>
                  <a:ext uri="{FF2B5EF4-FFF2-40B4-BE49-F238E27FC236}">
                    <a16:creationId xmlns:a16="http://schemas.microsoft.com/office/drawing/2014/main" id="{2BB2847E-DC2C-471B-94DB-84ED7152EB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53415" y="588688"/>
                <a:ext cx="5551170" cy="3238296"/>
              </a:xfrm>
              <a:prstGeom prst="rect">
                <a:avLst/>
              </a:prstGeom>
            </p:spPr>
          </p:pic>
          <p:pic>
            <p:nvPicPr>
              <p:cNvPr id="4" name="図 3">
                <a:extLst>
                  <a:ext uri="{FF2B5EF4-FFF2-40B4-BE49-F238E27FC236}">
                    <a16:creationId xmlns:a16="http://schemas.microsoft.com/office/drawing/2014/main" id="{D7BEB69E-7B37-4196-834C-9C2BAF6B8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0209" y="3946692"/>
                <a:ext cx="5551171" cy="1157560"/>
              </a:xfrm>
              <a:prstGeom prst="rect">
                <a:avLst/>
              </a:prstGeom>
            </p:spPr>
          </p:pic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E377A4CB-50AC-4A6F-8B89-650264380C5D}"/>
                  </a:ext>
                </a:extLst>
              </p:cNvPr>
              <p:cNvSpPr txBox="1"/>
              <p:nvPr/>
            </p:nvSpPr>
            <p:spPr>
              <a:xfrm>
                <a:off x="516198" y="191981"/>
                <a:ext cx="27443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A</a:t>
                </a:r>
                <a:endParaRPr kumimoji="1" lang="ja-JP" altLang="en-US" sz="1200" dirty="0"/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1528A845-57C6-48ED-935C-3258F77D6834}"/>
                  </a:ext>
                </a:extLst>
              </p:cNvPr>
              <p:cNvSpPr txBox="1"/>
              <p:nvPr/>
            </p:nvSpPr>
            <p:spPr>
              <a:xfrm>
                <a:off x="522610" y="3688484"/>
                <a:ext cx="26802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B</a:t>
                </a:r>
                <a:endParaRPr kumimoji="1" lang="ja-JP" altLang="en-US" sz="1200" dirty="0"/>
              </a:p>
            </p:txBody>
          </p:sp>
        </p:grp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2CEC8119-DB4D-48E0-AE8B-183AFCEF4B5B}"/>
                </a:ext>
              </a:extLst>
            </p:cNvPr>
            <p:cNvSpPr txBox="1"/>
            <p:nvPr/>
          </p:nvSpPr>
          <p:spPr>
            <a:xfrm>
              <a:off x="3066892" y="3531313"/>
              <a:ext cx="59503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badi Extra Light" panose="020B0604020202020204" pitchFamily="34" charset="0"/>
                  <a:cs typeface="Courier New" panose="02070309020205020404" pitchFamily="49" charset="0"/>
                </a:rPr>
                <a:t>6 bp ins</a:t>
              </a:r>
              <a:endParaRPr kumimoji="1" lang="ja-JP" altLang="en-US" sz="1000" dirty="0">
                <a:latin typeface="Abadi Extra Light" panose="020B0604020202020204" pitchFamily="34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124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648</TotalTime>
  <Words>103</Words>
  <Application>Microsoft Office PowerPoint</Application>
  <PresentationFormat>画面に合わせる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Abadi Extra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藤野　賢治</dc:creator>
  <cp:lastModifiedBy>藤野　賢治</cp:lastModifiedBy>
  <cp:revision>83</cp:revision>
  <dcterms:created xsi:type="dcterms:W3CDTF">2019-07-09T05:19:30Z</dcterms:created>
  <dcterms:modified xsi:type="dcterms:W3CDTF">2021-11-29T07:28:03Z</dcterms:modified>
</cp:coreProperties>
</file>