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11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-78" y="486"/>
      </p:cViewPr>
      <p:guideLst>
        <p:guide orient="horz"/>
        <p:guide pos="11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57142-FB0A-4D69-80AB-F238D994C941}" type="datetimeFigureOut">
              <a:rPr lang="en-AU" smtClean="0"/>
              <a:t>21/01/2022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56D06-9665-438B-8FE6-68857B42C3F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24594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57142-FB0A-4D69-80AB-F238D994C941}" type="datetimeFigureOut">
              <a:rPr lang="en-AU" smtClean="0"/>
              <a:t>21/01/2022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56D06-9665-438B-8FE6-68857B42C3F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9860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57142-FB0A-4D69-80AB-F238D994C941}" type="datetimeFigureOut">
              <a:rPr lang="en-AU" smtClean="0"/>
              <a:t>21/01/2022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56D06-9665-438B-8FE6-68857B42C3F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4747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57142-FB0A-4D69-80AB-F238D994C941}" type="datetimeFigureOut">
              <a:rPr lang="en-AU" smtClean="0"/>
              <a:t>21/01/2022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56D06-9665-438B-8FE6-68857B42C3F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0331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57142-FB0A-4D69-80AB-F238D994C941}" type="datetimeFigureOut">
              <a:rPr lang="en-AU" smtClean="0"/>
              <a:t>21/01/2022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56D06-9665-438B-8FE6-68857B42C3F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2830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57142-FB0A-4D69-80AB-F238D994C941}" type="datetimeFigureOut">
              <a:rPr lang="en-AU" smtClean="0"/>
              <a:t>21/01/2022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56D06-9665-438B-8FE6-68857B42C3F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95011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57142-FB0A-4D69-80AB-F238D994C941}" type="datetimeFigureOut">
              <a:rPr lang="en-AU" smtClean="0"/>
              <a:t>21/01/2022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56D06-9665-438B-8FE6-68857B42C3F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5792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57142-FB0A-4D69-80AB-F238D994C941}" type="datetimeFigureOut">
              <a:rPr lang="en-AU" smtClean="0"/>
              <a:t>21/01/2022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56D06-9665-438B-8FE6-68857B42C3F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0930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57142-FB0A-4D69-80AB-F238D994C941}" type="datetimeFigureOut">
              <a:rPr lang="en-AU" smtClean="0"/>
              <a:t>21/01/2022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56D06-9665-438B-8FE6-68857B42C3F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3339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57142-FB0A-4D69-80AB-F238D994C941}" type="datetimeFigureOut">
              <a:rPr lang="en-AU" smtClean="0"/>
              <a:t>21/01/2022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56D06-9665-438B-8FE6-68857B42C3F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61024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57142-FB0A-4D69-80AB-F238D994C941}" type="datetimeFigureOut">
              <a:rPr lang="en-AU" smtClean="0"/>
              <a:t>21/01/2022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56D06-9665-438B-8FE6-68857B42C3F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05256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57142-FB0A-4D69-80AB-F238D994C941}" type="datetimeFigureOut">
              <a:rPr lang="en-AU" smtClean="0"/>
              <a:t>21/01/2022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56D06-9665-438B-8FE6-68857B42C3F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0296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807393" y="404205"/>
            <a:ext cx="8145295" cy="1750474"/>
            <a:chOff x="807393" y="910044"/>
            <a:chExt cx="8145295" cy="1750474"/>
          </a:xfrm>
        </p:grpSpPr>
        <p:grpSp>
          <p:nvGrpSpPr>
            <p:cNvPr id="35" name="Group 34"/>
            <p:cNvGrpSpPr/>
            <p:nvPr/>
          </p:nvGrpSpPr>
          <p:grpSpPr>
            <a:xfrm>
              <a:off x="981712" y="1060318"/>
              <a:ext cx="7970976" cy="1600200"/>
              <a:chOff x="981712" y="972766"/>
              <a:chExt cx="7970976" cy="1600200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81712" y="972766"/>
                <a:ext cx="1657350" cy="1600200"/>
              </a:xfrm>
              <a:prstGeom prst="rect">
                <a:avLst/>
              </a:prstGeom>
            </p:spPr>
          </p:pic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08479" y="972766"/>
                <a:ext cx="1657350" cy="1600200"/>
              </a:xfrm>
              <a:prstGeom prst="rect">
                <a:avLst/>
              </a:prstGeom>
            </p:spPr>
          </p:pic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35246" y="972766"/>
                <a:ext cx="1624013" cy="1600200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28675" y="972766"/>
                <a:ext cx="1624013" cy="1600200"/>
              </a:xfrm>
              <a:prstGeom prst="rect">
                <a:avLst/>
              </a:prstGeom>
            </p:spPr>
          </p:pic>
          <p:sp>
            <p:nvSpPr>
              <p:cNvPr id="12" name="Right Arrow 11"/>
              <p:cNvSpPr/>
              <p:nvPr/>
            </p:nvSpPr>
            <p:spPr>
              <a:xfrm>
                <a:off x="2654898" y="1665862"/>
                <a:ext cx="437745" cy="214008"/>
              </a:xfrm>
              <a:prstGeom prst="rightArrow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4" name="Right Arrow 13"/>
              <p:cNvSpPr/>
              <p:nvPr/>
            </p:nvSpPr>
            <p:spPr>
              <a:xfrm>
                <a:off x="4781665" y="1665862"/>
                <a:ext cx="437745" cy="214008"/>
              </a:xfrm>
              <a:prstGeom prst="rightArrow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6" name="Right Arrow 15"/>
              <p:cNvSpPr/>
              <p:nvPr/>
            </p:nvSpPr>
            <p:spPr>
              <a:xfrm>
                <a:off x="6875095" y="1665862"/>
                <a:ext cx="437745" cy="214008"/>
              </a:xfrm>
              <a:prstGeom prst="rightArrow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807393" y="910044"/>
              <a:ext cx="2431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400" dirty="0" smtClean="0"/>
                <a:t>A</a:t>
              </a:r>
              <a:endParaRPr lang="en-AU" sz="1400" dirty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755512" y="2224390"/>
            <a:ext cx="8187445" cy="1875815"/>
            <a:chOff x="755512" y="2963695"/>
            <a:chExt cx="8187445" cy="1875815"/>
          </a:xfrm>
        </p:grpSpPr>
        <p:sp>
          <p:nvSpPr>
            <p:cNvPr id="18" name="TextBox 17"/>
            <p:cNvSpPr txBox="1"/>
            <p:nvPr/>
          </p:nvSpPr>
          <p:spPr>
            <a:xfrm>
              <a:off x="755512" y="2983358"/>
              <a:ext cx="2431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400" dirty="0" smtClean="0"/>
                <a:t>B</a:t>
              </a:r>
              <a:endParaRPr lang="en-AU" sz="1400" dirty="0"/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943580" y="2963695"/>
              <a:ext cx="7999377" cy="1875815"/>
              <a:chOff x="1050588" y="2963695"/>
              <a:chExt cx="7999377" cy="1875815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1759920" y="2973420"/>
                <a:ext cx="3398070" cy="1866090"/>
                <a:chOff x="1409723" y="2973420"/>
                <a:chExt cx="3398070" cy="1866090"/>
              </a:xfrm>
            </p:grpSpPr>
            <p:sp>
              <p:nvSpPr>
                <p:cNvPr id="19" name="TextBox 18"/>
                <p:cNvSpPr txBox="1"/>
                <p:nvPr/>
              </p:nvSpPr>
              <p:spPr>
                <a:xfrm>
                  <a:off x="2996450" y="2973420"/>
                  <a:ext cx="493725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AU" sz="1400" dirty="0" smtClean="0"/>
                    <a:t>ORF3A</a:t>
                  </a:r>
                  <a:endParaRPr lang="en-AU" sz="1400" dirty="0"/>
                </a:p>
              </p:txBody>
            </p:sp>
            <p:grpSp>
              <p:nvGrpSpPr>
                <p:cNvPr id="31" name="Group 30"/>
                <p:cNvGrpSpPr/>
                <p:nvPr/>
              </p:nvGrpSpPr>
              <p:grpSpPr>
                <a:xfrm>
                  <a:off x="1409723" y="3156949"/>
                  <a:ext cx="3398070" cy="1682561"/>
                  <a:chOff x="1409723" y="3156949"/>
                  <a:chExt cx="3398070" cy="1682561"/>
                </a:xfrm>
              </p:grpSpPr>
              <p:grpSp>
                <p:nvGrpSpPr>
                  <p:cNvPr id="29" name="Group 28"/>
                  <p:cNvGrpSpPr/>
                  <p:nvPr/>
                </p:nvGrpSpPr>
                <p:grpSpPr>
                  <a:xfrm>
                    <a:off x="3183780" y="3156949"/>
                    <a:ext cx="1624013" cy="1682561"/>
                    <a:chOff x="3183780" y="3156949"/>
                    <a:chExt cx="1624013" cy="1682561"/>
                  </a:xfrm>
                </p:grpSpPr>
                <p:pic>
                  <p:nvPicPr>
                    <p:cNvPr id="9" name="Picture 8"/>
                    <p:cNvPicPr>
                      <a:picLocks noChangeAspect="1"/>
                    </p:cNvPicPr>
                    <p:nvPr/>
                  </p:nvPicPr>
                  <p:blipFill>
                    <a:blip r:embed="rId6"/>
                    <a:stretch>
                      <a:fillRect/>
                    </a:stretch>
                  </p:blipFill>
                  <p:spPr>
                    <a:xfrm>
                      <a:off x="3183780" y="3239310"/>
                      <a:ext cx="1624013" cy="1600200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20" name="TextBox 19"/>
                    <p:cNvSpPr txBox="1"/>
                    <p:nvPr/>
                  </p:nvSpPr>
                  <p:spPr>
                    <a:xfrm>
                      <a:off x="3793104" y="3156949"/>
                      <a:ext cx="788229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r>
                        <a:rPr lang="en-AU" sz="1200" dirty="0" smtClean="0"/>
                        <a:t>Peptide Pool</a:t>
                      </a:r>
                      <a:endParaRPr lang="en-AU" sz="1200" dirty="0"/>
                    </a:p>
                  </p:txBody>
                </p:sp>
              </p:grpSp>
              <p:grpSp>
                <p:nvGrpSpPr>
                  <p:cNvPr id="30" name="Group 29"/>
                  <p:cNvGrpSpPr/>
                  <p:nvPr/>
                </p:nvGrpSpPr>
                <p:grpSpPr>
                  <a:xfrm>
                    <a:off x="1409723" y="3166677"/>
                    <a:ext cx="1624013" cy="1672833"/>
                    <a:chOff x="1409723" y="3166677"/>
                    <a:chExt cx="1624013" cy="1672833"/>
                  </a:xfrm>
                </p:grpSpPr>
                <p:pic>
                  <p:nvPicPr>
                    <p:cNvPr id="8" name="Picture 7"/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1409723" y="3239310"/>
                      <a:ext cx="1624013" cy="1600200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21" name="TextBox 20"/>
                    <p:cNvSpPr txBox="1"/>
                    <p:nvPr/>
                  </p:nvSpPr>
                  <p:spPr>
                    <a:xfrm>
                      <a:off x="2107659" y="3166677"/>
                      <a:ext cx="693523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r>
                        <a:rPr lang="en-AU" sz="1200" dirty="0" smtClean="0"/>
                        <a:t>No Peptide</a:t>
                      </a:r>
                      <a:endParaRPr lang="en-AU" sz="1200" dirty="0"/>
                    </a:p>
                  </p:txBody>
                </p:sp>
              </p:grpSp>
            </p:grpSp>
          </p:grpSp>
          <p:grpSp>
            <p:nvGrpSpPr>
              <p:cNvPr id="32" name="Group 31"/>
              <p:cNvGrpSpPr/>
              <p:nvPr/>
            </p:nvGrpSpPr>
            <p:grpSpPr>
              <a:xfrm>
                <a:off x="5629575" y="2963695"/>
                <a:ext cx="3420390" cy="1875815"/>
                <a:chOff x="5629575" y="2963695"/>
                <a:chExt cx="3420390" cy="1875815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7297706" y="2963695"/>
                  <a:ext cx="383759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AU" sz="1400" dirty="0" smtClean="0"/>
                    <a:t>Spike</a:t>
                  </a:r>
                  <a:endParaRPr lang="en-AU" sz="1400" dirty="0"/>
                </a:p>
              </p:txBody>
            </p:sp>
            <p:grpSp>
              <p:nvGrpSpPr>
                <p:cNvPr id="28" name="Group 27"/>
                <p:cNvGrpSpPr/>
                <p:nvPr/>
              </p:nvGrpSpPr>
              <p:grpSpPr>
                <a:xfrm>
                  <a:off x="5629575" y="3166676"/>
                  <a:ext cx="3420390" cy="1672834"/>
                  <a:chOff x="5629575" y="3166676"/>
                  <a:chExt cx="3420390" cy="1672834"/>
                </a:xfrm>
              </p:grpSpPr>
              <p:grpSp>
                <p:nvGrpSpPr>
                  <p:cNvPr id="27" name="Group 26"/>
                  <p:cNvGrpSpPr/>
                  <p:nvPr/>
                </p:nvGrpSpPr>
                <p:grpSpPr>
                  <a:xfrm>
                    <a:off x="7425952" y="3166676"/>
                    <a:ext cx="1624013" cy="1672834"/>
                    <a:chOff x="7425952" y="3166676"/>
                    <a:chExt cx="1624013" cy="1672834"/>
                  </a:xfrm>
                </p:grpSpPr>
                <p:pic>
                  <p:nvPicPr>
                    <p:cNvPr id="11" name="Picture 10"/>
                    <p:cNvPicPr>
                      <a:picLocks noChangeAspect="1"/>
                    </p:cNvPicPr>
                    <p:nvPr/>
                  </p:nvPicPr>
                  <p:blipFill>
                    <a:blip r:embed="rId8"/>
                    <a:stretch>
                      <a:fillRect/>
                    </a:stretch>
                  </p:blipFill>
                  <p:spPr>
                    <a:xfrm>
                      <a:off x="7425952" y="3239310"/>
                      <a:ext cx="1624013" cy="1600200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23" name="TextBox 22"/>
                    <p:cNvSpPr txBox="1"/>
                    <p:nvPr/>
                  </p:nvSpPr>
                  <p:spPr>
                    <a:xfrm>
                      <a:off x="8062930" y="3166676"/>
                      <a:ext cx="788229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r>
                        <a:rPr lang="en-AU" sz="1200" dirty="0" smtClean="0"/>
                        <a:t>Peptide Pool</a:t>
                      </a:r>
                      <a:endParaRPr lang="en-AU" sz="1200" dirty="0"/>
                    </a:p>
                  </p:txBody>
                </p:sp>
              </p:grpSp>
              <p:grpSp>
                <p:nvGrpSpPr>
                  <p:cNvPr id="26" name="Group 25"/>
                  <p:cNvGrpSpPr/>
                  <p:nvPr/>
                </p:nvGrpSpPr>
                <p:grpSpPr>
                  <a:xfrm>
                    <a:off x="5629575" y="3166678"/>
                    <a:ext cx="1624013" cy="1672832"/>
                    <a:chOff x="5629575" y="3166678"/>
                    <a:chExt cx="1624013" cy="1672832"/>
                  </a:xfrm>
                </p:grpSpPr>
                <p:pic>
                  <p:nvPicPr>
                    <p:cNvPr id="10" name="Picture 9"/>
                    <p:cNvPicPr>
                      <a:picLocks noChangeAspect="1"/>
                    </p:cNvPicPr>
                    <p:nvPr/>
                  </p:nvPicPr>
                  <p:blipFill>
                    <a:blip r:embed="rId9"/>
                    <a:stretch>
                      <a:fillRect/>
                    </a:stretch>
                  </p:blipFill>
                  <p:spPr>
                    <a:xfrm>
                      <a:off x="5629575" y="3239310"/>
                      <a:ext cx="1624013" cy="1600200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24" name="TextBox 23"/>
                    <p:cNvSpPr txBox="1"/>
                    <p:nvPr/>
                  </p:nvSpPr>
                  <p:spPr>
                    <a:xfrm>
                      <a:off x="6287309" y="3166678"/>
                      <a:ext cx="693523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r>
                        <a:rPr lang="en-AU" sz="1200" dirty="0" smtClean="0"/>
                        <a:t>No Peptide</a:t>
                      </a:r>
                      <a:endParaRPr lang="en-AU" sz="1200" dirty="0"/>
                    </a:p>
                  </p:txBody>
                </p:sp>
              </p:grpSp>
            </p:grpSp>
          </p:grpSp>
          <p:sp>
            <p:nvSpPr>
              <p:cNvPr id="25" name="TextBox 24"/>
              <p:cNvSpPr txBox="1"/>
              <p:nvPr/>
            </p:nvSpPr>
            <p:spPr>
              <a:xfrm>
                <a:off x="1050588" y="3765574"/>
                <a:ext cx="63350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1400" dirty="0" smtClean="0"/>
                  <a:t>Q-014</a:t>
                </a:r>
                <a:endParaRPr lang="en-AU" sz="1400" dirty="0"/>
              </a:p>
            </p:txBody>
          </p:sp>
        </p:grpSp>
      </p:grpSp>
      <p:sp>
        <p:nvSpPr>
          <p:cNvPr id="38" name="TextBox 37"/>
          <p:cNvSpPr txBox="1"/>
          <p:nvPr/>
        </p:nvSpPr>
        <p:spPr>
          <a:xfrm>
            <a:off x="797667" y="4259020"/>
            <a:ext cx="8143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 smtClean="0"/>
              <a:t>Supplementary Figure 1: (A)</a:t>
            </a:r>
            <a:r>
              <a:rPr lang="en-AU" sz="1200" dirty="0" smtClean="0"/>
              <a:t> Representative gating strategy used to identify CD8</a:t>
            </a:r>
            <a:r>
              <a:rPr lang="en-AU" sz="1200" baseline="30000" dirty="0" smtClean="0"/>
              <a:t>+</a:t>
            </a:r>
            <a:r>
              <a:rPr lang="en-AU" sz="1200" dirty="0" smtClean="0"/>
              <a:t> T cells </a:t>
            </a:r>
            <a:r>
              <a:rPr lang="en-AU" sz="1200" b="1" dirty="0" smtClean="0"/>
              <a:t>(B)</a:t>
            </a:r>
            <a:r>
              <a:rPr lang="en-AU" sz="1200" dirty="0" smtClean="0"/>
              <a:t> Representative IFN-</a:t>
            </a:r>
            <a:r>
              <a:rPr lang="en-AU" sz="1200" dirty="0" smtClean="0">
                <a:sym typeface="Symbol" panose="05050102010706020507" pitchFamily="18" charset="2"/>
              </a:rPr>
              <a:t></a:t>
            </a:r>
            <a:r>
              <a:rPr lang="en-AU" sz="1200" dirty="0" smtClean="0"/>
              <a:t> production by ORF3A and spike-specific CD8</a:t>
            </a:r>
            <a:r>
              <a:rPr lang="en-AU" sz="1200" baseline="30000" dirty="0" smtClean="0"/>
              <a:t>+</a:t>
            </a:r>
            <a:r>
              <a:rPr lang="en-AU" sz="1200" dirty="0" smtClean="0"/>
              <a:t> T cells from a COVID-19-convalescent HLAA*29:02-positive participant. </a:t>
            </a:r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199534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224" y="5878378"/>
            <a:ext cx="113365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sz="1200" b="1" dirty="0" smtClean="0"/>
              <a:t>Supplementary Figure 2: (A) </a:t>
            </a:r>
            <a:r>
              <a:rPr lang="en-AU" sz="1200" dirty="0" smtClean="0"/>
              <a:t>Spike (S-1) matrix peptide pool responses for Q-031 T cells. Matrix pool numbers are highlighted in bold. Values in </a:t>
            </a:r>
            <a:r>
              <a:rPr lang="en-AU" sz="1200" dirty="0"/>
              <a:t>parentheses represent </a:t>
            </a:r>
            <a:r>
              <a:rPr lang="en-AU" sz="1200" dirty="0" smtClean="0"/>
              <a:t>the percentage of </a:t>
            </a:r>
            <a:r>
              <a:rPr lang="en-AU" sz="1200" dirty="0"/>
              <a:t>IFN-</a:t>
            </a:r>
            <a:r>
              <a:rPr lang="en-AU" sz="1200" dirty="0">
                <a:sym typeface="Symbol" panose="05050102010706020507" pitchFamily="18" charset="2"/>
              </a:rPr>
              <a:t></a:t>
            </a:r>
            <a:r>
              <a:rPr lang="en-AU" sz="1200" baseline="30000" dirty="0" smtClean="0"/>
              <a:t>+ </a:t>
            </a:r>
            <a:r>
              <a:rPr lang="en-AU" sz="1200" dirty="0" smtClean="0"/>
              <a:t>CD8</a:t>
            </a:r>
            <a:r>
              <a:rPr lang="en-AU" sz="1200" baseline="30000" dirty="0" smtClean="0"/>
              <a:t>+ </a:t>
            </a:r>
            <a:r>
              <a:rPr lang="en-AU" sz="1200" dirty="0" smtClean="0"/>
              <a:t>T cells following subtraction of no peptide control. Numbers in red represent the dominant reactive peptides (122 </a:t>
            </a:r>
            <a:r>
              <a:rPr lang="en-AU" sz="1200" dirty="0"/>
              <a:t>- GFNCYFPLQSYGFQP; </a:t>
            </a:r>
            <a:r>
              <a:rPr lang="en-AU" sz="1200" dirty="0" smtClean="0"/>
              <a:t>123 </a:t>
            </a:r>
            <a:r>
              <a:rPr lang="en-AU" sz="1200" dirty="0"/>
              <a:t>-          YFPLQSYGFQPTNGV). </a:t>
            </a:r>
            <a:r>
              <a:rPr lang="en-AU" sz="1200" baseline="30000" dirty="0" smtClean="0"/>
              <a:t>.</a:t>
            </a:r>
            <a:r>
              <a:rPr lang="en-AU" sz="1200" dirty="0" smtClean="0"/>
              <a:t> </a:t>
            </a:r>
            <a:r>
              <a:rPr lang="en-AU" sz="1200" b="1" dirty="0" smtClean="0"/>
              <a:t>(B) </a:t>
            </a:r>
            <a:r>
              <a:rPr lang="en-AU" sz="1200" dirty="0" smtClean="0"/>
              <a:t>HLA restriction of YFPLQSYGF-specific T cells from Q-031. </a:t>
            </a:r>
            <a:r>
              <a:rPr lang="en-AU" sz="1200" b="1" dirty="0" smtClean="0"/>
              <a:t>(C)</a:t>
            </a:r>
            <a:r>
              <a:rPr lang="en-AU" sz="1200" dirty="0" smtClean="0"/>
              <a:t> ORF3A matrix peptide </a:t>
            </a:r>
            <a:r>
              <a:rPr lang="en-AU" sz="1200" dirty="0"/>
              <a:t>pool responses for Q-031 T cells. Matrix pool numbers are highlighted in bold. Values in </a:t>
            </a:r>
            <a:r>
              <a:rPr lang="en-AU" sz="1200" dirty="0" smtClean="0"/>
              <a:t>parentheses represent </a:t>
            </a:r>
            <a:r>
              <a:rPr lang="en-AU" sz="1200" dirty="0"/>
              <a:t>the </a:t>
            </a:r>
            <a:r>
              <a:rPr lang="en-AU" sz="1200" dirty="0" smtClean="0"/>
              <a:t>percentage of </a:t>
            </a:r>
            <a:r>
              <a:rPr lang="en-AU" sz="1200" dirty="0"/>
              <a:t>IFN-</a:t>
            </a:r>
            <a:r>
              <a:rPr lang="en-AU" sz="1200" dirty="0">
                <a:sym typeface="Symbol" panose="05050102010706020507" pitchFamily="18" charset="2"/>
              </a:rPr>
              <a:t></a:t>
            </a:r>
            <a:r>
              <a:rPr lang="en-AU" sz="1200" baseline="30000" dirty="0"/>
              <a:t>+ </a:t>
            </a:r>
            <a:r>
              <a:rPr lang="en-AU" sz="1200" dirty="0"/>
              <a:t>CD8</a:t>
            </a:r>
            <a:r>
              <a:rPr lang="en-AU" sz="1200" baseline="30000" dirty="0"/>
              <a:t>+ </a:t>
            </a:r>
            <a:r>
              <a:rPr lang="en-AU" sz="1200" dirty="0"/>
              <a:t>T cells following subtraction of no peptide control. Numbers in red represent the dominant </a:t>
            </a:r>
            <a:r>
              <a:rPr lang="en-AU" sz="1200" dirty="0" smtClean="0"/>
              <a:t>reactive peptides (55 </a:t>
            </a:r>
            <a:r>
              <a:rPr lang="en-AU" sz="1200" dirty="0"/>
              <a:t>- VVLHSYFTSDYYQLY; </a:t>
            </a:r>
            <a:r>
              <a:rPr lang="en-AU" sz="1200" dirty="0" smtClean="0"/>
              <a:t>56 -SYFTSDYYQLYSTQL</a:t>
            </a:r>
            <a:r>
              <a:rPr lang="en-AU" sz="1200" dirty="0"/>
              <a:t>). </a:t>
            </a:r>
            <a:endParaRPr lang="en-AU" sz="12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094393"/>
              </p:ext>
            </p:extLst>
          </p:nvPr>
        </p:nvGraphicFramePr>
        <p:xfrm>
          <a:off x="184427" y="259990"/>
          <a:ext cx="8940800" cy="1840230"/>
        </p:xfrm>
        <a:graphic>
          <a:graphicData uri="http://schemas.openxmlformats.org/drawingml/2006/table">
            <a:tbl>
              <a:tblPr>
                <a:tableStyleId>{7E9639D4-E3E2-4D34-9284-5A2195B3D0D7}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123475989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28821981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24796864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94909629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59954324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4837071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28121300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91017489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41703708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19609578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55195873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8170342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37751743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37196546"/>
                    </a:ext>
                  </a:extLst>
                </a:gridCol>
              </a:tblGrid>
              <a:tr h="104959"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>
                          <a:effectLst/>
                        </a:rPr>
                        <a:t>Pool (% </a:t>
                      </a:r>
                      <a:r>
                        <a:rPr lang="en-AU" sz="800" b="1" u="none" strike="noStrike" dirty="0" smtClean="0">
                          <a:effectLst/>
                        </a:rPr>
                        <a:t>IFN-</a:t>
                      </a:r>
                      <a:r>
                        <a:rPr lang="en-AU" sz="800" b="1" u="none" strike="noStrike" dirty="0" smtClean="0">
                          <a:effectLst/>
                          <a:sym typeface="Symbol" panose="05050102010706020507" pitchFamily="18" charset="2"/>
                        </a:rPr>
                        <a:t></a:t>
                      </a:r>
                      <a:r>
                        <a:rPr lang="en-AU" sz="800" b="1" u="none" strike="noStrike" baseline="30000" dirty="0" smtClean="0">
                          <a:effectLst/>
                        </a:rPr>
                        <a:t>+</a:t>
                      </a:r>
                      <a:r>
                        <a:rPr lang="en-AU" sz="800" b="1" u="none" strike="noStrike" dirty="0" smtClean="0">
                          <a:effectLst/>
                        </a:rPr>
                        <a:t>)</a:t>
                      </a:r>
                      <a:endParaRPr lang="en-A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 smtClean="0">
                          <a:effectLst/>
                        </a:rPr>
                        <a:t>1 (0.01)</a:t>
                      </a:r>
                      <a:endParaRPr lang="en-A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 smtClean="0">
                          <a:effectLst/>
                        </a:rPr>
                        <a:t>2 (0.00)</a:t>
                      </a:r>
                      <a:endParaRPr lang="en-A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 smtClean="0">
                          <a:effectLst/>
                        </a:rPr>
                        <a:t>3 (0.08)</a:t>
                      </a:r>
                      <a:endParaRPr lang="en-A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 smtClean="0">
                          <a:effectLst/>
                        </a:rPr>
                        <a:t>4 (0.00)</a:t>
                      </a:r>
                      <a:endParaRPr lang="en-A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 smtClean="0">
                          <a:effectLst/>
                        </a:rPr>
                        <a:t>5 (40.89)</a:t>
                      </a:r>
                      <a:endParaRPr lang="en-A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800" b="1" u="none" strike="noStrike" dirty="0" smtClean="0">
                          <a:effectLst/>
                        </a:rPr>
                        <a:t>6 (48.79)</a:t>
                      </a:r>
                      <a:endParaRPr lang="en-AU" sz="800" b="1" i="0" u="none" strike="noStrike" dirty="0" smtClean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 smtClean="0">
                          <a:effectLst/>
                        </a:rPr>
                        <a:t>7 (0.14)</a:t>
                      </a:r>
                      <a:endParaRPr lang="en-A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 smtClean="0">
                          <a:effectLst/>
                        </a:rPr>
                        <a:t>8  (0.00)</a:t>
                      </a:r>
                      <a:endParaRPr lang="en-A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 smtClean="0">
                          <a:effectLst/>
                        </a:rPr>
                        <a:t>9 (0.05)</a:t>
                      </a:r>
                      <a:endParaRPr lang="en-A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 smtClean="0">
                          <a:effectLst/>
                        </a:rPr>
                        <a:t>10 (0.00)</a:t>
                      </a:r>
                      <a:endParaRPr lang="en-A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 smtClean="0">
                          <a:effectLst/>
                        </a:rPr>
                        <a:t>11 (0.09)</a:t>
                      </a:r>
                      <a:endParaRPr lang="en-A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 smtClean="0">
                          <a:effectLst/>
                        </a:rPr>
                        <a:t>12 (1.55)</a:t>
                      </a:r>
                      <a:endParaRPr lang="en-A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 smtClean="0">
                          <a:effectLst/>
                        </a:rPr>
                        <a:t>13 (1.87)</a:t>
                      </a:r>
                      <a:endParaRPr lang="en-A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0118729"/>
                  </a:ext>
                </a:extLst>
              </a:tr>
              <a:tr h="104959"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 smtClean="0">
                          <a:effectLst/>
                        </a:rPr>
                        <a:t>14 (0.00)</a:t>
                      </a:r>
                      <a:endParaRPr lang="en-A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2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3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4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5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6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7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8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9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10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11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12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13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839646072"/>
                  </a:ext>
                </a:extLst>
              </a:tr>
              <a:tr h="104959"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 smtClean="0">
                          <a:effectLst/>
                        </a:rPr>
                        <a:t>15 (0.00)</a:t>
                      </a:r>
                      <a:endParaRPr lang="en-A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14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15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16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17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18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19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20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21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22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23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24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25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26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411829"/>
                  </a:ext>
                </a:extLst>
              </a:tr>
              <a:tr h="104959"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 smtClean="0">
                          <a:effectLst/>
                        </a:rPr>
                        <a:t>16 (0.00)</a:t>
                      </a:r>
                      <a:endParaRPr lang="en-A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27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28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29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30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31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32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33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34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35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36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37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38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39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66680192"/>
                  </a:ext>
                </a:extLst>
              </a:tr>
              <a:tr h="104959"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 smtClean="0">
                          <a:effectLst/>
                        </a:rPr>
                        <a:t>17 (0.00)</a:t>
                      </a:r>
                      <a:endParaRPr lang="en-A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40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41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42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43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44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45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46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47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48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49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50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51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52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54901552"/>
                  </a:ext>
                </a:extLst>
              </a:tr>
              <a:tr h="104959"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 smtClean="0">
                          <a:effectLst/>
                        </a:rPr>
                        <a:t>18 (0.09)</a:t>
                      </a:r>
                      <a:endParaRPr lang="en-A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53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54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55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56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57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58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59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60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61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62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63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64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65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15348137"/>
                  </a:ext>
                </a:extLst>
              </a:tr>
              <a:tr h="104959"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 smtClean="0">
                          <a:effectLst/>
                        </a:rPr>
                        <a:t>19 (0.00)</a:t>
                      </a:r>
                      <a:endParaRPr lang="en-A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66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67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68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69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70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71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72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73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74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75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76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77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78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71209152"/>
                  </a:ext>
                </a:extLst>
              </a:tr>
              <a:tr h="104959"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 smtClean="0">
                          <a:effectLst/>
                        </a:rPr>
                        <a:t>20 (2.82)</a:t>
                      </a:r>
                      <a:endParaRPr lang="en-A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79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80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81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82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83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84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85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86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87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88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89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90</a:t>
                      </a:r>
                      <a:endParaRPr lang="en-AU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91</a:t>
                      </a:r>
                      <a:endParaRPr lang="en-AU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24078340"/>
                  </a:ext>
                </a:extLst>
              </a:tr>
              <a:tr h="104959"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 smtClean="0">
                          <a:effectLst/>
                        </a:rPr>
                        <a:t>21 (0.01)</a:t>
                      </a:r>
                      <a:endParaRPr lang="en-A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92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93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94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95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96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97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98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99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100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101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102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103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104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03005673"/>
                  </a:ext>
                </a:extLst>
              </a:tr>
              <a:tr h="104959"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 smtClean="0">
                          <a:effectLst/>
                        </a:rPr>
                        <a:t>22 (0.00)</a:t>
                      </a:r>
                      <a:endParaRPr lang="en-A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105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106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107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108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109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110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111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112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113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114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115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116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117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95606830"/>
                  </a:ext>
                </a:extLst>
              </a:tr>
              <a:tr h="104959"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 smtClean="0">
                          <a:effectLst/>
                        </a:rPr>
                        <a:t>23 (48.99)</a:t>
                      </a:r>
                      <a:endParaRPr lang="en-A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118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119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120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121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122</a:t>
                      </a:r>
                      <a:endParaRPr lang="en-AU" sz="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123</a:t>
                      </a:r>
                      <a:endParaRPr lang="en-AU" sz="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124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125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126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127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128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129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130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24733698"/>
                  </a:ext>
                </a:extLst>
              </a:tr>
              <a:tr h="104959"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 smtClean="0">
                          <a:effectLst/>
                        </a:rPr>
                        <a:t>24 (0.00)</a:t>
                      </a:r>
                      <a:endParaRPr lang="en-A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131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132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133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134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135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136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137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138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139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140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141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142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143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31699794"/>
                  </a:ext>
                </a:extLst>
              </a:tr>
              <a:tr h="104959"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 smtClean="0">
                          <a:effectLst/>
                        </a:rPr>
                        <a:t>25 (0.00)</a:t>
                      </a:r>
                      <a:endParaRPr lang="en-A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144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145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146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147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148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149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150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151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152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153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154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155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156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27830562"/>
                  </a:ext>
                </a:extLst>
              </a:tr>
              <a:tr h="104959"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 smtClean="0">
                          <a:effectLst/>
                        </a:rPr>
                        <a:t>26 (0.09)</a:t>
                      </a:r>
                      <a:endParaRPr lang="en-A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157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158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93955768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7464" y="0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A</a:t>
            </a:r>
            <a:endParaRPr lang="en-AU" sz="1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207666"/>
              </p:ext>
            </p:extLst>
          </p:nvPr>
        </p:nvGraphicFramePr>
        <p:xfrm>
          <a:off x="190830" y="4568027"/>
          <a:ext cx="5892800" cy="1314450"/>
        </p:xfrm>
        <a:graphic>
          <a:graphicData uri="http://schemas.openxmlformats.org/drawingml/2006/table">
            <a:tbl>
              <a:tblPr>
                <a:tableStyleId>{7E9639D4-E3E2-4D34-9284-5A2195B3D0D7}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44484231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01584529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0795064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65089318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43999917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75866134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83394280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80114624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295479816"/>
                    </a:ext>
                  </a:extLst>
                </a:gridCol>
              </a:tblGrid>
              <a:tr h="90844"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 smtClean="0">
                          <a:effectLst/>
                        </a:rPr>
                        <a:t>Pool (% IFN-</a:t>
                      </a:r>
                      <a:r>
                        <a:rPr lang="en-AU" sz="800" b="1" u="none" strike="noStrike" dirty="0" smtClean="0">
                          <a:effectLst/>
                          <a:sym typeface="Symbol" panose="05050102010706020507" pitchFamily="18" charset="2"/>
                        </a:rPr>
                        <a:t></a:t>
                      </a:r>
                      <a:r>
                        <a:rPr lang="en-AU" sz="800" b="1" u="none" strike="noStrike" baseline="30000" dirty="0" smtClean="0">
                          <a:effectLst/>
                        </a:rPr>
                        <a:t>+</a:t>
                      </a:r>
                      <a:r>
                        <a:rPr lang="en-AU" sz="800" b="1" u="none" strike="noStrike" dirty="0" smtClean="0">
                          <a:effectLst/>
                        </a:rPr>
                        <a:t>)</a:t>
                      </a:r>
                      <a:endParaRPr lang="en-A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>
                          <a:effectLst/>
                        </a:rPr>
                        <a:t>1 (0.11)</a:t>
                      </a:r>
                      <a:endParaRPr lang="en-A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>
                          <a:effectLst/>
                        </a:rPr>
                        <a:t>2 (0.16)</a:t>
                      </a:r>
                      <a:endParaRPr lang="en-A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>
                          <a:effectLst/>
                        </a:rPr>
                        <a:t>3 (0.27)</a:t>
                      </a:r>
                      <a:endParaRPr lang="en-AU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>
                          <a:effectLst/>
                        </a:rPr>
                        <a:t>4 (3.82)</a:t>
                      </a:r>
                      <a:endParaRPr lang="en-A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>
                          <a:effectLst/>
                        </a:rPr>
                        <a:t>5 (2.57)</a:t>
                      </a:r>
                      <a:endParaRPr lang="en-A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>
                          <a:effectLst/>
                        </a:rPr>
                        <a:t>6 (0.68)</a:t>
                      </a:r>
                      <a:endParaRPr lang="en-A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>
                          <a:effectLst/>
                        </a:rPr>
                        <a:t>7 (15.38)</a:t>
                      </a:r>
                      <a:endParaRPr lang="en-A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>
                          <a:effectLst/>
                        </a:rPr>
                        <a:t>8 (14.98)</a:t>
                      </a:r>
                      <a:endParaRPr lang="en-A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5102946"/>
                  </a:ext>
                </a:extLst>
              </a:tr>
              <a:tr h="90844"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>
                          <a:effectLst/>
                        </a:rPr>
                        <a:t>9 (0.22)</a:t>
                      </a:r>
                      <a:endParaRPr lang="en-A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2</a:t>
                      </a:r>
                      <a:endParaRPr lang="en-AU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3</a:t>
                      </a:r>
                      <a:endParaRPr lang="en-AU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4</a:t>
                      </a:r>
                      <a:endParaRPr lang="en-AU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5</a:t>
                      </a:r>
                      <a:endParaRPr lang="en-AU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6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7</a:t>
                      </a:r>
                      <a:endParaRPr lang="en-AU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8</a:t>
                      </a:r>
                      <a:endParaRPr lang="en-AU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013729151"/>
                  </a:ext>
                </a:extLst>
              </a:tr>
              <a:tr h="90844"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>
                          <a:effectLst/>
                        </a:rPr>
                        <a:t>10 (0.08)</a:t>
                      </a:r>
                      <a:endParaRPr lang="en-A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9</a:t>
                      </a:r>
                      <a:endParaRPr lang="en-AU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10</a:t>
                      </a:r>
                      <a:endParaRPr lang="en-AU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11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12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13</a:t>
                      </a:r>
                      <a:endParaRPr lang="en-AU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14</a:t>
                      </a:r>
                      <a:endParaRPr lang="en-AU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15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16</a:t>
                      </a:r>
                      <a:endParaRPr lang="en-AU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61949737"/>
                  </a:ext>
                </a:extLst>
              </a:tr>
              <a:tr h="90844"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>
                          <a:effectLst/>
                        </a:rPr>
                        <a:t>11 (1.25)</a:t>
                      </a:r>
                      <a:endParaRPr lang="en-A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17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18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19</a:t>
                      </a:r>
                      <a:endParaRPr lang="en-AU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20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21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22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23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24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65566895"/>
                  </a:ext>
                </a:extLst>
              </a:tr>
              <a:tr h="90844"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>
                          <a:effectLst/>
                        </a:rPr>
                        <a:t>12 (0.44)</a:t>
                      </a:r>
                      <a:endParaRPr lang="en-A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25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26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27</a:t>
                      </a:r>
                      <a:endParaRPr lang="en-AU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28</a:t>
                      </a:r>
                      <a:endParaRPr lang="en-AU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29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30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31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32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87770815"/>
                  </a:ext>
                </a:extLst>
              </a:tr>
              <a:tr h="90844"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>
                          <a:effectLst/>
                        </a:rPr>
                        <a:t>13 (4.07)</a:t>
                      </a:r>
                      <a:endParaRPr lang="en-A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33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34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35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36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37</a:t>
                      </a:r>
                      <a:endParaRPr lang="en-AU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38</a:t>
                      </a:r>
                      <a:endParaRPr lang="en-AU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39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40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97691991"/>
                  </a:ext>
                </a:extLst>
              </a:tr>
              <a:tr h="90844"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>
                          <a:effectLst/>
                        </a:rPr>
                        <a:t> 14 (0.23)</a:t>
                      </a:r>
                      <a:endParaRPr lang="en-A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41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42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43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44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45</a:t>
                      </a:r>
                      <a:endParaRPr lang="en-AU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46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47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48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28370811"/>
                  </a:ext>
                </a:extLst>
              </a:tr>
              <a:tr h="90844"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>
                          <a:effectLst/>
                        </a:rPr>
                        <a:t>15 (11.08)</a:t>
                      </a:r>
                      <a:endParaRPr lang="en-A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49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50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51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52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53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54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55</a:t>
                      </a:r>
                      <a:endParaRPr lang="en-AU" sz="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56</a:t>
                      </a:r>
                      <a:endParaRPr lang="en-AU" sz="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89011815"/>
                  </a:ext>
                </a:extLst>
              </a:tr>
              <a:tr h="90844"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>
                          <a:effectLst/>
                        </a:rPr>
                        <a:t>16 (1.28)</a:t>
                      </a:r>
                      <a:endParaRPr lang="en-A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57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58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59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60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61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62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63</a:t>
                      </a:r>
                      <a:endParaRPr lang="en-A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64</a:t>
                      </a: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77161468"/>
                  </a:ext>
                </a:extLst>
              </a:tr>
              <a:tr h="90844"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b="1" u="none" strike="noStrike" dirty="0">
                          <a:effectLst/>
                        </a:rPr>
                        <a:t>17 (0.15)</a:t>
                      </a:r>
                      <a:endParaRPr lang="en-AU" sz="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65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66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67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68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>
                          <a:effectLst/>
                        </a:rPr>
                        <a:t>69</a:t>
                      </a:r>
                      <a:endParaRPr lang="en-A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70</a:t>
                      </a:r>
                      <a:endParaRPr lang="en-AU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71</a:t>
                      </a:r>
                      <a:endParaRPr lang="en-AU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800" u="none" strike="noStrike" dirty="0">
                          <a:effectLst/>
                        </a:rPr>
                        <a:t> </a:t>
                      </a:r>
                      <a:endParaRPr lang="en-AU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8021654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7464" y="4306959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C</a:t>
            </a:r>
            <a:endParaRPr lang="en-A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112576" y="2289312"/>
            <a:ext cx="2722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smtClean="0"/>
              <a:t>B</a:t>
            </a:r>
            <a:endParaRPr lang="en-AU" sz="14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775252" y="2156790"/>
            <a:ext cx="7523582" cy="2080711"/>
            <a:chOff x="775252" y="2136912"/>
            <a:chExt cx="7523582" cy="2080711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" t="10601"/>
            <a:stretch/>
          </p:blipFill>
          <p:spPr>
            <a:xfrm>
              <a:off x="775252" y="2454965"/>
              <a:ext cx="7523582" cy="1762658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928191" y="2136912"/>
              <a:ext cx="14625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dirty="0" smtClean="0"/>
                <a:t>HLA-A*29:02</a:t>
              </a:r>
              <a:r>
                <a:rPr lang="en-AU" sz="1200" baseline="30000" dirty="0" smtClean="0"/>
                <a:t>+</a:t>
              </a:r>
              <a:r>
                <a:rPr lang="en-AU" sz="1200" dirty="0" smtClean="0"/>
                <a:t> target</a:t>
              </a:r>
              <a:endParaRPr lang="en-AU" sz="12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74913" y="2279373"/>
              <a:ext cx="8812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dirty="0" smtClean="0"/>
                <a:t>No peptide</a:t>
              </a:r>
              <a:endParaRPr lang="en-AU" sz="12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117572" y="2279373"/>
              <a:ext cx="8812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dirty="0"/>
                <a:t>YFPLQSYGF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27632" y="2140225"/>
              <a:ext cx="14625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dirty="0" smtClean="0"/>
                <a:t>HLA-A*29:02</a:t>
              </a:r>
              <a:r>
                <a:rPr lang="en-AU" sz="1200" baseline="30000" dirty="0"/>
                <a:t>-</a:t>
              </a:r>
              <a:r>
                <a:rPr lang="en-AU" sz="1200" dirty="0" smtClean="0"/>
                <a:t> target</a:t>
              </a:r>
              <a:endParaRPr lang="en-AU" sz="12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274354" y="2282686"/>
              <a:ext cx="8812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dirty="0" smtClean="0"/>
                <a:t>No peptide</a:t>
              </a:r>
              <a:endParaRPr lang="en-AU" sz="12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017013" y="2282686"/>
              <a:ext cx="8812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dirty="0"/>
                <a:t>YFPLQSYGF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 rot="16200000">
            <a:off x="431492" y="3216789"/>
            <a:ext cx="50815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AU" sz="1200" dirty="0" smtClean="0"/>
              <a:t>IFN-</a:t>
            </a:r>
            <a:r>
              <a:rPr lang="en-AU" sz="1200" dirty="0" smtClean="0">
                <a:sym typeface="Symbol" panose="05050102010706020507" pitchFamily="18" charset="2"/>
              </a:rPr>
              <a:t> </a:t>
            </a:r>
            <a:r>
              <a:rPr lang="en-AU" sz="1200" dirty="0" smtClean="0"/>
              <a:t>PE</a:t>
            </a:r>
            <a:endParaRPr lang="en-AU" sz="1200" dirty="0"/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685569" y="2590609"/>
            <a:ext cx="0" cy="43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676278" y="3614816"/>
            <a:ext cx="0" cy="43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034730" y="4212025"/>
            <a:ext cx="101643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AU" sz="1200" dirty="0" smtClean="0"/>
              <a:t>CD8-PerCPCy5.5</a:t>
            </a:r>
            <a:endParaRPr lang="en-AU" sz="1200" dirty="0"/>
          </a:p>
        </p:txBody>
      </p:sp>
      <p:cxnSp>
        <p:nvCxnSpPr>
          <p:cNvPr id="24" name="Straight Connector 23"/>
          <p:cNvCxnSpPr/>
          <p:nvPr/>
        </p:nvCxnSpPr>
        <p:spPr>
          <a:xfrm rot="5400000" flipV="1">
            <a:off x="6693681" y="2810358"/>
            <a:ext cx="0" cy="29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 flipV="1">
            <a:off x="2448317" y="2810358"/>
            <a:ext cx="0" cy="29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22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8756" y="4280167"/>
            <a:ext cx="10768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 smtClean="0"/>
              <a:t>Supplementary Figure 3: </a:t>
            </a:r>
            <a:r>
              <a:rPr lang="en-AU" sz="1200" dirty="0" smtClean="0"/>
              <a:t>Representative intracellular cytokine analysis following stimulation of Q-031 T cells with serial dilutions of YFPLQSYGF </a:t>
            </a:r>
            <a:r>
              <a:rPr lang="en-AU" sz="1200" b="1" dirty="0" smtClean="0"/>
              <a:t>(A)</a:t>
            </a:r>
            <a:r>
              <a:rPr lang="en-AU" sz="1200" dirty="0" smtClean="0"/>
              <a:t> and YFPLRSYSF </a:t>
            </a:r>
            <a:r>
              <a:rPr lang="en-AU" sz="1200" b="1" dirty="0" smtClean="0"/>
              <a:t>(B).</a:t>
            </a:r>
            <a:endParaRPr lang="en-AU" sz="1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23" y="733931"/>
            <a:ext cx="10929938" cy="34051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4748" y="564204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A</a:t>
            </a:r>
            <a:endParaRPr lang="en-AU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570689" y="2350851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B</a:t>
            </a:r>
            <a:endParaRPr lang="en-A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1322963" y="559614"/>
            <a:ext cx="6390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 smtClean="0"/>
              <a:t>1µg/ml</a:t>
            </a:r>
            <a:endParaRPr lang="en-AU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3158247" y="559614"/>
            <a:ext cx="7608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 smtClean="0"/>
              <a:t>0.1µg/ml</a:t>
            </a:r>
            <a:endParaRPr lang="en-AU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5003259" y="559614"/>
            <a:ext cx="8393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 smtClean="0"/>
              <a:t>0.01µg/ml</a:t>
            </a:r>
            <a:endParaRPr lang="en-AU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6848275" y="559614"/>
            <a:ext cx="9179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 smtClean="0"/>
              <a:t>0.001µg/ml</a:t>
            </a:r>
            <a:endParaRPr lang="en-AU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8683559" y="559614"/>
            <a:ext cx="9964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 smtClean="0"/>
              <a:t>0.0001µg/ml</a:t>
            </a:r>
            <a:endParaRPr lang="en-AU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10606392" y="559614"/>
            <a:ext cx="643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/>
              <a:t>0</a:t>
            </a:r>
            <a:r>
              <a:rPr lang="en-AU" sz="1200" dirty="0" smtClean="0"/>
              <a:t>µg/ml</a:t>
            </a:r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181912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297196" y="1814250"/>
            <a:ext cx="9597608" cy="2838960"/>
            <a:chOff x="717111" y="233100"/>
            <a:chExt cx="9597608" cy="2838960"/>
          </a:xfrm>
        </p:grpSpPr>
        <p:graphicFrame>
          <p:nvGraphicFramePr>
            <p:cNvPr id="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23561244"/>
                </p:ext>
              </p:extLst>
            </p:nvPr>
          </p:nvGraphicFramePr>
          <p:xfrm>
            <a:off x="3534962" y="241067"/>
            <a:ext cx="2830513" cy="2444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2" name="Prism 8" r:id="rId3" imgW="2831027" imgH="2444005" progId="Prism8.Document">
                    <p:embed/>
                  </p:oleObj>
                </mc:Choice>
                <mc:Fallback>
                  <p:oleObj name="Prism 8" r:id="rId3" imgW="2831027" imgH="2444005" progId="Prism8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534962" y="241067"/>
                          <a:ext cx="2830513" cy="24447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49658890"/>
                </p:ext>
              </p:extLst>
            </p:nvPr>
          </p:nvGraphicFramePr>
          <p:xfrm>
            <a:off x="717111" y="249017"/>
            <a:ext cx="2932113" cy="2444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3" name="Prism 8" r:id="rId5" imgW="2931865" imgH="2444005" progId="Prism8.Document">
                    <p:embed/>
                  </p:oleObj>
                </mc:Choice>
                <mc:Fallback>
                  <p:oleObj name="Prism 8" r:id="rId5" imgW="2931865" imgH="2444005" progId="Prism8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717111" y="249017"/>
                          <a:ext cx="2932113" cy="24447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" name="TextBox 1"/>
            <p:cNvSpPr txBox="1"/>
            <p:nvPr/>
          </p:nvSpPr>
          <p:spPr>
            <a:xfrm>
              <a:off x="803081" y="2610395"/>
              <a:ext cx="9366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AU" sz="1200" b="1" dirty="0" smtClean="0"/>
                <a:t>Supplementary Figure 4: </a:t>
              </a:r>
              <a:r>
                <a:rPr lang="en-AU" sz="1200" dirty="0" smtClean="0"/>
                <a:t>IFN-</a:t>
              </a:r>
              <a:r>
                <a:rPr lang="en-AU" sz="1200" dirty="0" smtClean="0">
                  <a:sym typeface="Symbol" panose="05050102010706020507" pitchFamily="18" charset="2"/>
                </a:rPr>
                <a:t></a:t>
              </a:r>
              <a:r>
                <a:rPr lang="en-AU" sz="1200" dirty="0" smtClean="0"/>
                <a:t> response to spike peptide pool, YFPLQSYGF and YFPLRSYSF in PBMC </a:t>
              </a:r>
              <a:r>
                <a:rPr lang="en-AU" sz="1200" b="1" dirty="0" smtClean="0"/>
                <a:t>(</a:t>
              </a:r>
              <a:r>
                <a:rPr lang="en-AU" sz="1200" b="1" dirty="0"/>
                <a:t>A)</a:t>
              </a:r>
              <a:r>
                <a:rPr lang="en-AU" sz="1200" dirty="0" smtClean="0"/>
                <a:t> and following in vitro expansion </a:t>
              </a:r>
              <a:r>
                <a:rPr lang="en-AU" sz="1200" b="1" dirty="0" smtClean="0"/>
                <a:t>(B).</a:t>
              </a:r>
              <a:r>
                <a:rPr lang="en-AU" sz="1200" dirty="0" smtClean="0"/>
                <a:t>  </a:t>
              </a:r>
              <a:r>
                <a:rPr lang="en-AU" sz="1200" b="1" dirty="0" smtClean="0"/>
                <a:t>(C) </a:t>
              </a:r>
              <a:r>
                <a:rPr lang="en-AU" sz="1200" dirty="0"/>
                <a:t>IFN-</a:t>
              </a:r>
              <a:r>
                <a:rPr lang="en-AU" sz="1200" dirty="0">
                  <a:sym typeface="Symbol" panose="05050102010706020507" pitchFamily="18" charset="2"/>
                </a:rPr>
                <a:t></a:t>
              </a:r>
              <a:r>
                <a:rPr lang="en-AU" sz="1200" dirty="0"/>
                <a:t> response to s</a:t>
              </a:r>
              <a:r>
                <a:rPr lang="en-AU" sz="1200" dirty="0" smtClean="0"/>
                <a:t>pike peptide pool, SPRRARSVA, SHRRARSVA, </a:t>
              </a:r>
              <a:r>
                <a:rPr lang="en-AU" sz="1200" dirty="0"/>
                <a:t>SRRRARSVA</a:t>
              </a:r>
              <a:r>
                <a:rPr lang="en-AU" sz="1200" dirty="0" smtClean="0"/>
                <a:t> </a:t>
              </a:r>
              <a:r>
                <a:rPr lang="en-AU" sz="1200" dirty="0"/>
                <a:t>and </a:t>
              </a:r>
              <a:r>
                <a:rPr lang="en-AU" sz="1200" dirty="0" smtClean="0"/>
                <a:t>YLQPRTFLL following in vitro expansion </a:t>
              </a:r>
              <a:endParaRPr lang="en-AU" sz="1200" b="1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601939" y="263717"/>
              <a:ext cx="2824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dirty="0" smtClean="0"/>
                <a:t>B</a:t>
              </a:r>
              <a:endParaRPr lang="en-AU" sz="140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8506" y="263717"/>
              <a:ext cx="2888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dirty="0" smtClean="0"/>
                <a:t>A</a:t>
              </a:r>
              <a:endParaRPr lang="en-AU" sz="1400" dirty="0"/>
            </a:p>
          </p:txBody>
        </p:sp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55001347"/>
                </p:ext>
              </p:extLst>
            </p:nvPr>
          </p:nvGraphicFramePr>
          <p:xfrm>
            <a:off x="5964969" y="233100"/>
            <a:ext cx="4349750" cy="2444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4" name="Prism 8" r:id="rId7" imgW="4349719" imgH="2444005" progId="Prism8.Document">
                    <p:embed/>
                  </p:oleObj>
                </mc:Choice>
                <mc:Fallback>
                  <p:oleObj name="Prism 8" r:id="rId7" imgW="4349719" imgH="2444005" progId="Prism8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5964969" y="233100"/>
                          <a:ext cx="4349750" cy="24447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6060218" y="263717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dirty="0"/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438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40905" y="5951020"/>
            <a:ext cx="94057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AU" sz="1200" b="1" dirty="0">
                <a:ea typeface="Calibri" panose="020F0502020204030204" pitchFamily="34" charset="0"/>
                <a:cs typeface="Cordia New"/>
              </a:rPr>
              <a:t>Supplementary Figure </a:t>
            </a:r>
            <a:r>
              <a:rPr lang="en-AU" sz="1200" b="1" dirty="0" smtClean="0">
                <a:ea typeface="Calibri" panose="020F0502020204030204" pitchFamily="34" charset="0"/>
                <a:cs typeface="Cordia New"/>
              </a:rPr>
              <a:t>5</a:t>
            </a:r>
            <a:r>
              <a:rPr lang="en-AU" sz="1200" dirty="0" smtClean="0"/>
              <a:t>. </a:t>
            </a:r>
            <a:r>
              <a:rPr lang="en-AU" sz="1200" dirty="0"/>
              <a:t>Crystal structure of HLA-A*29:02-YFP complex</a:t>
            </a:r>
            <a:r>
              <a:rPr lang="en-AU" sz="1200" dirty="0" smtClean="0"/>
              <a:t>. </a:t>
            </a:r>
            <a:r>
              <a:rPr lang="en-AU" sz="1200" b="1" dirty="0" smtClean="0"/>
              <a:t>(</a:t>
            </a:r>
            <a:r>
              <a:rPr lang="en-AU" sz="1200" b="1" dirty="0"/>
              <a:t>A)</a:t>
            </a:r>
            <a:r>
              <a:rPr lang="en-AU" sz="1200" dirty="0"/>
              <a:t> Overall structure of the HLA-A*29:02, with the heavy chain as white cartoon and the </a:t>
            </a:r>
            <a:r>
              <a:rPr lang="en-AU" sz="1200" dirty="0" smtClean="0">
                <a:sym typeface="Symbol" panose="05050102010706020507" pitchFamily="18" charset="2"/>
              </a:rPr>
              <a:t></a:t>
            </a:r>
            <a:r>
              <a:rPr lang="en-AU" sz="1200" dirty="0" smtClean="0"/>
              <a:t>2m </a:t>
            </a:r>
            <a:r>
              <a:rPr lang="en-AU" sz="1200" dirty="0"/>
              <a:t>as grey cartoon, in complex with the YFP peptide in red cartoon and stick. </a:t>
            </a:r>
            <a:r>
              <a:rPr lang="en-AU" sz="1200" b="1" dirty="0"/>
              <a:t>(B)</a:t>
            </a:r>
            <a:r>
              <a:rPr lang="en-AU" sz="1200" dirty="0"/>
              <a:t> Interaction of the secondary anchor residue P5-Gln from the YFP peptide (red cartoon </a:t>
            </a:r>
          </a:p>
        </p:txBody>
      </p:sp>
      <p:pic>
        <p:nvPicPr>
          <p:cNvPr id="4" name="Picture 3" descr="A picture containing linedrawing&#10;&#10;Description automatically generated">
            <a:extLst>
              <a:ext uri="{FF2B5EF4-FFF2-40B4-BE49-F238E27FC236}">
                <a16:creationId xmlns:a16="http://schemas.microsoft.com/office/drawing/2014/main" id="{4B5EED86-B1B5-4F44-A2C9-BF3B19BAB8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11" t="3050" r="23273" b="989"/>
          <a:stretch/>
        </p:blipFill>
        <p:spPr>
          <a:xfrm>
            <a:off x="1073437" y="238838"/>
            <a:ext cx="3371117" cy="519899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5B43155-FD58-8F48-B65F-5D22BD49E302}"/>
              </a:ext>
            </a:extLst>
          </p:cNvPr>
          <p:cNvGrpSpPr>
            <a:grpSpLocks noChangeAspect="1"/>
          </p:cNvGrpSpPr>
          <p:nvPr/>
        </p:nvGrpSpPr>
        <p:grpSpPr>
          <a:xfrm>
            <a:off x="4992757" y="605552"/>
            <a:ext cx="4937760" cy="4853865"/>
            <a:chOff x="6096000" y="575733"/>
            <a:chExt cx="5486400" cy="5393183"/>
          </a:xfrm>
        </p:grpSpPr>
        <p:pic>
          <p:nvPicPr>
            <p:cNvPr id="7" name="Picture 6" descr="Diagram&#10;&#10;Description automatically generated">
              <a:extLst>
                <a:ext uri="{FF2B5EF4-FFF2-40B4-BE49-F238E27FC236}">
                  <a16:creationId xmlns:a16="http://schemas.microsoft.com/office/drawing/2014/main" id="{DBF07F8B-1D59-F44F-B4BF-DFF741FFF8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627" r="4035"/>
            <a:stretch/>
          </p:blipFill>
          <p:spPr>
            <a:xfrm>
              <a:off x="6096000" y="575733"/>
              <a:ext cx="5486400" cy="539318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BB511D7-0E03-A244-87DB-2922A1C8DD9B}"/>
                </a:ext>
              </a:extLst>
            </p:cNvPr>
            <p:cNvSpPr txBox="1"/>
            <p:nvPr/>
          </p:nvSpPr>
          <p:spPr>
            <a:xfrm>
              <a:off x="9194035" y="3601481"/>
              <a:ext cx="6670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Arg114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065935E-EFA8-6741-8F5D-656C46C45F7A}"/>
                </a:ext>
              </a:extLst>
            </p:cNvPr>
            <p:cNvSpPr txBox="1"/>
            <p:nvPr/>
          </p:nvSpPr>
          <p:spPr>
            <a:xfrm>
              <a:off x="7869520" y="2619961"/>
              <a:ext cx="6623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P5-Gln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338C8A5-A566-0847-9547-D823131EEB68}"/>
                </a:ext>
              </a:extLst>
            </p:cNvPr>
            <p:cNvSpPr txBox="1"/>
            <p:nvPr/>
          </p:nvSpPr>
          <p:spPr>
            <a:xfrm>
              <a:off x="6926520" y="3739980"/>
              <a:ext cx="5690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Tyr99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B15F131-8DD6-3042-90D2-C583DBA2440B}"/>
                </a:ext>
              </a:extLst>
            </p:cNvPr>
            <p:cNvSpPr txBox="1"/>
            <p:nvPr/>
          </p:nvSpPr>
          <p:spPr>
            <a:xfrm>
              <a:off x="8888502" y="2914639"/>
              <a:ext cx="611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Met97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68DBB5A-83C9-6542-AE4B-9D3E2D7C81B0}"/>
                </a:ext>
              </a:extLst>
            </p:cNvPr>
            <p:cNvSpPr txBox="1"/>
            <p:nvPr/>
          </p:nvSpPr>
          <p:spPr>
            <a:xfrm>
              <a:off x="8882591" y="4646698"/>
              <a:ext cx="6944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Leu156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6C2976A-0FA9-0643-BFA1-C4D45CCBAA6A}"/>
                </a:ext>
              </a:extLst>
            </p:cNvPr>
            <p:cNvSpPr txBox="1"/>
            <p:nvPr/>
          </p:nvSpPr>
          <p:spPr>
            <a:xfrm>
              <a:off x="8893614" y="1811608"/>
              <a:ext cx="5934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Gln70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44748" y="363025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A</a:t>
            </a:r>
            <a:endParaRPr lang="en-AU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4596037" y="36302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B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237854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2197638" y="402280"/>
            <a:ext cx="7756910" cy="3370512"/>
            <a:chOff x="2197638" y="1565160"/>
            <a:chExt cx="7756910" cy="337051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17CB846-1F0D-D04C-9B00-73F2B2639307}"/>
                </a:ext>
              </a:extLst>
            </p:cNvPr>
            <p:cNvSpPr txBox="1"/>
            <p:nvPr/>
          </p:nvSpPr>
          <p:spPr>
            <a:xfrm>
              <a:off x="6682023" y="1565160"/>
              <a:ext cx="2734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HLA-A*29:02 MHC binder peptides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8B6660D-319B-9748-A4D1-160B40309BFE}"/>
                </a:ext>
              </a:extLst>
            </p:cNvPr>
            <p:cNvSpPr txBox="1"/>
            <p:nvPr/>
          </p:nvSpPr>
          <p:spPr>
            <a:xfrm>
              <a:off x="2658030" y="1565160"/>
              <a:ext cx="32808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HLA-A*29:02 naturally presented peptides</a:t>
              </a: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2197638" y="1864550"/>
              <a:ext cx="3846664" cy="3037992"/>
              <a:chOff x="2197638" y="2252171"/>
              <a:chExt cx="3846664" cy="3037992"/>
            </a:xfrm>
          </p:grpSpPr>
          <p:pic>
            <p:nvPicPr>
              <p:cNvPr id="6" name="Picture 5" descr="Chart&#10;&#10;Description automatically generated">
                <a:extLst>
                  <a:ext uri="{FF2B5EF4-FFF2-40B4-BE49-F238E27FC236}">
                    <a16:creationId xmlns:a16="http://schemas.microsoft.com/office/drawing/2014/main" id="{99A772E8-9C2F-AE45-815D-E2AF38A5438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2714" t="4360" r="2622" b="13392"/>
              <a:stretch/>
            </p:blipFill>
            <p:spPr>
              <a:xfrm>
                <a:off x="2197638" y="2252171"/>
                <a:ext cx="3846664" cy="2506606"/>
              </a:xfrm>
              <a:prstGeom prst="rect">
                <a:avLst/>
              </a:prstGeom>
            </p:spPr>
          </p:pic>
          <p:grpSp>
            <p:nvGrpSpPr>
              <p:cNvPr id="29" name="Group 28"/>
              <p:cNvGrpSpPr/>
              <p:nvPr/>
            </p:nvGrpSpPr>
            <p:grpSpPr>
              <a:xfrm>
                <a:off x="2753139" y="4731022"/>
                <a:ext cx="3105375" cy="559141"/>
                <a:chOff x="2753139" y="4343401"/>
                <a:chExt cx="3105375" cy="559141"/>
              </a:xfrm>
            </p:grpSpPr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BE3865AB-F917-7941-9B56-ADB60378A1B5}"/>
                    </a:ext>
                  </a:extLst>
                </p:cNvPr>
                <p:cNvSpPr txBox="1"/>
                <p:nvPr/>
              </p:nvSpPr>
              <p:spPr>
                <a:xfrm>
                  <a:off x="3321151" y="4594765"/>
                  <a:ext cx="1958870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 smtClean="0"/>
                    <a:t>Peptide </a:t>
                  </a:r>
                  <a:r>
                    <a:rPr lang="en-US" sz="1400" dirty="0"/>
                    <a:t>residue position</a:t>
                  </a:r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2753139" y="4343401"/>
                  <a:ext cx="2760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AU" sz="1400" dirty="0" smtClean="0"/>
                    <a:t>1</a:t>
                  </a:r>
                  <a:endParaRPr lang="en-AU" sz="1400" dirty="0"/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3105335" y="4343401"/>
                  <a:ext cx="2760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AU" sz="1400" dirty="0" smtClean="0"/>
                    <a:t>2</a:t>
                  </a:r>
                  <a:endParaRPr lang="en-AU" sz="1400" dirty="0"/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3457531" y="4343401"/>
                  <a:ext cx="2760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AU" sz="1400" dirty="0" smtClean="0"/>
                    <a:t>3</a:t>
                  </a:r>
                  <a:endParaRPr lang="en-AU" sz="1400" dirty="0"/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3809727" y="4343401"/>
                  <a:ext cx="2760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AU" sz="1400" dirty="0" smtClean="0"/>
                    <a:t>4</a:t>
                  </a:r>
                  <a:endParaRPr lang="en-AU" sz="1400" dirty="0"/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4161923" y="4343401"/>
                  <a:ext cx="2760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AU" sz="1400" dirty="0" smtClean="0"/>
                    <a:t>5</a:t>
                  </a:r>
                  <a:endParaRPr lang="en-AU" sz="1400" dirty="0"/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4514119" y="4343401"/>
                  <a:ext cx="2760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AU" sz="1400" dirty="0" smtClean="0"/>
                    <a:t>6</a:t>
                  </a:r>
                  <a:endParaRPr lang="en-AU" sz="1400" dirty="0"/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4866315" y="4343401"/>
                  <a:ext cx="2760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AU" sz="1400" dirty="0" smtClean="0"/>
                    <a:t>7</a:t>
                  </a:r>
                  <a:endParaRPr lang="en-AU" sz="1400" dirty="0"/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5218511" y="4343401"/>
                  <a:ext cx="27498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AU" sz="1400" dirty="0" smtClean="0"/>
                    <a:t>8</a:t>
                  </a:r>
                  <a:endParaRPr lang="en-AU" sz="1400" dirty="0"/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5582476" y="4343401"/>
                  <a:ext cx="2760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AU" sz="1400" dirty="0" smtClean="0"/>
                    <a:t>9</a:t>
                  </a:r>
                  <a:endParaRPr lang="en-AU" sz="1400" dirty="0"/>
                </a:p>
              </p:txBody>
            </p:sp>
          </p:grpSp>
        </p:grpSp>
        <p:grpSp>
          <p:nvGrpSpPr>
            <p:cNvPr id="42" name="Group 41"/>
            <p:cNvGrpSpPr/>
            <p:nvPr/>
          </p:nvGrpSpPr>
          <p:grpSpPr>
            <a:xfrm>
              <a:off x="6130152" y="1864550"/>
              <a:ext cx="3824396" cy="3071122"/>
              <a:chOff x="6130152" y="1864550"/>
              <a:chExt cx="3824396" cy="3071122"/>
            </a:xfrm>
          </p:grpSpPr>
          <p:pic>
            <p:nvPicPr>
              <p:cNvPr id="3" name="Picture 2" descr="Chart&#10;&#10;Description automatically generated">
                <a:extLst>
                  <a:ext uri="{FF2B5EF4-FFF2-40B4-BE49-F238E27FC236}">
                    <a16:creationId xmlns:a16="http://schemas.microsoft.com/office/drawing/2014/main" id="{00DBC858-C23A-2D48-9428-C9EF347B0B2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2988" t="3262" r="2896" b="12957"/>
              <a:stretch/>
            </p:blipFill>
            <p:spPr>
              <a:xfrm>
                <a:off x="6130152" y="1864550"/>
                <a:ext cx="3824396" cy="2553326"/>
              </a:xfrm>
              <a:prstGeom prst="rect">
                <a:avLst/>
              </a:prstGeom>
            </p:spPr>
          </p:pic>
          <p:grpSp>
            <p:nvGrpSpPr>
              <p:cNvPr id="30" name="Group 29"/>
              <p:cNvGrpSpPr/>
              <p:nvPr/>
            </p:nvGrpSpPr>
            <p:grpSpPr>
              <a:xfrm>
                <a:off x="6523383" y="4376531"/>
                <a:ext cx="3105375" cy="559141"/>
                <a:chOff x="2753139" y="4343401"/>
                <a:chExt cx="3105375" cy="559141"/>
              </a:xfrm>
            </p:grpSpPr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BE3865AB-F917-7941-9B56-ADB60378A1B5}"/>
                    </a:ext>
                  </a:extLst>
                </p:cNvPr>
                <p:cNvSpPr txBox="1"/>
                <p:nvPr/>
              </p:nvSpPr>
              <p:spPr>
                <a:xfrm>
                  <a:off x="3321151" y="4594765"/>
                  <a:ext cx="1958870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 smtClean="0"/>
                    <a:t>Peptide </a:t>
                  </a:r>
                  <a:r>
                    <a:rPr lang="en-US" sz="1400" dirty="0"/>
                    <a:t>residue position</a:t>
                  </a: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2753139" y="4343401"/>
                  <a:ext cx="2760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AU" sz="1400" dirty="0" smtClean="0"/>
                    <a:t>1</a:t>
                  </a:r>
                  <a:endParaRPr lang="en-AU" sz="1400" dirty="0"/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3105335" y="4343401"/>
                  <a:ext cx="2760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AU" sz="1400" dirty="0" smtClean="0"/>
                    <a:t>2</a:t>
                  </a:r>
                  <a:endParaRPr lang="en-AU" sz="1400" dirty="0"/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3457531" y="4343401"/>
                  <a:ext cx="2760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AU" sz="1400" dirty="0" smtClean="0"/>
                    <a:t>3</a:t>
                  </a:r>
                  <a:endParaRPr lang="en-AU" sz="1400" dirty="0"/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3809727" y="4343401"/>
                  <a:ext cx="2760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AU" sz="1400" dirty="0" smtClean="0"/>
                    <a:t>4</a:t>
                  </a:r>
                  <a:endParaRPr lang="en-AU" sz="1400" dirty="0"/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4161923" y="4343401"/>
                  <a:ext cx="2760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AU" sz="1400" dirty="0" smtClean="0"/>
                    <a:t>5</a:t>
                  </a:r>
                  <a:endParaRPr lang="en-AU" sz="1400" dirty="0"/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4514119" y="4343401"/>
                  <a:ext cx="2760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AU" sz="1400" dirty="0" smtClean="0"/>
                    <a:t>6</a:t>
                  </a:r>
                  <a:endParaRPr lang="en-AU" sz="1400" dirty="0"/>
                </a:p>
              </p:txBody>
            </p:sp>
            <p:sp>
              <p:nvSpPr>
                <p:cNvPr id="38" name="TextBox 37"/>
                <p:cNvSpPr txBox="1"/>
                <p:nvPr/>
              </p:nvSpPr>
              <p:spPr>
                <a:xfrm>
                  <a:off x="4866315" y="4343401"/>
                  <a:ext cx="2760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AU" sz="1400" dirty="0" smtClean="0"/>
                    <a:t>7</a:t>
                  </a:r>
                  <a:endParaRPr lang="en-AU" sz="1400" dirty="0"/>
                </a:p>
              </p:txBody>
            </p:sp>
            <p:sp>
              <p:nvSpPr>
                <p:cNvPr id="39" name="TextBox 38"/>
                <p:cNvSpPr txBox="1"/>
                <p:nvPr/>
              </p:nvSpPr>
              <p:spPr>
                <a:xfrm>
                  <a:off x="5218511" y="4343401"/>
                  <a:ext cx="27498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AU" sz="1400" dirty="0" smtClean="0"/>
                    <a:t>8</a:t>
                  </a:r>
                  <a:endParaRPr lang="en-AU" sz="1400" dirty="0"/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5582476" y="4343401"/>
                  <a:ext cx="2760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AU" sz="1400" dirty="0" smtClean="0"/>
                    <a:t>9</a:t>
                  </a:r>
                  <a:endParaRPr lang="en-AU" sz="1400" dirty="0"/>
                </a:p>
              </p:txBody>
            </p:sp>
          </p:grpSp>
        </p:grpSp>
      </p:grpSp>
      <p:sp>
        <p:nvSpPr>
          <p:cNvPr id="44" name="Rectangle 43"/>
          <p:cNvSpPr/>
          <p:nvPr/>
        </p:nvSpPr>
        <p:spPr>
          <a:xfrm>
            <a:off x="1938129" y="3897510"/>
            <a:ext cx="79811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76910" algn="just">
              <a:spcAft>
                <a:spcPts val="0"/>
              </a:spcAft>
            </a:pPr>
            <a:r>
              <a:rPr lang="en-AU" sz="1200" b="1" dirty="0">
                <a:ea typeface="Calibri" panose="020F0502020204030204" pitchFamily="34" charset="0"/>
                <a:cs typeface="Cordia New"/>
              </a:rPr>
              <a:t>Supplementary Figure </a:t>
            </a:r>
            <a:r>
              <a:rPr lang="en-AU" sz="1200" b="1" dirty="0" smtClean="0">
                <a:ea typeface="Calibri" panose="020F0502020204030204" pitchFamily="34" charset="0"/>
                <a:cs typeface="Cordia New"/>
              </a:rPr>
              <a:t>6</a:t>
            </a:r>
            <a:r>
              <a:rPr lang="en-AU" sz="1200" dirty="0" smtClean="0">
                <a:ea typeface="Calibri" panose="020F0502020204030204" pitchFamily="34" charset="0"/>
                <a:cs typeface="Cordia New"/>
              </a:rPr>
              <a:t>. </a:t>
            </a:r>
            <a:r>
              <a:rPr lang="en-AU" sz="1200" dirty="0">
                <a:ea typeface="Calibri" panose="020F0502020204030204" pitchFamily="34" charset="0"/>
                <a:cs typeface="Cordia New"/>
              </a:rPr>
              <a:t>HLA-A*29:02 peptide binding </a:t>
            </a:r>
            <a:r>
              <a:rPr lang="en-AU" sz="1200" dirty="0" smtClean="0">
                <a:ea typeface="Calibri" panose="020F0502020204030204" pitchFamily="34" charset="0"/>
                <a:cs typeface="Cordia New"/>
              </a:rPr>
              <a:t>motif. The </a:t>
            </a:r>
            <a:r>
              <a:rPr lang="en-AU" sz="1200" dirty="0">
                <a:ea typeface="Calibri" panose="020F0502020204030204" pitchFamily="34" charset="0"/>
                <a:cs typeface="Cordia New"/>
              </a:rPr>
              <a:t>motif have been extracted from the netMHCpan4.1 web site reporting the (A) peptide binding motif from the naturally presented peptide and the (B) HLA-A*29:02 binder peptides (DOI: 10.1074/mcp.TIR119.001658</a:t>
            </a:r>
            <a:r>
              <a:rPr lang="en-AU" sz="1200" dirty="0" smtClean="0">
                <a:ea typeface="Calibri" panose="020F0502020204030204" pitchFamily="34" charset="0"/>
                <a:cs typeface="Cordia New"/>
              </a:rPr>
              <a:t>).</a:t>
            </a:r>
            <a:endParaRPr lang="en-AU" sz="1200" dirty="0">
              <a:ea typeface="Calibri" panose="020F0502020204030204" pitchFamily="34" charset="0"/>
              <a:cs typeface="Cordia New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135007" y="363025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A</a:t>
            </a:r>
            <a:endParaRPr lang="en-AU" sz="1400" dirty="0"/>
          </a:p>
        </p:txBody>
      </p:sp>
      <p:sp>
        <p:nvSpPr>
          <p:cNvPr id="46" name="TextBox 45"/>
          <p:cNvSpPr txBox="1"/>
          <p:nvPr/>
        </p:nvSpPr>
        <p:spPr>
          <a:xfrm>
            <a:off x="6186296" y="36302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B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64950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859</Words>
  <Application>Microsoft Office PowerPoint</Application>
  <PresentationFormat>Widescreen</PresentationFormat>
  <Paragraphs>344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Cordia New</vt:lpstr>
      <vt:lpstr>Helvetica</vt:lpstr>
      <vt:lpstr>Symbol</vt:lpstr>
      <vt:lpstr>Office Theme</vt:lpstr>
      <vt:lpstr>Prism 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QIMR Berghofer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Corey Smith</dc:creator>
  <cp:lastModifiedBy>Corey Smith</cp:lastModifiedBy>
  <cp:revision>31</cp:revision>
  <dcterms:created xsi:type="dcterms:W3CDTF">2022-01-04T01:25:45Z</dcterms:created>
  <dcterms:modified xsi:type="dcterms:W3CDTF">2022-01-20T22:38:33Z</dcterms:modified>
</cp:coreProperties>
</file>