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65" r:id="rId2"/>
    <p:sldId id="263" r:id="rId3"/>
    <p:sldId id="261" r:id="rId4"/>
    <p:sldId id="262" r:id="rId5"/>
  </p:sldIdLst>
  <p:sldSz cx="6858000" cy="9906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3" userDrawn="1">
          <p15:clr>
            <a:srgbClr val="A4A3A4"/>
          </p15:clr>
        </p15:guide>
        <p15:guide id="2" pos="159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90ACDC2-ED1A-4D54-ACFB-A603CC5A3D29}" v="1" dt="2022-01-21T01:05:30.42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0"/>
    <p:restoredTop sz="94679"/>
  </p:normalViewPr>
  <p:slideViewPr>
    <p:cSldViewPr snapToGrid="0" snapToObjects="1" showGuides="1">
      <p:cViewPr varScale="1">
        <p:scale>
          <a:sx n="47" d="100"/>
          <a:sy n="47" d="100"/>
        </p:scale>
        <p:origin x="2469" y="27"/>
      </p:cViewPr>
      <p:guideLst>
        <p:guide orient="horz" pos="1623"/>
        <p:guide pos="159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2217ef1f59e9b21b/Desktop/Omicron%20write-up/Graphs%20(Omicron)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/>
              <a:t>Corresponding</a:t>
            </a:r>
            <a:r>
              <a:rPr lang="en-US" b="1" baseline="0"/>
              <a:t> Viral Culture and Ct Values</a:t>
            </a:r>
            <a:endParaRPr lang="en-US" b="1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'[Graphs (Omicron).xlsx]Viral Culture vs. CT'!$B$1</c:f>
              <c:strCache>
                <c:ptCount val="1"/>
                <c:pt idx="0">
                  <c:v>CT Value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Pt>
            <c:idx val="0"/>
            <c:marker>
              <c:symbol val="circle"/>
              <c:size val="5"/>
              <c:spPr>
                <a:solidFill>
                  <a:schemeClr val="accent2"/>
                </a:solidFill>
                <a:ln w="9525">
                  <a:solidFill>
                    <a:schemeClr val="accent2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0-5E13-4B8F-BDF9-41E5AD2240F4}"/>
              </c:ext>
            </c:extLst>
          </c:dPt>
          <c:dPt>
            <c:idx val="1"/>
            <c:marker>
              <c:symbol val="circle"/>
              <c:size val="5"/>
              <c:spPr>
                <a:solidFill>
                  <a:schemeClr val="accent2"/>
                </a:solidFill>
                <a:ln w="9525">
                  <a:solidFill>
                    <a:schemeClr val="accent2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5E13-4B8F-BDF9-41E5AD2240F4}"/>
              </c:ext>
            </c:extLst>
          </c:dPt>
          <c:dPt>
            <c:idx val="2"/>
            <c:marker>
              <c:symbol val="circle"/>
              <c:size val="5"/>
              <c:spPr>
                <a:solidFill>
                  <a:schemeClr val="accent6"/>
                </a:solidFill>
                <a:ln w="9525">
                  <a:solidFill>
                    <a:schemeClr val="accent6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2-5E13-4B8F-BDF9-41E5AD2240F4}"/>
              </c:ext>
            </c:extLst>
          </c:dPt>
          <c:dPt>
            <c:idx val="3"/>
            <c:marker>
              <c:symbol val="circle"/>
              <c:size val="5"/>
              <c:spPr>
                <a:solidFill>
                  <a:schemeClr val="accent2"/>
                </a:solidFill>
                <a:ln w="9525">
                  <a:solidFill>
                    <a:schemeClr val="accent2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3-5E13-4B8F-BDF9-41E5AD2240F4}"/>
              </c:ext>
            </c:extLst>
          </c:dPt>
          <c:dPt>
            <c:idx val="4"/>
            <c:marker>
              <c:symbol val="circle"/>
              <c:size val="5"/>
              <c:spPr>
                <a:solidFill>
                  <a:schemeClr val="accent2"/>
                </a:solidFill>
                <a:ln w="9525">
                  <a:solidFill>
                    <a:schemeClr val="accent2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5E13-4B8F-BDF9-41E5AD2240F4}"/>
              </c:ext>
            </c:extLst>
          </c:dPt>
          <c:dPt>
            <c:idx val="5"/>
            <c:marker>
              <c:symbol val="x"/>
              <c:size val="5"/>
              <c:spPr>
                <a:noFill/>
                <a:ln w="9525">
                  <a:solidFill>
                    <a:schemeClr val="tx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5-5E13-4B8F-BDF9-41E5AD2240F4}"/>
              </c:ext>
            </c:extLst>
          </c:dPt>
          <c:dPt>
            <c:idx val="6"/>
            <c:marker>
              <c:symbol val="circle"/>
              <c:size val="5"/>
              <c:spPr>
                <a:solidFill>
                  <a:schemeClr val="accent2"/>
                </a:solidFill>
                <a:ln w="9525">
                  <a:solidFill>
                    <a:schemeClr val="accent2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6-5E13-4B8F-BDF9-41E5AD2240F4}"/>
              </c:ext>
            </c:extLst>
          </c:dPt>
          <c:dPt>
            <c:idx val="7"/>
            <c:marker>
              <c:symbol val="circle"/>
              <c:size val="5"/>
              <c:spPr>
                <a:solidFill>
                  <a:schemeClr val="accent2"/>
                </a:solidFill>
                <a:ln w="9525">
                  <a:solidFill>
                    <a:schemeClr val="accent2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7-5E13-4B8F-BDF9-41E5AD2240F4}"/>
              </c:ext>
            </c:extLst>
          </c:dPt>
          <c:dPt>
            <c:idx val="8"/>
            <c:marker>
              <c:symbol val="x"/>
              <c:size val="5"/>
              <c:spPr>
                <a:noFill/>
                <a:ln w="9525">
                  <a:solidFill>
                    <a:schemeClr val="accent6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8-5E13-4B8F-BDF9-41E5AD2240F4}"/>
              </c:ext>
            </c:extLst>
          </c:dPt>
          <c:dPt>
            <c:idx val="9"/>
            <c:marker>
              <c:symbol val="x"/>
              <c:size val="5"/>
              <c:spPr>
                <a:noFill/>
                <a:ln w="9525">
                  <a:solidFill>
                    <a:schemeClr val="tx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9-5E13-4B8F-BDF9-41E5AD2240F4}"/>
              </c:ext>
            </c:extLst>
          </c:dPt>
          <c:dPt>
            <c:idx val="10"/>
            <c:marker>
              <c:symbol val="x"/>
              <c:size val="5"/>
              <c:spPr>
                <a:noFill/>
                <a:ln w="9525">
                  <a:solidFill>
                    <a:schemeClr val="tx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A-5E13-4B8F-BDF9-41E5AD2240F4}"/>
              </c:ext>
            </c:extLst>
          </c:dPt>
          <c:dPt>
            <c:idx val="11"/>
            <c:marker>
              <c:symbol val="circle"/>
              <c:size val="5"/>
              <c:spPr>
                <a:solidFill>
                  <a:schemeClr val="accent2"/>
                </a:solidFill>
                <a:ln w="9525">
                  <a:solidFill>
                    <a:schemeClr val="accent2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B-5E13-4B8F-BDF9-41E5AD2240F4}"/>
              </c:ext>
            </c:extLst>
          </c:dPt>
          <c:dPt>
            <c:idx val="12"/>
            <c:marker>
              <c:symbol val="circle"/>
              <c:size val="5"/>
              <c:spPr>
                <a:solidFill>
                  <a:schemeClr val="accent2"/>
                </a:solidFill>
                <a:ln w="9525">
                  <a:solidFill>
                    <a:schemeClr val="accent2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C-5E13-4B8F-BDF9-41E5AD2240F4}"/>
              </c:ext>
            </c:extLst>
          </c:dPt>
          <c:dPt>
            <c:idx val="13"/>
            <c:marker>
              <c:symbol val="x"/>
              <c:size val="5"/>
              <c:spPr>
                <a:noFill/>
                <a:ln w="9525">
                  <a:solidFill>
                    <a:schemeClr val="tx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D-5E13-4B8F-BDF9-41E5AD2240F4}"/>
              </c:ext>
            </c:extLst>
          </c:dPt>
          <c:dPt>
            <c:idx val="14"/>
            <c:marker>
              <c:symbol val="x"/>
              <c:size val="5"/>
              <c:spPr>
                <a:noFill/>
                <a:ln w="9525">
                  <a:solidFill>
                    <a:schemeClr val="tx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E-5E13-4B8F-BDF9-41E5AD2240F4}"/>
              </c:ext>
            </c:extLst>
          </c:dPt>
          <c:dPt>
            <c:idx val="15"/>
            <c:marker>
              <c:symbol val="x"/>
              <c:size val="5"/>
              <c:spPr>
                <a:noFill/>
                <a:ln w="9525">
                  <a:solidFill>
                    <a:schemeClr val="tx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F-5E13-4B8F-BDF9-41E5AD2240F4}"/>
              </c:ext>
            </c:extLst>
          </c:dPt>
          <c:dPt>
            <c:idx val="16"/>
            <c:marker>
              <c:symbol val="circle"/>
              <c:size val="5"/>
              <c:spPr>
                <a:solidFill>
                  <a:schemeClr val="accent2"/>
                </a:solidFill>
                <a:ln w="9525">
                  <a:solidFill>
                    <a:schemeClr val="accent2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0-5E13-4B8F-BDF9-41E5AD2240F4}"/>
              </c:ext>
            </c:extLst>
          </c:dPt>
          <c:dPt>
            <c:idx val="17"/>
            <c:marker>
              <c:symbol val="circle"/>
              <c:size val="5"/>
              <c:spPr>
                <a:solidFill>
                  <a:schemeClr val="accent2"/>
                </a:solidFill>
                <a:ln w="9525">
                  <a:solidFill>
                    <a:schemeClr val="accent2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1-5E13-4B8F-BDF9-41E5AD2240F4}"/>
              </c:ext>
            </c:extLst>
          </c:dPt>
          <c:dPt>
            <c:idx val="18"/>
            <c:marker>
              <c:symbol val="circle"/>
              <c:size val="5"/>
              <c:spPr>
                <a:solidFill>
                  <a:schemeClr val="accent2"/>
                </a:solidFill>
                <a:ln w="9525">
                  <a:solidFill>
                    <a:schemeClr val="accent2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2-5E13-4B8F-BDF9-41E5AD2240F4}"/>
              </c:ext>
            </c:extLst>
          </c:dPt>
          <c:dPt>
            <c:idx val="19"/>
            <c:marker>
              <c:symbol val="x"/>
              <c:size val="5"/>
              <c:spPr>
                <a:noFill/>
                <a:ln w="9525">
                  <a:solidFill>
                    <a:schemeClr val="tx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3-5E13-4B8F-BDF9-41E5AD2240F4}"/>
              </c:ext>
            </c:extLst>
          </c:dPt>
          <c:dPt>
            <c:idx val="20"/>
            <c:marker>
              <c:symbol val="x"/>
              <c:size val="5"/>
              <c:spPr>
                <a:noFill/>
                <a:ln w="9525">
                  <a:solidFill>
                    <a:schemeClr val="tx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4-5E13-4B8F-BDF9-41E5AD2240F4}"/>
              </c:ext>
            </c:extLst>
          </c:dPt>
          <c:dPt>
            <c:idx val="21"/>
            <c:marker>
              <c:symbol val="x"/>
              <c:size val="5"/>
              <c:spPr>
                <a:noFill/>
                <a:ln w="9525">
                  <a:solidFill>
                    <a:schemeClr val="tx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5-5E13-4B8F-BDF9-41E5AD2240F4}"/>
              </c:ext>
            </c:extLst>
          </c:dPt>
          <c:xVal>
            <c:numRef>
              <c:f>'[Graphs (Omicron).xlsx]Viral Culture vs. CT'!$A$2:$A$23</c:f>
              <c:numCache>
                <c:formatCode>0</c:formatCode>
                <c:ptCount val="2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3</c:v>
                </c:pt>
                <c:pt idx="9">
                  <c:v>3</c:v>
                </c:pt>
                <c:pt idx="10">
                  <c:v>3</c:v>
                </c:pt>
                <c:pt idx="11">
                  <c:v>3</c:v>
                </c:pt>
                <c:pt idx="12">
                  <c:v>4</c:v>
                </c:pt>
                <c:pt idx="13">
                  <c:v>4</c:v>
                </c:pt>
                <c:pt idx="14">
                  <c:v>4</c:v>
                </c:pt>
                <c:pt idx="15">
                  <c:v>4</c:v>
                </c:pt>
                <c:pt idx="16">
                  <c:v>4</c:v>
                </c:pt>
                <c:pt idx="17">
                  <c:v>4</c:v>
                </c:pt>
                <c:pt idx="18">
                  <c:v>5</c:v>
                </c:pt>
                <c:pt idx="19">
                  <c:v>7</c:v>
                </c:pt>
                <c:pt idx="20">
                  <c:v>7</c:v>
                </c:pt>
                <c:pt idx="21">
                  <c:v>8</c:v>
                </c:pt>
              </c:numCache>
            </c:numRef>
          </c:xVal>
          <c:yVal>
            <c:numRef>
              <c:f>'[Graphs (Omicron).xlsx]Viral Culture vs. CT'!$B$2:$B$23</c:f>
              <c:numCache>
                <c:formatCode>General</c:formatCode>
                <c:ptCount val="22"/>
                <c:pt idx="0">
                  <c:v>17.899999999999999</c:v>
                </c:pt>
                <c:pt idx="1">
                  <c:v>19.2</c:v>
                </c:pt>
                <c:pt idx="2">
                  <c:v>22.8</c:v>
                </c:pt>
                <c:pt idx="3">
                  <c:v>20.3</c:v>
                </c:pt>
                <c:pt idx="4">
                  <c:v>14.1</c:v>
                </c:pt>
                <c:pt idx="5">
                  <c:v>15.4</c:v>
                </c:pt>
                <c:pt idx="6">
                  <c:v>20.9</c:v>
                </c:pt>
                <c:pt idx="7">
                  <c:v>15.9</c:v>
                </c:pt>
                <c:pt idx="8">
                  <c:v>17.2</c:v>
                </c:pt>
                <c:pt idx="9">
                  <c:v>18.600000000000001</c:v>
                </c:pt>
                <c:pt idx="10">
                  <c:v>22.1</c:v>
                </c:pt>
                <c:pt idx="11">
                  <c:v>25.3</c:v>
                </c:pt>
                <c:pt idx="12">
                  <c:v>19.399999999999999</c:v>
                </c:pt>
                <c:pt idx="13">
                  <c:v>18.8</c:v>
                </c:pt>
                <c:pt idx="14">
                  <c:v>17.5</c:v>
                </c:pt>
                <c:pt idx="15">
                  <c:v>18.5</c:v>
                </c:pt>
                <c:pt idx="16">
                  <c:v>22.4</c:v>
                </c:pt>
                <c:pt idx="17">
                  <c:v>22.4</c:v>
                </c:pt>
                <c:pt idx="18">
                  <c:v>19.3</c:v>
                </c:pt>
                <c:pt idx="19">
                  <c:v>28.5</c:v>
                </c:pt>
                <c:pt idx="20">
                  <c:v>20.8</c:v>
                </c:pt>
                <c:pt idx="21">
                  <c:v>23.4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6-5E13-4B8F-BDF9-41E5AD2240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45720696"/>
        <c:axId val="349651344"/>
      </c:scatterChart>
      <c:valAx>
        <c:axId val="345720696"/>
        <c:scaling>
          <c:orientation val="minMax"/>
        </c:scaling>
        <c:delete val="0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/>
                  <a:t>Day of Illness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651344"/>
        <c:crosses val="max"/>
        <c:crossBetween val="midCat"/>
      </c:valAx>
      <c:valAx>
        <c:axId val="349651344"/>
        <c:scaling>
          <c:orientation val="maxMin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/>
                  <a:t>Ct Value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720696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A4196-DBDD-F246-BF34-40FAB2DD20E8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0457F-65AC-FA43-B787-7A22DDE987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9242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A4196-DBDD-F246-BF34-40FAB2DD20E8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0457F-65AC-FA43-B787-7A22DDE987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9841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A4196-DBDD-F246-BF34-40FAB2DD20E8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0457F-65AC-FA43-B787-7A22DDE987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26062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A4196-DBDD-F246-BF34-40FAB2DD20E8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0457F-65AC-FA43-B787-7A22DDE987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490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A4196-DBDD-F246-BF34-40FAB2DD20E8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0457F-65AC-FA43-B787-7A22DDE987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3345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A4196-DBDD-F246-BF34-40FAB2DD20E8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0457F-65AC-FA43-B787-7A22DDE987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7638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A4196-DBDD-F246-BF34-40FAB2DD20E8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0457F-65AC-FA43-B787-7A22DDE987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52649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A4196-DBDD-F246-BF34-40FAB2DD20E8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0457F-65AC-FA43-B787-7A22DDE987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3917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A4196-DBDD-F246-BF34-40FAB2DD20E8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0457F-65AC-FA43-B787-7A22DDE987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2224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A4196-DBDD-F246-BF34-40FAB2DD20E8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0457F-65AC-FA43-B787-7A22DDE987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1847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A4196-DBDD-F246-BF34-40FAB2DD20E8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0457F-65AC-FA43-B787-7A22DDE987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5452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8A4196-DBDD-F246-BF34-40FAB2DD20E8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70457F-65AC-FA43-B787-7A22DDE987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752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image" Target="../media/image6.emf"/><Relationship Id="rId7" Type="http://schemas.openxmlformats.org/officeDocument/2006/relationships/image" Target="../media/image10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emf"/><Relationship Id="rId5" Type="http://schemas.openxmlformats.org/officeDocument/2006/relationships/image" Target="../media/image8.emf"/><Relationship Id="rId4" Type="http://schemas.openxmlformats.org/officeDocument/2006/relationships/image" Target="../media/image7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364BA61-87B8-4B3B-A506-061BC9789BAB}"/>
              </a:ext>
            </a:extLst>
          </p:cNvPr>
          <p:cNvSpPr/>
          <p:nvPr/>
        </p:nvSpPr>
        <p:spPr>
          <a:xfrm>
            <a:off x="1320312" y="867508"/>
            <a:ext cx="1899138" cy="67554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Patients with suspected Omicron infection from 1-18 Dec 2021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</a:rPr>
              <a:t>(n=120)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59C337B-9CCF-494D-BAF6-1410820ABEDC}"/>
              </a:ext>
            </a:extLst>
          </p:cNvPr>
          <p:cNvSpPr/>
          <p:nvPr/>
        </p:nvSpPr>
        <p:spPr>
          <a:xfrm>
            <a:off x="1320312" y="2250465"/>
            <a:ext cx="1899138" cy="62245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Patients confirmed with Omicron infection on WGS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</a:rPr>
              <a:t>(n=102)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4CBD4BC-9D66-4B6D-8FD5-B8CBF4208862}"/>
              </a:ext>
            </a:extLst>
          </p:cNvPr>
          <p:cNvSpPr/>
          <p:nvPr/>
        </p:nvSpPr>
        <p:spPr>
          <a:xfrm>
            <a:off x="1320312" y="3709622"/>
            <a:ext cx="1899138" cy="61838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Full vaccinated </a:t>
            </a:r>
            <a:r>
              <a:rPr lang="en-US" sz="1000">
                <a:solidFill>
                  <a:schemeClr val="tx1"/>
                </a:solidFill>
              </a:rPr>
              <a:t>Omicron breakthrough infection </a:t>
            </a:r>
            <a:endParaRPr lang="en-US" sz="1000" dirty="0">
              <a:solidFill>
                <a:schemeClr val="tx1"/>
              </a:solidFill>
            </a:endParaRPr>
          </a:p>
          <a:p>
            <a:pPr algn="ctr"/>
            <a:r>
              <a:rPr lang="en-US" sz="1000" dirty="0">
                <a:solidFill>
                  <a:schemeClr val="tx1"/>
                </a:solidFill>
              </a:rPr>
              <a:t>(n=101)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4894B47-B6EC-4C9E-94FF-AB149CF18A7B}"/>
              </a:ext>
            </a:extLst>
          </p:cNvPr>
          <p:cNvSpPr/>
          <p:nvPr/>
        </p:nvSpPr>
        <p:spPr>
          <a:xfrm>
            <a:off x="3505200" y="2250465"/>
            <a:ext cx="2124075" cy="62245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Patients confirmed with Delta infection from 27 Apr – 11 Aug 2021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</a:rPr>
              <a:t>(n=409)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CF291D2-6DC1-4DDD-8E2A-A8B55096F049}"/>
              </a:ext>
            </a:extLst>
          </p:cNvPr>
          <p:cNvSpPr/>
          <p:nvPr/>
        </p:nvSpPr>
        <p:spPr>
          <a:xfrm>
            <a:off x="3505200" y="3719312"/>
            <a:ext cx="1899138" cy="61839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Fully vaccinated Delta breakthrough infection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</a:rPr>
              <a:t>(n=287)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FC20662-A9D9-44C3-BA5C-70D656AD6362}"/>
              </a:ext>
            </a:extLst>
          </p:cNvPr>
          <p:cNvSpPr/>
          <p:nvPr/>
        </p:nvSpPr>
        <p:spPr>
          <a:xfrm>
            <a:off x="2479431" y="5095875"/>
            <a:ext cx="1899138" cy="61838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Age-matched cohort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</a:rPr>
              <a:t>(n=87 from each group)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A396F804-FA92-42E4-970D-C912D793D539}"/>
              </a:ext>
            </a:extLst>
          </p:cNvPr>
          <p:cNvCxnSpPr>
            <a:cxnSpLocks/>
            <a:stCxn id="4" idx="2"/>
            <a:endCxn id="5" idx="0"/>
          </p:cNvCxnSpPr>
          <p:nvPr/>
        </p:nvCxnSpPr>
        <p:spPr>
          <a:xfrm>
            <a:off x="2269881" y="1543050"/>
            <a:ext cx="0" cy="70741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AB6D0535-292B-4DBD-8024-88F8EA3A1C04}"/>
              </a:ext>
            </a:extLst>
          </p:cNvPr>
          <p:cNvCxnSpPr>
            <a:cxnSpLocks/>
            <a:stCxn id="5" idx="2"/>
            <a:endCxn id="6" idx="0"/>
          </p:cNvCxnSpPr>
          <p:nvPr/>
        </p:nvCxnSpPr>
        <p:spPr>
          <a:xfrm>
            <a:off x="2269881" y="2872921"/>
            <a:ext cx="0" cy="83670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397E05D4-E93B-4F24-B708-B867C503D248}"/>
              </a:ext>
            </a:extLst>
          </p:cNvPr>
          <p:cNvCxnSpPr>
            <a:cxnSpLocks/>
          </p:cNvCxnSpPr>
          <p:nvPr/>
        </p:nvCxnSpPr>
        <p:spPr>
          <a:xfrm>
            <a:off x="4510088" y="2872921"/>
            <a:ext cx="0" cy="83670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4EF73CD5-DD93-4A21-8539-37C3E8A44B0B}"/>
              </a:ext>
            </a:extLst>
          </p:cNvPr>
          <p:cNvCxnSpPr>
            <a:cxnSpLocks/>
            <a:stCxn id="6" idx="2"/>
            <a:endCxn id="9" idx="0"/>
          </p:cNvCxnSpPr>
          <p:nvPr/>
        </p:nvCxnSpPr>
        <p:spPr>
          <a:xfrm>
            <a:off x="2269881" y="4328011"/>
            <a:ext cx="1159119" cy="76786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65402E87-4E8E-4C2B-BF41-5622E7FCE214}"/>
              </a:ext>
            </a:extLst>
          </p:cNvPr>
          <p:cNvCxnSpPr>
            <a:cxnSpLocks/>
            <a:stCxn id="8" idx="2"/>
            <a:endCxn id="9" idx="0"/>
          </p:cNvCxnSpPr>
          <p:nvPr/>
        </p:nvCxnSpPr>
        <p:spPr>
          <a:xfrm flipH="1">
            <a:off x="3429000" y="4337703"/>
            <a:ext cx="1025769" cy="75817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7F9042D8-C7B3-4C9C-B9B8-3D114766B124}"/>
              </a:ext>
            </a:extLst>
          </p:cNvPr>
          <p:cNvSpPr/>
          <p:nvPr/>
        </p:nvSpPr>
        <p:spPr>
          <a:xfrm>
            <a:off x="698328" y="5875792"/>
            <a:ext cx="521369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en-US" altLang="zh-CN" sz="1000" b="1" dirty="0"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Supplemental Figure 1. </a:t>
            </a:r>
            <a:r>
              <a:rPr lang="en-US" altLang="zh-CN" sz="1000" dirty="0"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Flowchart of eligibility, inclusion, exclusion and matching of patients. Fully vaccinated was defined as COVID-19 infection onset &gt;=14 days after completion of the primary vaccine series. 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3EBDA3CB-C3FF-4F23-B7FE-1DDA097F3B25}"/>
              </a:ext>
            </a:extLst>
          </p:cNvPr>
          <p:cNvCxnSpPr>
            <a:cxnSpLocks/>
          </p:cNvCxnSpPr>
          <p:nvPr/>
        </p:nvCxnSpPr>
        <p:spPr>
          <a:xfrm flipH="1">
            <a:off x="1641231" y="3239051"/>
            <a:ext cx="631581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B3B1F411-8613-42EF-BD14-CA93380BBFB6}"/>
              </a:ext>
            </a:extLst>
          </p:cNvPr>
          <p:cNvSpPr/>
          <p:nvPr/>
        </p:nvSpPr>
        <p:spPr>
          <a:xfrm>
            <a:off x="207719" y="3047102"/>
            <a:ext cx="1373431" cy="47551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Patient with partial vaccination excluded (n=1)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EDAA67EE-1B4B-4BA4-B9E0-CBF17B75C1E8}"/>
              </a:ext>
            </a:extLst>
          </p:cNvPr>
          <p:cNvCxnSpPr>
            <a:cxnSpLocks/>
          </p:cNvCxnSpPr>
          <p:nvPr/>
        </p:nvCxnSpPr>
        <p:spPr>
          <a:xfrm>
            <a:off x="4519613" y="3239051"/>
            <a:ext cx="613262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4DA0F2E2-3C50-4B11-A084-4E9ECD2D406A}"/>
              </a:ext>
            </a:extLst>
          </p:cNvPr>
          <p:cNvSpPr/>
          <p:nvPr/>
        </p:nvSpPr>
        <p:spPr>
          <a:xfrm>
            <a:off x="5215781" y="3047102"/>
            <a:ext cx="1373431" cy="47551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Patients with partial vaccination excluded (n=122)</a:t>
            </a:r>
          </a:p>
        </p:txBody>
      </p:sp>
    </p:spTree>
    <p:extLst>
      <p:ext uri="{BB962C8B-B14F-4D97-AF65-F5344CB8AC3E}">
        <p14:creationId xmlns:p14="http://schemas.microsoft.com/office/powerpoint/2010/main" val="26369198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B7F81736-F5B3-455A-81E9-61FC36A05A8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03819372"/>
              </p:ext>
            </p:extLst>
          </p:nvPr>
        </p:nvGraphicFramePr>
        <p:xfrm>
          <a:off x="457200" y="1124126"/>
          <a:ext cx="5943600" cy="33731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5" name="Group 4">
            <a:extLst>
              <a:ext uri="{FF2B5EF4-FFF2-40B4-BE49-F238E27FC236}">
                <a16:creationId xmlns:a16="http://schemas.microsoft.com/office/drawing/2014/main" id="{E31C290E-62B7-41C3-8F16-7FB737F8C65C}"/>
              </a:ext>
            </a:extLst>
          </p:cNvPr>
          <p:cNvGrpSpPr/>
          <p:nvPr/>
        </p:nvGrpSpPr>
        <p:grpSpPr>
          <a:xfrm>
            <a:off x="4503965" y="1667052"/>
            <a:ext cx="1962150" cy="1028700"/>
            <a:chOff x="0" y="0"/>
            <a:chExt cx="1962150" cy="1028700"/>
          </a:xfrm>
        </p:grpSpPr>
        <p:sp>
          <p:nvSpPr>
            <p:cNvPr id="6" name="TextBox 2">
              <a:extLst>
                <a:ext uri="{FF2B5EF4-FFF2-40B4-BE49-F238E27FC236}">
                  <a16:creationId xmlns:a16="http://schemas.microsoft.com/office/drawing/2014/main" id="{F04FAD66-8AC1-4359-9790-EFEC80ED6B46}"/>
                </a:ext>
              </a:extLst>
            </p:cNvPr>
            <p:cNvSpPr txBox="1"/>
            <p:nvPr/>
          </p:nvSpPr>
          <p:spPr>
            <a:xfrm>
              <a:off x="0" y="0"/>
              <a:ext cx="1962150" cy="1028700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800" kern="1200" dirty="0">
                  <a:solidFill>
                    <a:srgbClr val="000000"/>
                  </a:solidFill>
                  <a:effectLst/>
                  <a:ea typeface="DengXian" panose="02010600030101010101" pitchFamily="2" charset="-122"/>
                  <a:cs typeface="Times New Roman" panose="02020603050405020304" pitchFamily="18" charset="0"/>
                </a:rPr>
                <a:t>x Negative viral culture (symptomatic)</a:t>
              </a:r>
              <a:endParaRPr lang="en-US" sz="1100" dirty="0">
                <a:effectLst/>
                <a:ea typeface="DengXian" panose="02010600030101010101" pitchFamily="2" charset="-122"/>
                <a:cs typeface="Times New Roman" panose="02020603050405020304" pitchFamily="18" charset="0"/>
              </a:endParaRPr>
            </a:p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800" kern="1200" dirty="0">
                  <a:solidFill>
                    <a:srgbClr val="000000"/>
                  </a:solidFill>
                  <a:effectLst/>
                  <a:ea typeface="DengXian" panose="02010600030101010101" pitchFamily="2" charset="-122"/>
                  <a:cs typeface="Times New Roman" panose="02020603050405020304" pitchFamily="18" charset="0"/>
                </a:rPr>
                <a:t>   Positive viral culture (symptomatic)</a:t>
              </a:r>
              <a:endParaRPr lang="en-US" sz="1100" dirty="0">
                <a:effectLst/>
                <a:ea typeface="DengXian" panose="02010600030101010101" pitchFamily="2" charset="-122"/>
                <a:cs typeface="Times New Roman" panose="02020603050405020304" pitchFamily="18" charset="0"/>
              </a:endParaRPr>
            </a:p>
            <a:p>
              <a:pPr marL="0" marR="0" fontAlgn="base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800" kern="1200" dirty="0">
                  <a:solidFill>
                    <a:srgbClr val="70AD47"/>
                  </a:solidFill>
                  <a:effectLst/>
                  <a:ea typeface="DengXian" panose="02010600030101010101" pitchFamily="2" charset="-122"/>
                  <a:cs typeface="Times New Roman" panose="02020603050405020304" pitchFamily="18" charset="0"/>
                </a:rPr>
                <a:t>x </a:t>
              </a:r>
              <a:r>
                <a:rPr lang="en-US" sz="800" kern="1200" dirty="0">
                  <a:solidFill>
                    <a:srgbClr val="000000"/>
                  </a:solidFill>
                  <a:effectLst/>
                  <a:ea typeface="DengXian" panose="02010600030101010101" pitchFamily="2" charset="-122"/>
                  <a:cs typeface="Times New Roman" panose="02020603050405020304" pitchFamily="18" charset="0"/>
                </a:rPr>
                <a:t>Negative viral culture (asymptomatic)</a:t>
              </a:r>
              <a:endParaRPr lang="en-US" sz="1100" dirty="0">
                <a:effectLst/>
                <a:ea typeface="DengXian" panose="02010600030101010101" pitchFamily="2" charset="-122"/>
                <a:cs typeface="Times New Roman" panose="02020603050405020304" pitchFamily="18" charset="0"/>
              </a:endParaRPr>
            </a:p>
            <a:p>
              <a:pPr marL="0" marR="0" fontAlgn="base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800" kern="1200" dirty="0">
                  <a:solidFill>
                    <a:srgbClr val="000000"/>
                  </a:solidFill>
                  <a:effectLst/>
                  <a:ea typeface="DengXian" panose="02010600030101010101" pitchFamily="2" charset="-122"/>
                  <a:cs typeface="Times New Roman" panose="02020603050405020304" pitchFamily="18" charset="0"/>
                </a:rPr>
                <a:t>   Positive viral culture (asymptomatic)</a:t>
              </a:r>
              <a:endParaRPr lang="en-US" sz="1100" dirty="0">
                <a:effectLst/>
                <a:ea typeface="DengXian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497A4812-AA3A-4D29-A1EE-886AA51E122B}"/>
                </a:ext>
              </a:extLst>
            </p:cNvPr>
            <p:cNvSpPr/>
            <p:nvPr/>
          </p:nvSpPr>
          <p:spPr>
            <a:xfrm>
              <a:off x="76200" y="200025"/>
              <a:ext cx="59690" cy="58420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en-US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9BC0FADC-920E-415D-AA90-2D6F2912D2C4}"/>
                </a:ext>
              </a:extLst>
            </p:cNvPr>
            <p:cNvSpPr/>
            <p:nvPr/>
          </p:nvSpPr>
          <p:spPr>
            <a:xfrm>
              <a:off x="85725" y="457200"/>
              <a:ext cx="60178" cy="58846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en-US"/>
            </a:p>
          </p:txBody>
        </p: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C339F2E4-F29A-4C7E-ADCF-92F836D4D475}"/>
              </a:ext>
            </a:extLst>
          </p:cNvPr>
          <p:cNvSpPr/>
          <p:nvPr/>
        </p:nvSpPr>
        <p:spPr>
          <a:xfrm>
            <a:off x="468651" y="4377248"/>
            <a:ext cx="521369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en-US" altLang="zh-CN" sz="1000" b="1" dirty="0"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Supplemental Figure 2. </a:t>
            </a:r>
            <a:r>
              <a:rPr lang="en-US" altLang="zh-CN" sz="1000" dirty="0"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Viral cultures and PCR Ct values correlated with day of illness</a:t>
            </a:r>
          </a:p>
        </p:txBody>
      </p:sp>
    </p:spTree>
    <p:extLst>
      <p:ext uri="{BB962C8B-B14F-4D97-AF65-F5344CB8AC3E}">
        <p14:creationId xmlns:p14="http://schemas.microsoft.com/office/powerpoint/2010/main" val="20539387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1B98460-275F-1845-B151-E8FEBFF079F9}"/>
              </a:ext>
            </a:extLst>
          </p:cNvPr>
          <p:cNvSpPr/>
          <p:nvPr/>
        </p:nvSpPr>
        <p:spPr>
          <a:xfrm>
            <a:off x="207390" y="4142114"/>
            <a:ext cx="648564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en-US" altLang="zh-CN" sz="1000" b="1" dirty="0"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Supplemental Figure 3. Specific IgG antibodies against full length S protein. </a:t>
            </a:r>
            <a:r>
              <a:rPr lang="en-US" altLang="zh-CN" sz="1000" dirty="0"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Plasma samples were collected from </a:t>
            </a:r>
            <a:r>
              <a:rPr lang="en-SG" sz="10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vaccinated healthy controls (n=85), Delta vaccine breakthrough acute infections (n=59) and Omicron vaccine breakthrough acute infection (n=17). </a:t>
            </a:r>
            <a:r>
              <a:rPr lang="en-US" altLang="zh-CN" sz="1000" b="1" dirty="0"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(A) </a:t>
            </a:r>
            <a:r>
              <a:rPr lang="en-US" altLang="zh-CN" sz="1000" dirty="0"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IgG against full length SARS-CoV2 S protein expressed on the surface of HEK293T cells, in </a:t>
            </a:r>
            <a:r>
              <a:rPr lang="en-SG" sz="10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vaccinated healthy controls, Delta vaccine breakthrough cases and Omicron vaccine breakthrough infections, were presented </a:t>
            </a:r>
            <a:r>
              <a:rPr lang="en-US" altLang="zh-CN" sz="1000" dirty="0"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as scatter plots. Data are shown as mean ± SD. Statistical analysis was carried out using Kruskal-Wallis tests, followed by post hoc Dunn’s multiple comparison tests.</a:t>
            </a:r>
            <a:r>
              <a:rPr lang="en-US" altLang="zh-CN" sz="1000" b="1" dirty="0"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(B) </a:t>
            </a:r>
            <a:r>
              <a:rPr lang="en-US" altLang="zh-CN" sz="1000" dirty="0"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Specific IgG antibodies against full length S protein in plasma samples collected from Omicron breakthrough cases who received &gt;2 vaccination doses, compared to those received only 2 doses of vaccines. Data are shown as mean ± SD. Statistical analysis was carried out using Mann-Whitney U test. (***</a:t>
            </a:r>
            <a:r>
              <a:rPr lang="en-US" altLang="zh-CN" sz="1000" i="1" dirty="0"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p</a:t>
            </a:r>
            <a:r>
              <a:rPr lang="en-US" altLang="zh-CN" sz="1000" dirty="0"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&lt; 0.001).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794BA46-18EB-3542-8E08-51D04F3525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05" y="1214355"/>
            <a:ext cx="2705100" cy="23495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7F42A98-D109-FF48-9260-5F56D96E1AE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9108" b="66289"/>
          <a:stretch/>
        </p:blipFill>
        <p:spPr>
          <a:xfrm>
            <a:off x="2171624" y="1539599"/>
            <a:ext cx="1440000" cy="84007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17E8790-5D00-4948-822C-BABDC23F8C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8502" y="1214355"/>
            <a:ext cx="2387600" cy="23495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3D0BF06-3577-EB42-BC42-9CCF96B514C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8068" b="65542"/>
          <a:stretch/>
        </p:blipFill>
        <p:spPr>
          <a:xfrm>
            <a:off x="5439629" y="1530172"/>
            <a:ext cx="1440000" cy="548211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1CDB4B4-B20E-7B4A-8D50-17FCF54A6A81}"/>
              </a:ext>
            </a:extLst>
          </p:cNvPr>
          <p:cNvSpPr/>
          <p:nvPr/>
        </p:nvSpPr>
        <p:spPr>
          <a:xfrm>
            <a:off x="21405" y="845023"/>
            <a:ext cx="31451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A</a:t>
            </a:r>
            <a:endParaRPr lang="en-US" sz="14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6406290-6A44-DA48-8441-1AC33B94CA74}"/>
              </a:ext>
            </a:extLst>
          </p:cNvPr>
          <p:cNvSpPr/>
          <p:nvPr/>
        </p:nvSpPr>
        <p:spPr>
          <a:xfrm>
            <a:off x="3454369" y="835939"/>
            <a:ext cx="31451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B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1554609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B1CCBBA-0DCB-AE46-9E39-8AB6754BD022}"/>
              </a:ext>
            </a:extLst>
          </p:cNvPr>
          <p:cNvSpPr/>
          <p:nvPr/>
        </p:nvSpPr>
        <p:spPr>
          <a:xfrm>
            <a:off x="252760" y="6033628"/>
            <a:ext cx="614627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en-US" altLang="zh-CN" sz="1000" b="1" dirty="0"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Supplemental Figure 4. Whole blood immunophenotyping of Omicron breakthrough cases. </a:t>
            </a:r>
            <a:r>
              <a:rPr lang="en-US" altLang="zh-CN" sz="1000" dirty="0"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Absolute counts of </a:t>
            </a:r>
            <a:r>
              <a:rPr lang="en-SG" sz="10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circulating natural killer cells, basophils, eosinophils and dendritic cells in vaccinated healthy controls (n=13), Delta vaccine breakthrough acute infections (n=15) and Omicron vaccine breakthrough acute infection (n=17). Data were presented </a:t>
            </a:r>
            <a:r>
              <a:rPr lang="en-US" altLang="zh-CN" sz="1000" dirty="0"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as scatter plots. </a:t>
            </a:r>
            <a:r>
              <a:rPr lang="en-SG" sz="1000" dirty="0">
                <a:latin typeface="Arial" panose="020B0604020202020204" pitchFamily="34" charset="0"/>
                <a:cs typeface="Arial" panose="020B0604020202020204" pitchFamily="34" charset="0"/>
              </a:rPr>
              <a:t>Kruskal-Wallis test with post-hoc Dunn's multiple comparisons test </a:t>
            </a:r>
            <a:r>
              <a:rPr lang="en-US" altLang="zh-CN" sz="1000" dirty="0"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was performed to compare the cellular profiles among the three groups. (*</a:t>
            </a:r>
            <a:r>
              <a:rPr lang="en-US" altLang="zh-CN" sz="1000" i="1" dirty="0"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p</a:t>
            </a:r>
            <a:r>
              <a:rPr lang="en-US" altLang="zh-CN" sz="1000" dirty="0"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&lt; 0.05; **</a:t>
            </a:r>
            <a:r>
              <a:rPr lang="en-US" altLang="zh-CN" sz="1000" i="1" dirty="0"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p</a:t>
            </a:r>
            <a:r>
              <a:rPr lang="en-US" altLang="zh-CN" sz="1000" dirty="0"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&lt; 0.01).</a:t>
            </a:r>
            <a:endParaRPr lang="en-US" altLang="zh-CN" sz="1000" b="1" dirty="0">
              <a:latin typeface="Arial" panose="020B060402020202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F52F8D1-90DA-9341-B3EA-3173945D210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357"/>
          <a:stretch/>
        </p:blipFill>
        <p:spPr>
          <a:xfrm>
            <a:off x="493871" y="1810764"/>
            <a:ext cx="1800000" cy="159566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AE8DC11-36F4-764D-BA92-23E58028FF3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5608"/>
          <a:stretch/>
        </p:blipFill>
        <p:spPr>
          <a:xfrm>
            <a:off x="2340682" y="1744776"/>
            <a:ext cx="1800000" cy="165836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97418BD-4143-DD47-A3F0-E866AEFAB14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3623"/>
          <a:stretch/>
        </p:blipFill>
        <p:spPr>
          <a:xfrm>
            <a:off x="4102332" y="1810764"/>
            <a:ext cx="1800000" cy="159552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7CD76C9-A431-344A-B491-467AEBFC5B32}"/>
              </a:ext>
            </a:extLst>
          </p:cNvPr>
          <p:cNvSpPr txBox="1"/>
          <p:nvPr/>
        </p:nvSpPr>
        <p:spPr>
          <a:xfrm>
            <a:off x="995325" y="1593002"/>
            <a:ext cx="104229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Total NK cells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E936143-3C80-404B-BA7B-820701D6E759}"/>
              </a:ext>
            </a:extLst>
          </p:cNvPr>
          <p:cNvSpPr txBox="1"/>
          <p:nvPr/>
        </p:nvSpPr>
        <p:spPr>
          <a:xfrm>
            <a:off x="2804752" y="1593003"/>
            <a:ext cx="104229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NK CD56 Bright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975DBE6-DE19-F441-92D3-C4DD74C57536}"/>
              </a:ext>
            </a:extLst>
          </p:cNvPr>
          <p:cNvSpPr txBox="1"/>
          <p:nvPr/>
        </p:nvSpPr>
        <p:spPr>
          <a:xfrm>
            <a:off x="4580155" y="1604747"/>
            <a:ext cx="1065924" cy="219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NK CD56 Dim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ED01633-62E8-A244-94CB-3FB79EE5CA9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5597"/>
          <a:stretch/>
        </p:blipFill>
        <p:spPr>
          <a:xfrm>
            <a:off x="490218" y="3846950"/>
            <a:ext cx="1800000" cy="161254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99C1E21-2449-1A4E-B5EA-2A57595B801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6631"/>
          <a:stretch/>
        </p:blipFill>
        <p:spPr>
          <a:xfrm>
            <a:off x="2334084" y="3846950"/>
            <a:ext cx="1800000" cy="161254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3F11056-6CD2-414B-A79A-9A9C11E935DE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22994"/>
          <a:stretch/>
        </p:blipFill>
        <p:spPr>
          <a:xfrm>
            <a:off x="4123500" y="3780961"/>
            <a:ext cx="1800000" cy="1612542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88CF4964-06B6-A844-ACD2-74A4E927EDB6}"/>
              </a:ext>
            </a:extLst>
          </p:cNvPr>
          <p:cNvSpPr txBox="1"/>
          <p:nvPr/>
        </p:nvSpPr>
        <p:spPr>
          <a:xfrm>
            <a:off x="995325" y="3583967"/>
            <a:ext cx="104229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Basophils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23FDB58-09A4-264A-8A21-F06FCD0D49FA}"/>
              </a:ext>
            </a:extLst>
          </p:cNvPr>
          <p:cNvSpPr txBox="1"/>
          <p:nvPr/>
        </p:nvSpPr>
        <p:spPr>
          <a:xfrm>
            <a:off x="2804752" y="3583968"/>
            <a:ext cx="104229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Eosinophils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80B950C-CD5F-B84E-94F5-AB8BEDFE018F}"/>
              </a:ext>
            </a:extLst>
          </p:cNvPr>
          <p:cNvSpPr txBox="1"/>
          <p:nvPr/>
        </p:nvSpPr>
        <p:spPr>
          <a:xfrm>
            <a:off x="4580155" y="3586285"/>
            <a:ext cx="1065924" cy="219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Dendritic cells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79162AB5-7041-3648-9E27-42223C652A7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5898" y="3403142"/>
            <a:ext cx="5400000" cy="2466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1319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2508</TotalTime>
  <Words>461</Words>
  <Application>Microsoft Office PowerPoint</Application>
  <PresentationFormat>A4 Paper (210x297 mm)</PresentationFormat>
  <Paragraphs>33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Fong Siew Wai</dc:creator>
  <cp:lastModifiedBy>Tham Sai Meng</cp:lastModifiedBy>
  <cp:revision>57</cp:revision>
  <dcterms:created xsi:type="dcterms:W3CDTF">2021-12-31T01:40:04Z</dcterms:created>
  <dcterms:modified xsi:type="dcterms:W3CDTF">2022-01-21T04:20:43Z</dcterms:modified>
</cp:coreProperties>
</file>