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94336" autoAdjust="0"/>
  </p:normalViewPr>
  <p:slideViewPr>
    <p:cSldViewPr snapToGrid="0">
      <p:cViewPr varScale="1">
        <p:scale>
          <a:sx n="104" d="100"/>
          <a:sy n="104" d="100"/>
        </p:scale>
        <p:origin x="3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B6890-1BD7-4012-B51F-587B308070FC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071CB-856A-4C5B-A3CA-110991C25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98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7071CB-856A-4C5B-A3CA-110991C258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84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A254F-4AD3-44EC-B6D1-F3F86C94D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9E9D7D-6723-4DD7-937D-2C7FFA1ED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BF982-8AED-4EE7-9B5E-87C15F65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8AB84-5D8E-4826-864D-D910C96C6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C139C-CE00-4F0B-ADB0-38F81FCC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693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EDF86-73BC-41A2-9140-C9601273B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E38D4E-680A-4F73-AEFA-AE033372E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75EEF-0E02-47FC-8D9B-208E4C99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DF413-624E-472B-A9F9-AFD0FCD9F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D24EC-8EB9-451B-83AE-1CA7CEA11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085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087144-8049-4504-B145-4DBBEBE8D8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E000B8-389E-4CE4-8C1A-4CC9828BE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7402-3F5B-4603-97DC-D1E4B703F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7BDB0-FCED-42E2-B867-02C2926B8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B4236-2D4B-4F1D-B597-D237C4ED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90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57BD6-53C3-4EA5-991F-E44D0908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4E18-4728-444E-9E34-06041505B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EABFBE-7ECF-429A-93DA-B92F92B0E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A2234-6EE3-4130-9826-B08C767D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260D1-4F25-41EA-9F43-B34977A66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593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0FDF9-18C5-4804-8C19-035683AD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52349-DD56-43EB-84AC-7CE522C4D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69656-CB2D-4761-A200-2D1CCA19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736333-E410-42EA-88DC-07E95BFE6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1CF6E-29D1-4ED1-8E47-AEA3CF47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122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81791-6C12-416E-97D2-29B6C691B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1639A-82A5-4EE9-997F-51E4C37E2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CA6E26-7326-4823-B7C2-1F1CC66C3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BBB37-EBD5-4126-82C5-6F92E32D5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AA329-BF30-49B4-8243-A1F2A5E20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953E2D-804E-4DC1-BC9B-7FFE5E144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75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3B10-1044-4AC8-94FA-D602A0B06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E4BAC-AD87-4530-A96A-D54CB2BC5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A6BB0A-36A6-4F76-8CF1-E28F165FC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BB2242-8C16-4161-8072-E2F36BD38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DE54DD-B3A6-49B7-B516-1561BC338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D41962-4D4E-4B64-982D-3C29157B7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B3493-B68A-482F-8931-1DC479B42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1D392-B492-4FFB-823B-89081D15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61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2819F-655F-4E85-8D9B-6642DAB8D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0BE9BD-C4FC-4A56-9D41-5F6EB5247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68A76-D2B1-4A3E-A1B5-B065B269F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6F15-10C1-4CBF-AA27-D6B53170F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050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9AB5AC-BDC5-4087-AB7A-15A9B6E1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62BA31-9C08-4A59-800B-81099389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627E5-0C7C-4537-9F72-842EA8DD7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404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1A098-9E2B-46B9-A230-1C85F58B9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1134-BC70-4592-81E8-21BEDE66F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2719C-C920-479F-AFB0-9E2A31E2D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6E3745-FAF1-4113-89DC-DCF124870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CB759-2EEA-4A6C-8A59-273DE1E6D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15833-2C32-4123-BDF8-2CA6BF8D8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175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AC1B5-581C-4FF5-85B7-3439D00D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605109-3183-456B-B6DE-EBD5A8FD8A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4D682-E12B-47D2-B976-30AD8EB84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9FF559-20EE-402D-9D6B-231D1323E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6B693D-8D68-4F4A-AF8F-D8C3BB7D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54A6A-2085-4735-A273-0BACBD98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711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C342E3-F828-4AA3-AD4F-BF99A6B4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B496A-C3EF-4EE5-B0A0-B9EC76BBE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55EE8-2BBF-44CD-A3CE-06534B112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F48CD-DADB-432E-ABD4-B6657C808E27}" type="datetimeFigureOut">
              <a:rPr lang="nl-NL" smtClean="0"/>
              <a:t>19-01-2022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9EFC8-3140-4CA9-B8B1-C21AA850A7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D70F9-4CE6-464A-9B09-8C5E5CF3D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0E588-082F-4055-A314-49D873A47C4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94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950B6C-EC10-4338-B948-CD84CBB4DE45}"/>
              </a:ext>
            </a:extLst>
          </p:cNvPr>
          <p:cNvSpPr txBox="1"/>
          <p:nvPr/>
        </p:nvSpPr>
        <p:spPr>
          <a:xfrm>
            <a:off x="7735182" y="1521046"/>
            <a:ext cx="255429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equal AS severity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2B8AFFA-CEB5-4023-90B0-0AC7548D4E7C}"/>
              </a:ext>
            </a:extLst>
          </p:cNvPr>
          <p:cNvGrpSpPr/>
          <p:nvPr/>
        </p:nvGrpSpPr>
        <p:grpSpPr>
          <a:xfrm>
            <a:off x="7993545" y="306978"/>
            <a:ext cx="2037566" cy="1026890"/>
            <a:chOff x="6318640" y="3243964"/>
            <a:chExt cx="1828800" cy="914400"/>
          </a:xfrm>
        </p:grpSpPr>
        <p:pic>
          <p:nvPicPr>
            <p:cNvPr id="6" name="Graphic 5" descr="Man">
              <a:extLst>
                <a:ext uri="{FF2B5EF4-FFF2-40B4-BE49-F238E27FC236}">
                  <a16:creationId xmlns:a16="http://schemas.microsoft.com/office/drawing/2014/main" id="{28A17746-F827-4195-BC8A-F236910B1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18640" y="3243964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Woman">
              <a:extLst>
                <a:ext uri="{FF2B5EF4-FFF2-40B4-BE49-F238E27FC236}">
                  <a16:creationId xmlns:a16="http://schemas.microsoft.com/office/drawing/2014/main" id="{A390E6A9-1312-430F-801D-97B3EF491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33040" y="3243964"/>
              <a:ext cx="914400" cy="914400"/>
            </a:xfrm>
            <a:prstGeom prst="rect">
              <a:avLst/>
            </a:prstGeom>
          </p:spPr>
        </p:pic>
        <p:sp>
          <p:nvSpPr>
            <p:cNvPr id="8" name="Equals 7">
              <a:extLst>
                <a:ext uri="{FF2B5EF4-FFF2-40B4-BE49-F238E27FC236}">
                  <a16:creationId xmlns:a16="http://schemas.microsoft.com/office/drawing/2014/main" id="{F6D865A9-E39D-42ED-913C-CA76FB7AE8F8}"/>
                </a:ext>
              </a:extLst>
            </p:cNvPr>
            <p:cNvSpPr/>
            <p:nvPr/>
          </p:nvSpPr>
          <p:spPr>
            <a:xfrm>
              <a:off x="6981144" y="3516128"/>
              <a:ext cx="503792" cy="406648"/>
            </a:xfrm>
            <a:prstGeom prst="mathEqual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nl-NL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493D054-339C-4619-A688-90CA84E35152}"/>
              </a:ext>
            </a:extLst>
          </p:cNvPr>
          <p:cNvSpPr txBox="1"/>
          <p:nvPr/>
        </p:nvSpPr>
        <p:spPr>
          <a:xfrm>
            <a:off x="669611" y="6204882"/>
            <a:ext cx="10852779" cy="3539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The interaction between LV reverse remodeling and sex is not associated with survival</a:t>
            </a:r>
            <a:endParaRPr lang="nl-NL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8CEECE-B563-4C33-8697-3AFDC14EA0FD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30" y="338925"/>
            <a:ext cx="1798189" cy="15532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3ED2E2B-E660-4824-950F-0F3349023CA8}"/>
              </a:ext>
            </a:extLst>
          </p:cNvPr>
          <p:cNvSpPr txBox="1"/>
          <p:nvPr/>
        </p:nvSpPr>
        <p:spPr>
          <a:xfrm>
            <a:off x="1132792" y="3594217"/>
            <a:ext cx="3653159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Larger LV volumes in men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Larger LV mass in men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LV ejection fraction comparable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A1EF629C-AB56-4BF8-A67F-AE9B4FC9C872}"/>
              </a:ext>
            </a:extLst>
          </p:cNvPr>
          <p:cNvSpPr/>
          <p:nvPr/>
        </p:nvSpPr>
        <p:spPr>
          <a:xfrm>
            <a:off x="1741631" y="2059368"/>
            <a:ext cx="195338" cy="36933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9B4D2429-FE92-4003-8E0D-12D52612B71E}"/>
              </a:ext>
            </a:extLst>
          </p:cNvPr>
          <p:cNvSpPr/>
          <p:nvPr/>
        </p:nvSpPr>
        <p:spPr>
          <a:xfrm>
            <a:off x="3996343" y="2054725"/>
            <a:ext cx="195338" cy="36933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B0C05F-2A62-4004-A1B1-31184A05A457}"/>
              </a:ext>
            </a:extLst>
          </p:cNvPr>
          <p:cNvSpPr txBox="1"/>
          <p:nvPr/>
        </p:nvSpPr>
        <p:spPr>
          <a:xfrm>
            <a:off x="1136834" y="3158873"/>
            <a:ext cx="330654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Left ventricular remodeling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F4511E2-2B2D-4740-BAEB-FFEBDCAA3EC9}"/>
              </a:ext>
            </a:extLst>
          </p:cNvPr>
          <p:cNvSpPr txBox="1"/>
          <p:nvPr/>
        </p:nvSpPr>
        <p:spPr>
          <a:xfrm>
            <a:off x="7075636" y="3159602"/>
            <a:ext cx="426863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Left ventricular reverse remodeling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09CCE5-82CD-4338-B4E2-CDED1717761C}"/>
              </a:ext>
            </a:extLst>
          </p:cNvPr>
          <p:cNvSpPr txBox="1"/>
          <p:nvPr/>
        </p:nvSpPr>
        <p:spPr>
          <a:xfrm>
            <a:off x="7075635" y="5069857"/>
            <a:ext cx="198445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EC464809-811E-4163-938E-A02D52AF5DD0}"/>
              </a:ext>
            </a:extLst>
          </p:cNvPr>
          <p:cNvSpPr/>
          <p:nvPr/>
        </p:nvSpPr>
        <p:spPr>
          <a:xfrm rot="16200000">
            <a:off x="5701668" y="3853845"/>
            <a:ext cx="531063" cy="88723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NL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169EBDC-9320-4991-ABF0-87F16BC7DBE9}"/>
              </a:ext>
            </a:extLst>
          </p:cNvPr>
          <p:cNvSpPr/>
          <p:nvPr/>
        </p:nvSpPr>
        <p:spPr>
          <a:xfrm>
            <a:off x="342181" y="2660565"/>
            <a:ext cx="4895850" cy="312984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644F3B1-25F7-4E4F-BE9F-8CF4C5E5184C}"/>
              </a:ext>
            </a:extLst>
          </p:cNvPr>
          <p:cNvSpPr/>
          <p:nvPr/>
        </p:nvSpPr>
        <p:spPr>
          <a:xfrm>
            <a:off x="6641870" y="2652711"/>
            <a:ext cx="5078343" cy="313769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12EDE8-FDD1-4EA7-9E2C-8DF35E5F7F95}"/>
              </a:ext>
            </a:extLst>
          </p:cNvPr>
          <p:cNvSpPr txBox="1"/>
          <p:nvPr/>
        </p:nvSpPr>
        <p:spPr>
          <a:xfrm>
            <a:off x="342180" y="2685857"/>
            <a:ext cx="4895851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TAVI</a:t>
            </a:r>
            <a:endParaRPr lang="nl-N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DD37F35-9802-44F7-81ED-D4019854A585}"/>
              </a:ext>
            </a:extLst>
          </p:cNvPr>
          <p:cNvSpPr txBox="1"/>
          <p:nvPr/>
        </p:nvSpPr>
        <p:spPr>
          <a:xfrm>
            <a:off x="6641870" y="2672913"/>
            <a:ext cx="5078342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TAVI</a:t>
            </a:r>
            <a:endParaRPr lang="nl-N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12F288F-C988-4F49-93FC-651689D7EA78}"/>
              </a:ext>
            </a:extLst>
          </p:cNvPr>
          <p:cNvSpPr txBox="1"/>
          <p:nvPr/>
        </p:nvSpPr>
        <p:spPr>
          <a:xfrm>
            <a:off x="7169512" y="3522568"/>
            <a:ext cx="3807123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LV volumes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LV mass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LV ejection fraction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5759A77-809F-4E9E-98EF-8C450579648C}"/>
              </a:ext>
            </a:extLst>
          </p:cNvPr>
          <p:cNvSpPr txBox="1"/>
          <p:nvPr/>
        </p:nvSpPr>
        <p:spPr>
          <a:xfrm>
            <a:off x="8736819" y="356035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EE44CFC-1935-4805-8E0C-2E1AB349F757}"/>
              </a:ext>
            </a:extLst>
          </p:cNvPr>
          <p:cNvSpPr txBox="1"/>
          <p:nvPr/>
        </p:nvSpPr>
        <p:spPr>
          <a:xfrm>
            <a:off x="8420444" y="399762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CAFD666-44DD-4DA4-8623-150AE9E69F44}"/>
              </a:ext>
            </a:extLst>
          </p:cNvPr>
          <p:cNvSpPr txBox="1"/>
          <p:nvPr/>
        </p:nvSpPr>
        <p:spPr>
          <a:xfrm>
            <a:off x="9460674" y="439671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Picture 59" descr="A close-up of the moon&#10;&#10;Description automatically generated with medium confidence">
            <a:extLst>
              <a:ext uri="{FF2B5EF4-FFF2-40B4-BE49-F238E27FC236}">
                <a16:creationId xmlns:a16="http://schemas.microsoft.com/office/drawing/2014/main" id="{1B03A800-9405-41EF-B0EE-84F4678D2C5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29" y="338926"/>
            <a:ext cx="1905726" cy="1553221"/>
          </a:xfrm>
          <a:prstGeom prst="rect">
            <a:avLst/>
          </a:prstGeom>
        </p:spPr>
      </p:pic>
      <p:pic>
        <p:nvPicPr>
          <p:cNvPr id="62" name="Picture 61" descr="A close-up of the moon&#10;&#10;Description automatically generated with low confidence">
            <a:extLst>
              <a:ext uri="{FF2B5EF4-FFF2-40B4-BE49-F238E27FC236}">
                <a16:creationId xmlns:a16="http://schemas.microsoft.com/office/drawing/2014/main" id="{22697CC2-5A75-4F62-8B89-4E708137406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018" y="338925"/>
            <a:ext cx="1803849" cy="1553221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FE5BF6E7-3114-4407-BDE9-8C49E5A6A172}"/>
              </a:ext>
            </a:extLst>
          </p:cNvPr>
          <p:cNvGrpSpPr/>
          <p:nvPr/>
        </p:nvGrpSpPr>
        <p:grpSpPr>
          <a:xfrm>
            <a:off x="9845600" y="4844833"/>
            <a:ext cx="1785335" cy="825034"/>
            <a:chOff x="6318640" y="3243964"/>
            <a:chExt cx="1895190" cy="914400"/>
          </a:xfrm>
        </p:grpSpPr>
        <p:pic>
          <p:nvPicPr>
            <p:cNvPr id="64" name="Graphic 63" descr="Man">
              <a:extLst>
                <a:ext uri="{FF2B5EF4-FFF2-40B4-BE49-F238E27FC236}">
                  <a16:creationId xmlns:a16="http://schemas.microsoft.com/office/drawing/2014/main" id="{DCD920D8-BA98-4C0F-B5CB-D3F21316F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18640" y="3243964"/>
              <a:ext cx="914400" cy="914400"/>
            </a:xfrm>
            <a:prstGeom prst="rect">
              <a:avLst/>
            </a:prstGeom>
          </p:spPr>
        </p:pic>
        <p:pic>
          <p:nvPicPr>
            <p:cNvPr id="65" name="Graphic 64" descr="Woman">
              <a:extLst>
                <a:ext uri="{FF2B5EF4-FFF2-40B4-BE49-F238E27FC236}">
                  <a16:creationId xmlns:a16="http://schemas.microsoft.com/office/drawing/2014/main" id="{C9AE8955-671F-4532-A963-87080B217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99430" y="3243964"/>
              <a:ext cx="914400" cy="914400"/>
            </a:xfrm>
            <a:prstGeom prst="rect">
              <a:avLst/>
            </a:prstGeom>
          </p:spPr>
        </p:pic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C2C47B46-8D25-4D15-9515-52F1B969D6DE}"/>
              </a:ext>
            </a:extLst>
          </p:cNvPr>
          <p:cNvSpPr txBox="1"/>
          <p:nvPr/>
        </p:nvSpPr>
        <p:spPr>
          <a:xfrm>
            <a:off x="10448755" y="4751279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E5287C0-D0A2-421C-B67D-664AD8025C29}"/>
              </a:ext>
            </a:extLst>
          </p:cNvPr>
          <p:cNvGrpSpPr/>
          <p:nvPr/>
        </p:nvGrpSpPr>
        <p:grpSpPr>
          <a:xfrm>
            <a:off x="9845600" y="3771608"/>
            <a:ext cx="1785335" cy="825034"/>
            <a:chOff x="6318640" y="3243964"/>
            <a:chExt cx="1895190" cy="914400"/>
          </a:xfrm>
        </p:grpSpPr>
        <p:pic>
          <p:nvPicPr>
            <p:cNvPr id="37" name="Graphic 36" descr="Man">
              <a:extLst>
                <a:ext uri="{FF2B5EF4-FFF2-40B4-BE49-F238E27FC236}">
                  <a16:creationId xmlns:a16="http://schemas.microsoft.com/office/drawing/2014/main" id="{B6678D74-68E5-4AA6-AD27-D66E0B395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18640" y="3243964"/>
              <a:ext cx="914400" cy="914400"/>
            </a:xfrm>
            <a:prstGeom prst="rect">
              <a:avLst/>
            </a:prstGeom>
          </p:spPr>
        </p:pic>
        <p:pic>
          <p:nvPicPr>
            <p:cNvPr id="38" name="Graphic 37" descr="Woman">
              <a:extLst>
                <a:ext uri="{FF2B5EF4-FFF2-40B4-BE49-F238E27FC236}">
                  <a16:creationId xmlns:a16="http://schemas.microsoft.com/office/drawing/2014/main" id="{7CAAEF00-377D-400E-98B2-C6B8ED2B4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299430" y="3243964"/>
              <a:ext cx="914400" cy="914400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87F571D-4E6D-4039-B2FC-B47EC26FE714}"/>
              </a:ext>
            </a:extLst>
          </p:cNvPr>
          <p:cNvSpPr txBox="1"/>
          <p:nvPr/>
        </p:nvSpPr>
        <p:spPr>
          <a:xfrm>
            <a:off x="10448755" y="3678054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nl-NL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548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55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Kuneman, J.H. (HARTZ)</dc:creator>
  <cp:lastModifiedBy>Kuneman, J.H. (HARTZ)</cp:lastModifiedBy>
  <cp:revision>24</cp:revision>
  <dcterms:created xsi:type="dcterms:W3CDTF">2021-10-25T13:25:29Z</dcterms:created>
  <dcterms:modified xsi:type="dcterms:W3CDTF">2022-01-19T14:58:56Z</dcterms:modified>
</cp:coreProperties>
</file>