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7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8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崎 隆史" userId="ef94e848ec5a1853" providerId="LiveId" clId="{91AAA67F-2D0C-46A0-9A69-D1EA8004B9D7}"/>
    <pc:docChg chg="undo custSel modSld">
      <pc:chgData name="森崎 隆史" userId="ef94e848ec5a1853" providerId="LiveId" clId="{91AAA67F-2D0C-46A0-9A69-D1EA8004B9D7}" dt="2020-12-12T13:03:42.581" v="2" actId="113"/>
      <pc:docMkLst>
        <pc:docMk/>
      </pc:docMkLst>
      <pc:sldChg chg="modSp mod">
        <pc:chgData name="森崎 隆史" userId="ef94e848ec5a1853" providerId="LiveId" clId="{91AAA67F-2D0C-46A0-9A69-D1EA8004B9D7}" dt="2020-12-12T13:03:42.581" v="2" actId="113"/>
        <pc:sldMkLst>
          <pc:docMk/>
          <pc:sldMk cId="2009266132" sldId="579"/>
        </pc:sldMkLst>
        <pc:spChg chg="mod">
          <ac:chgData name="森崎 隆史" userId="ef94e848ec5a1853" providerId="LiveId" clId="{91AAA67F-2D0C-46A0-9A69-D1EA8004B9D7}" dt="2020-12-12T12:53:57.873" v="1" actId="21"/>
          <ac:spMkLst>
            <pc:docMk/>
            <pc:sldMk cId="2009266132" sldId="579"/>
            <ac:spMk id="2" creationId="{07D5E5B6-DF17-4D17-8FDB-7C5D5C5C09B6}"/>
          </ac:spMkLst>
        </pc:spChg>
        <pc:spChg chg="mod">
          <ac:chgData name="森崎 隆史" userId="ef94e848ec5a1853" providerId="LiveId" clId="{91AAA67F-2D0C-46A0-9A69-D1EA8004B9D7}" dt="2020-12-12T13:03:42.581" v="2" actId="113"/>
          <ac:spMkLst>
            <pc:docMk/>
            <pc:sldMk cId="2009266132" sldId="579"/>
            <ac:spMk id="36" creationId="{7BA80FDA-4F0D-4355-A422-B9C9EDA372E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28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189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9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04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75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10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02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117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82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79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ACFEA-36BF-40F7-A8A6-1E12641095D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B2B62-3214-48AF-AA91-36627A16E5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25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E2BB778-8ED3-4C63-A9C1-24C599E50750}"/>
              </a:ext>
            </a:extLst>
          </p:cNvPr>
          <p:cNvGrpSpPr/>
          <p:nvPr/>
        </p:nvGrpSpPr>
        <p:grpSpPr>
          <a:xfrm>
            <a:off x="177369" y="809294"/>
            <a:ext cx="8834065" cy="5742085"/>
            <a:chOff x="85222" y="1406252"/>
            <a:chExt cx="8834065" cy="5742085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7D5E5B6-DF17-4D17-8FDB-7C5D5C5C09B6}"/>
                </a:ext>
              </a:extLst>
            </p:cNvPr>
            <p:cNvSpPr txBox="1"/>
            <p:nvPr/>
          </p:nvSpPr>
          <p:spPr>
            <a:xfrm>
              <a:off x="85222" y="1406252"/>
              <a:ext cx="986167" cy="55240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 </a:t>
              </a:r>
            </a:p>
            <a:p>
              <a:pPr>
                <a:lnSpc>
                  <a:spcPts val="1700"/>
                </a:lnSpc>
              </a:pPr>
              <a:endPara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endPara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PCLO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OR4A16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IQGAP1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OR4A16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SPTBN1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CACNA2D1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XRN1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GEMIN2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PRPS1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LIMS2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SERPINB2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GLCE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MED22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PYGL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INHBA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CACNA2D1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PARP10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GJA3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PYGL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GREB1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OR4E2</a:t>
              </a:r>
            </a:p>
            <a:p>
              <a:pPr>
                <a:lnSpc>
                  <a:spcPts val="1700"/>
                </a:lnSpc>
              </a:pPr>
              <a:r>
                <a:rPr kumimoji="1"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OR4A16</a:t>
              </a:r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1997FC05-A972-4622-BBDE-299524181FDE}"/>
                </a:ext>
              </a:extLst>
            </p:cNvPr>
            <p:cNvSpPr/>
            <p:nvPr/>
          </p:nvSpPr>
          <p:spPr>
            <a:xfrm>
              <a:off x="1059313" y="1406252"/>
              <a:ext cx="1084217" cy="5524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 acid substituion</a:t>
              </a:r>
            </a:p>
            <a:p>
              <a:pPr>
                <a:lnSpc>
                  <a:spcPts val="1700"/>
                </a:lnSpc>
              </a:pPr>
              <a:endParaRPr lang="pt-BR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D2612Y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V159F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T1008I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V159F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N26I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D544H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E372K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V67L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A150P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F74I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L123P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V25I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G192V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N497I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R7T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D544H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L513F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E16D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N497I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H979Q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I174V</a:t>
              </a:r>
            </a:p>
            <a:p>
              <a:pPr>
                <a:lnSpc>
                  <a:spcPts val="1700"/>
                </a:lnSpc>
              </a:pPr>
              <a:r>
                <a:rPr lang="pt-BR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V159F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569F72DF-3E32-4BEC-99A4-79447ABFCBA5}"/>
                </a:ext>
              </a:extLst>
            </p:cNvPr>
            <p:cNvSpPr/>
            <p:nvPr/>
          </p:nvSpPr>
          <p:spPr>
            <a:xfrm>
              <a:off x="2092461" y="1406252"/>
              <a:ext cx="1259014" cy="5524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Mutant peptide</a:t>
              </a:r>
            </a:p>
            <a:p>
              <a:pPr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LVSVEPV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VQI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FLYSL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FMDSVIF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SVVQI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GQVPYNY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VTLDFL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YLN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AAGV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AQCPDV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NLYAEP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FVCAQCFRP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YL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ESVNKL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FTLVT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AAPAHSHA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WLLLC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PGL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WL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GFLLA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VTLDFL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AEL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SISCHV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AQ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HSTVI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LLLC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PGL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LALEE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FEI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DSYFCDV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VQI</a:t>
              </a:r>
              <a:r>
                <a:rPr lang="en-US" altLang="ja-JP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FLYS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34DD521D-0F66-41AB-B30B-3B619D5197EA}"/>
                </a:ext>
              </a:extLst>
            </p:cNvPr>
            <p:cNvSpPr/>
            <p:nvPr/>
          </p:nvSpPr>
          <p:spPr>
            <a:xfrm>
              <a:off x="4903840" y="1406252"/>
              <a:ext cx="1192241" cy="5524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 peptide</a:t>
              </a:r>
            </a:p>
            <a:p>
              <a:pPr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DLVSVEPV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VQIVFLYSL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FMDSVIFTL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SVVQIVFL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GQVPYNYN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VTLDFLDA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YLNEAAGV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AQCPDVVV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NLYAEPAV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FVCAQCFRPF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YLLESVNKL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FTLVTVLL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AAPAHSHAG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WLLLCNPGL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WLRGFLLA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VTLDFLDAEL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SISCHVLCL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AQEHSTVI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LLLCNPGL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LALEEHFEI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NIIDSYFCDV</a:t>
              </a:r>
            </a:p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VQIVFLYS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37B5937-74AF-4F81-9432-DA061C25ADA5}"/>
                </a:ext>
              </a:extLst>
            </p:cNvPr>
            <p:cNvSpPr/>
            <p:nvPr/>
          </p:nvSpPr>
          <p:spPr>
            <a:xfrm>
              <a:off x="3243754" y="1406252"/>
              <a:ext cx="1307703" cy="5524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Affinity to HLA of mutant peptide</a:t>
              </a:r>
            </a:p>
            <a:p>
              <a:pPr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45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57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 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D23A1B94-54F0-409A-BAFA-2D235382B2E6}"/>
                </a:ext>
              </a:extLst>
            </p:cNvPr>
            <p:cNvSpPr/>
            <p:nvPr/>
          </p:nvSpPr>
          <p:spPr>
            <a:xfrm>
              <a:off x="6227642" y="1406252"/>
              <a:ext cx="1192240" cy="5524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en-US" altLang="ja-JP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Afiinity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to HLA of WT peptide</a:t>
              </a:r>
            </a:p>
            <a:p>
              <a:pPr algn="ctr"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818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3521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163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45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1264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38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12726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49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362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239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560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79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 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97 </a:t>
              </a: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EA752E8-CD6E-415E-8BE4-03502EDD72C2}"/>
                </a:ext>
              </a:extLst>
            </p:cNvPr>
            <p:cNvSpPr/>
            <p:nvPr/>
          </p:nvSpPr>
          <p:spPr>
            <a:xfrm>
              <a:off x="7419882" y="1406252"/>
              <a:ext cx="1499405" cy="5742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Expression levels of mutated gene</a:t>
              </a:r>
            </a:p>
            <a:p>
              <a:pPr algn="ctr">
                <a:lnSpc>
                  <a:spcPts val="1700"/>
                </a:lnSpc>
              </a:pP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78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78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>
                <a:lnSpc>
                  <a:spcPts val="1700"/>
                </a:lnSpc>
              </a:pP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7A4C9253-1B6D-4989-ACDC-6116D96452CC}"/>
              </a:ext>
            </a:extLst>
          </p:cNvPr>
          <p:cNvCxnSpPr>
            <a:cxnSpLocks/>
          </p:cNvCxnSpPr>
          <p:nvPr/>
        </p:nvCxnSpPr>
        <p:spPr>
          <a:xfrm>
            <a:off x="177368" y="6333370"/>
            <a:ext cx="88202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00608EDF-23EF-46C3-8440-1081331D12EA}"/>
              </a:ext>
            </a:extLst>
          </p:cNvPr>
          <p:cNvCxnSpPr>
            <a:cxnSpLocks/>
          </p:cNvCxnSpPr>
          <p:nvPr/>
        </p:nvCxnSpPr>
        <p:spPr>
          <a:xfrm>
            <a:off x="177368" y="740294"/>
            <a:ext cx="88202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EEBEDD5D-43FE-4E07-BEEF-40B7C61FAED3}"/>
              </a:ext>
            </a:extLst>
          </p:cNvPr>
          <p:cNvCxnSpPr>
            <a:cxnSpLocks/>
          </p:cNvCxnSpPr>
          <p:nvPr/>
        </p:nvCxnSpPr>
        <p:spPr>
          <a:xfrm>
            <a:off x="177368" y="1403474"/>
            <a:ext cx="88202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B3ADA84-557B-4FB9-9946-FB8A410B51D6}"/>
              </a:ext>
            </a:extLst>
          </p:cNvPr>
          <p:cNvSpPr/>
          <p:nvPr/>
        </p:nvSpPr>
        <p:spPr>
          <a:xfrm>
            <a:off x="2127075" y="1967840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A5E5126-A179-4F15-9E64-C03AE183DCAE}"/>
              </a:ext>
            </a:extLst>
          </p:cNvPr>
          <p:cNvSpPr/>
          <p:nvPr/>
        </p:nvSpPr>
        <p:spPr>
          <a:xfrm>
            <a:off x="2127075" y="2403622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0BCE65B3-A6B8-4EEF-9201-565F365A6A91}"/>
              </a:ext>
            </a:extLst>
          </p:cNvPr>
          <p:cNvSpPr/>
          <p:nvPr/>
        </p:nvSpPr>
        <p:spPr>
          <a:xfrm>
            <a:off x="2127075" y="3043031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2D66DAD-6852-48EF-B26E-10B8ADCB4369}"/>
              </a:ext>
            </a:extLst>
          </p:cNvPr>
          <p:cNvSpPr/>
          <p:nvPr/>
        </p:nvSpPr>
        <p:spPr>
          <a:xfrm>
            <a:off x="2127075" y="3261499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4EA1F61-BF6E-43D5-8A46-CF09965469CC}"/>
              </a:ext>
            </a:extLst>
          </p:cNvPr>
          <p:cNvSpPr/>
          <p:nvPr/>
        </p:nvSpPr>
        <p:spPr>
          <a:xfrm>
            <a:off x="2127075" y="3909958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02474DAC-46A5-451C-BCAA-C37E447002F2}"/>
              </a:ext>
            </a:extLst>
          </p:cNvPr>
          <p:cNvSpPr/>
          <p:nvPr/>
        </p:nvSpPr>
        <p:spPr>
          <a:xfrm>
            <a:off x="2127075" y="4124821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15FA8513-6FDF-47C3-BD6F-F2118493E169}"/>
              </a:ext>
            </a:extLst>
          </p:cNvPr>
          <p:cNvSpPr/>
          <p:nvPr/>
        </p:nvSpPr>
        <p:spPr>
          <a:xfrm>
            <a:off x="2127075" y="4346642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F0B5604-82F1-43E3-A77B-BC90C7D26B79}"/>
              </a:ext>
            </a:extLst>
          </p:cNvPr>
          <p:cNvSpPr/>
          <p:nvPr/>
        </p:nvSpPr>
        <p:spPr>
          <a:xfrm>
            <a:off x="2127075" y="4557578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FF209C95-C2B1-488A-B9A7-C9547D4AEBB1}"/>
              </a:ext>
            </a:extLst>
          </p:cNvPr>
          <p:cNvSpPr/>
          <p:nvPr/>
        </p:nvSpPr>
        <p:spPr>
          <a:xfrm>
            <a:off x="2127075" y="4998190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C8642F45-8176-4426-BD8F-55E86CDF655A}"/>
              </a:ext>
            </a:extLst>
          </p:cNvPr>
          <p:cNvSpPr/>
          <p:nvPr/>
        </p:nvSpPr>
        <p:spPr>
          <a:xfrm>
            <a:off x="2127075" y="5419895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4BFD9AA-2FA4-4019-A662-2C5622753404}"/>
              </a:ext>
            </a:extLst>
          </p:cNvPr>
          <p:cNvSpPr/>
          <p:nvPr/>
        </p:nvSpPr>
        <p:spPr>
          <a:xfrm>
            <a:off x="5009796" y="4124821"/>
            <a:ext cx="1133610" cy="1514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BA80FDA-4F0D-4355-A422-B9C9EDA372EB}"/>
              </a:ext>
            </a:extLst>
          </p:cNvPr>
          <p:cNvSpPr txBox="1"/>
          <p:nvPr/>
        </p:nvSpPr>
        <p:spPr>
          <a:xfrm>
            <a:off x="63697" y="182646"/>
            <a:ext cx="65560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 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of predicted neoantigen which have high binding affinity for HLA-A02:06 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60C540C-73FC-45D0-BCB4-92C6A025A63A}"/>
              </a:ext>
            </a:extLst>
          </p:cNvPr>
          <p:cNvSpPr/>
          <p:nvPr/>
        </p:nvSpPr>
        <p:spPr>
          <a:xfrm>
            <a:off x="1850894" y="824792"/>
            <a:ext cx="354063" cy="5742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BB455F08-88DA-4730-A453-9EDACE993FF8}"/>
              </a:ext>
            </a:extLst>
          </p:cNvPr>
          <p:cNvSpPr/>
          <p:nvPr/>
        </p:nvSpPr>
        <p:spPr>
          <a:xfrm>
            <a:off x="4157773" y="817043"/>
            <a:ext cx="956667" cy="5524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 control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1700"/>
              </a:lnSpc>
            </a:pP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66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233</Words>
  <Application>Microsoft Office PowerPoint</Application>
  <PresentationFormat>画面に合わせる (4:3)</PresentationFormat>
  <Paragraphs>220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森崎 隆史</dc:creator>
  <cp:lastModifiedBy>森崎 隆史</cp:lastModifiedBy>
  <cp:revision>5</cp:revision>
  <dcterms:created xsi:type="dcterms:W3CDTF">2020-11-16T10:56:12Z</dcterms:created>
  <dcterms:modified xsi:type="dcterms:W3CDTF">2020-12-12T13:16:51Z</dcterms:modified>
</cp:coreProperties>
</file>