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2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jprince\Desktop\Soy\Finalized%20rice%20files\Weather%20data%202011%20and%202013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jprince\Desktop\Soy\Finalized%20rice%20files\Weather%20data%202011%20and%202013.xls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myrn\Desktop\Rice%20GWAS%20files\Pattambi-weather_2017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myrn\Desktop\Rice%20GWAS%20files\Pattambi-weather_2017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RF-2011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June</c:v>
                </c:pt>
                <c:pt idx="1">
                  <c:v>July</c:v>
                </c:pt>
                <c:pt idx="2">
                  <c:v>August</c:v>
                </c:pt>
                <c:pt idx="3">
                  <c:v>September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25.299999999999994</c:v>
                </c:pt>
                <c:pt idx="1">
                  <c:v>14.738709677419356</c:v>
                </c:pt>
                <c:pt idx="2">
                  <c:v>10.959950372208436</c:v>
                </c:pt>
                <c:pt idx="3">
                  <c:v>9.8673247863247866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589-4E47-9194-7A426DBBFEB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RF-2013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June</c:v>
                </c:pt>
                <c:pt idx="1">
                  <c:v>July</c:v>
                </c:pt>
                <c:pt idx="2">
                  <c:v>August</c:v>
                </c:pt>
                <c:pt idx="3">
                  <c:v>September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30</c:v>
                </c:pt>
                <c:pt idx="1">
                  <c:v>28.932258064516123</c:v>
                </c:pt>
                <c:pt idx="2">
                  <c:v>8.1903225806451605</c:v>
                </c:pt>
                <c:pt idx="3">
                  <c:v>8.086666666666666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589-4E47-9194-7A426DBBFEB3}"/>
            </c:ext>
          </c:extLst>
        </c:ser>
        <c:dLbls>
          <c:dLblPos val="t"/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74486400"/>
        <c:axId val="1"/>
      </c:lineChart>
      <c:catAx>
        <c:axId val="1374486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0" vert="horz"/>
          <a:lstStyle/>
          <a:p>
            <a:pPr>
              <a:defRPr sz="900" b="0" i="0" u="none" strike="noStrike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9525">
            <a:solidFill>
              <a:schemeClr val="tx1"/>
            </a:solidFill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374486400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overlay val="0"/>
      <c:spPr>
        <a:noFill/>
        <a:ln w="25400">
          <a:noFill/>
        </a:ln>
      </c:spPr>
      <c:txPr>
        <a:bodyPr/>
        <a:lstStyle/>
        <a:p>
          <a:pPr>
            <a:defRPr sz="825" b="0" i="0" u="none" strike="noStrike" baseline="0">
              <a:solidFill>
                <a:schemeClr val="tx1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RH-2011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June</c:v>
                </c:pt>
                <c:pt idx="1">
                  <c:v>July</c:v>
                </c:pt>
                <c:pt idx="2">
                  <c:v>August</c:v>
                </c:pt>
                <c:pt idx="3">
                  <c:v>September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78.400000000000006</c:v>
                </c:pt>
                <c:pt idx="1">
                  <c:v>75.677419354838705</c:v>
                </c:pt>
                <c:pt idx="2">
                  <c:v>73.495014662756589</c:v>
                </c:pt>
                <c:pt idx="3">
                  <c:v>69.204978354978337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F7A-48FF-96AE-16227AAF19ED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RH-2013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June</c:v>
                </c:pt>
                <c:pt idx="1">
                  <c:v>July</c:v>
                </c:pt>
                <c:pt idx="2">
                  <c:v>August</c:v>
                </c:pt>
                <c:pt idx="3">
                  <c:v>September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72</c:v>
                </c:pt>
                <c:pt idx="1">
                  <c:v>71.935483870967744</c:v>
                </c:pt>
                <c:pt idx="2">
                  <c:v>75.677419354838705</c:v>
                </c:pt>
                <c:pt idx="3">
                  <c:v>67.099999999999994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F7A-48FF-96AE-16227AAF19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95016704"/>
        <c:axId val="1"/>
      </c:lineChart>
      <c:catAx>
        <c:axId val="1495016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0" vert="horz"/>
          <a:lstStyle/>
          <a:p>
            <a:pPr>
              <a:defRPr sz="900" b="0" i="0" u="none" strike="noStrike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9525">
            <a:solidFill>
              <a:schemeClr val="tx1"/>
            </a:solidFill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9501670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overlay val="0"/>
      <c:spPr>
        <a:noFill/>
        <a:ln w="25400">
          <a:noFill/>
        </a:ln>
      </c:spPr>
      <c:txPr>
        <a:bodyPr/>
        <a:lstStyle/>
        <a:p>
          <a:pPr>
            <a:defRPr sz="825" b="0" i="0" u="none" strike="noStrike" baseline="0">
              <a:solidFill>
                <a:schemeClr val="tx1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spPr>
              <a:ln w="28575" cap="rnd">
                <a:solidFill>
                  <a:schemeClr val="tx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635A-41D8-BDCD-7A5FF3340BD9}"/>
              </c:ext>
            </c:extLst>
          </c:dPt>
          <c:dPt>
            <c:idx val="2"/>
            <c:marker>
              <c:symbol val="none"/>
            </c:marker>
            <c:bubble3D val="0"/>
            <c:spPr>
              <a:ln w="28575" cap="rnd">
                <a:solidFill>
                  <a:schemeClr val="tx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635A-41D8-BDCD-7A5FF3340BD9}"/>
              </c:ext>
            </c:extLst>
          </c:dPt>
          <c:dPt>
            <c:idx val="3"/>
            <c:marker>
              <c:symbol val="none"/>
            </c:marker>
            <c:bubble3D val="0"/>
            <c:spPr>
              <a:ln w="28575" cap="rnd">
                <a:solidFill>
                  <a:schemeClr val="tx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635A-41D8-BDCD-7A5FF3340BD9}"/>
              </c:ext>
            </c:extLst>
          </c:dPt>
          <c:dPt>
            <c:idx val="4"/>
            <c:marker>
              <c:symbol val="none"/>
            </c:marker>
            <c:bubble3D val="0"/>
            <c:spPr>
              <a:ln w="28575" cap="rnd">
                <a:solidFill>
                  <a:schemeClr val="tx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635A-41D8-BDCD-7A5FF3340BD9}"/>
              </c:ext>
            </c:extLst>
          </c:dPt>
          <c:dPt>
            <c:idx val="5"/>
            <c:marker>
              <c:symbol val="none"/>
            </c:marker>
            <c:bubble3D val="0"/>
            <c:spPr>
              <a:ln w="28575" cap="rnd">
                <a:solidFill>
                  <a:schemeClr val="tx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635A-41D8-BDCD-7A5FF3340BD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'RARS-PTB-weather-2017 sorted'!$S$251:$AB$251</c:f>
              <c:strCache>
                <c:ptCount val="10"/>
                <c:pt idx="0">
                  <c:v>2017-Aug</c:v>
                </c:pt>
                <c:pt idx="1">
                  <c:v>2017-Sep</c:v>
                </c:pt>
                <c:pt idx="2">
                  <c:v>2017-Oct</c:v>
                </c:pt>
                <c:pt idx="3">
                  <c:v>2017-Nov</c:v>
                </c:pt>
                <c:pt idx="4">
                  <c:v>2017-Dec</c:v>
                </c:pt>
                <c:pt idx="5">
                  <c:v>2018-Jan</c:v>
                </c:pt>
                <c:pt idx="6">
                  <c:v>2018-Feb</c:v>
                </c:pt>
                <c:pt idx="7">
                  <c:v>2018-Mar</c:v>
                </c:pt>
                <c:pt idx="8">
                  <c:v>2018-Apr</c:v>
                </c:pt>
                <c:pt idx="9">
                  <c:v>2018-May</c:v>
                </c:pt>
              </c:strCache>
            </c:strRef>
          </c:cat>
          <c:val>
            <c:numRef>
              <c:f>'RARS-PTB-weather-2017 sorted'!$S$253:$AB$253</c:f>
              <c:numCache>
                <c:formatCode>0.0</c:formatCode>
                <c:ptCount val="10"/>
                <c:pt idx="0">
                  <c:v>83.016129032258064</c:v>
                </c:pt>
                <c:pt idx="1">
                  <c:v>82.083333333333329</c:v>
                </c:pt>
                <c:pt idx="2">
                  <c:v>79.967741935483872</c:v>
                </c:pt>
                <c:pt idx="3">
                  <c:v>74.7</c:v>
                </c:pt>
                <c:pt idx="4">
                  <c:v>66.177419354838705</c:v>
                </c:pt>
                <c:pt idx="5" formatCode="0.00">
                  <c:v>58.887096774193552</c:v>
                </c:pt>
                <c:pt idx="6" formatCode="0.00">
                  <c:v>57.571428571428569</c:v>
                </c:pt>
                <c:pt idx="7" formatCode="0.00">
                  <c:v>68.983870967741936</c:v>
                </c:pt>
                <c:pt idx="8" formatCode="0.00">
                  <c:v>71.349999999999994</c:v>
                </c:pt>
                <c:pt idx="9" formatCode="0.00">
                  <c:v>81.048387096774192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635A-41D8-BDCD-7A5FF3340B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98232063"/>
        <c:axId val="998231231"/>
      </c:lineChart>
      <c:catAx>
        <c:axId val="9982320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98231231"/>
        <c:crosses val="autoZero"/>
        <c:auto val="1"/>
        <c:lblAlgn val="ctr"/>
        <c:lblOffset val="100"/>
        <c:noMultiLvlLbl val="0"/>
      </c:catAx>
      <c:valAx>
        <c:axId val="998231231"/>
        <c:scaling>
          <c:orientation val="minMax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982320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Pt>
            <c:idx val="0"/>
            <c:marker>
              <c:symbol val="none"/>
            </c:marker>
            <c:bubble3D val="0"/>
            <c:spPr>
              <a:ln w="28575" cap="rnd">
                <a:solidFill>
                  <a:schemeClr val="tx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2AAD-456C-B136-268C63746B29}"/>
              </c:ext>
            </c:extLst>
          </c:dPt>
          <c:dPt>
            <c:idx val="1"/>
            <c:marker>
              <c:symbol val="none"/>
            </c:marker>
            <c:bubble3D val="0"/>
            <c:spPr>
              <a:ln w="28575" cap="rnd">
                <a:solidFill>
                  <a:schemeClr val="tx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2AAD-456C-B136-268C63746B29}"/>
              </c:ext>
            </c:extLst>
          </c:dPt>
          <c:dPt>
            <c:idx val="2"/>
            <c:marker>
              <c:symbol val="none"/>
            </c:marker>
            <c:bubble3D val="0"/>
            <c:spPr>
              <a:ln w="28575" cap="rnd">
                <a:solidFill>
                  <a:schemeClr val="tx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2AAD-456C-B136-268C63746B29}"/>
              </c:ext>
            </c:extLst>
          </c:dPt>
          <c:dPt>
            <c:idx val="3"/>
            <c:marker>
              <c:symbol val="none"/>
            </c:marker>
            <c:bubble3D val="0"/>
            <c:spPr>
              <a:ln w="28575" cap="rnd">
                <a:solidFill>
                  <a:schemeClr val="tx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2AAD-456C-B136-268C63746B29}"/>
              </c:ext>
            </c:extLst>
          </c:dPt>
          <c:dPt>
            <c:idx val="4"/>
            <c:marker>
              <c:symbol val="none"/>
            </c:marker>
            <c:bubble3D val="0"/>
            <c:spPr>
              <a:ln w="28575" cap="rnd">
                <a:solidFill>
                  <a:schemeClr val="tx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2AAD-456C-B136-268C63746B29}"/>
              </c:ext>
            </c:extLst>
          </c:dPt>
          <c:dPt>
            <c:idx val="5"/>
            <c:marker>
              <c:symbol val="none"/>
            </c:marker>
            <c:bubble3D val="0"/>
            <c:spPr>
              <a:ln w="28575" cap="rnd">
                <a:solidFill>
                  <a:schemeClr val="tx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2AAD-456C-B136-268C63746B2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'RARS-PTB-weather-2017 sorted'!$S$251:$AB$251</c:f>
              <c:strCache>
                <c:ptCount val="10"/>
                <c:pt idx="0">
                  <c:v>2017-Aug</c:v>
                </c:pt>
                <c:pt idx="1">
                  <c:v>2017-Sep</c:v>
                </c:pt>
                <c:pt idx="2">
                  <c:v>2017-Oct</c:v>
                </c:pt>
                <c:pt idx="3">
                  <c:v>2017-Nov</c:v>
                </c:pt>
                <c:pt idx="4">
                  <c:v>2017-Dec</c:v>
                </c:pt>
                <c:pt idx="5">
                  <c:v>2018-Jan</c:v>
                </c:pt>
                <c:pt idx="6">
                  <c:v>2018-Feb</c:v>
                </c:pt>
                <c:pt idx="7">
                  <c:v>2018-Mar</c:v>
                </c:pt>
                <c:pt idx="8">
                  <c:v>2018-Apr</c:v>
                </c:pt>
                <c:pt idx="9">
                  <c:v>2018-May</c:v>
                </c:pt>
              </c:strCache>
            </c:strRef>
          </c:cat>
          <c:val>
            <c:numRef>
              <c:f>'RARS-PTB-weather-2017 sorted'!$S$252:$AB$252</c:f>
              <c:numCache>
                <c:formatCode>0.0</c:formatCode>
                <c:ptCount val="10"/>
                <c:pt idx="0">
                  <c:v>13.319354838709678</c:v>
                </c:pt>
                <c:pt idx="1">
                  <c:v>9.7066666666666652</c:v>
                </c:pt>
                <c:pt idx="2">
                  <c:v>2.0709677419354842</c:v>
                </c:pt>
                <c:pt idx="3">
                  <c:v>3.3899999999999997</c:v>
                </c:pt>
                <c:pt idx="4">
                  <c:v>1.1419354838709677</c:v>
                </c:pt>
                <c:pt idx="5" formatCode="0.00">
                  <c:v>0</c:v>
                </c:pt>
                <c:pt idx="6" formatCode="0.00">
                  <c:v>1.6535714285714285</c:v>
                </c:pt>
                <c:pt idx="7" formatCode="0.00">
                  <c:v>2.2064516129032254</c:v>
                </c:pt>
                <c:pt idx="8" formatCode="0.00">
                  <c:v>1.6</c:v>
                </c:pt>
                <c:pt idx="9" formatCode="0.00">
                  <c:v>13.13225806451613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2AAD-456C-B136-268C63746B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77103599"/>
        <c:axId val="977104431"/>
      </c:lineChart>
      <c:catAx>
        <c:axId val="9771035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77104431"/>
        <c:crosses val="autoZero"/>
        <c:auto val="1"/>
        <c:lblAlgn val="ctr"/>
        <c:lblOffset val="100"/>
        <c:noMultiLvlLbl val="0"/>
      </c:catAx>
      <c:valAx>
        <c:axId val="977104431"/>
        <c:scaling>
          <c:orientation val="minMax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771035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93A4C-0DBE-4CC4-936E-DDF99F55DD39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0053E-0068-4E8B-B257-F17861FDF3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182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93A4C-0DBE-4CC4-936E-DDF99F55DD39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0053E-0068-4E8B-B257-F17861FDF3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897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93A4C-0DBE-4CC4-936E-DDF99F55DD39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0053E-0068-4E8B-B257-F17861FDF3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487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93A4C-0DBE-4CC4-936E-DDF99F55DD39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0053E-0068-4E8B-B257-F17861FDF3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78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93A4C-0DBE-4CC4-936E-DDF99F55DD39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0053E-0068-4E8B-B257-F17861FDF3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852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93A4C-0DBE-4CC4-936E-DDF99F55DD39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0053E-0068-4E8B-B257-F17861FDF3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474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93A4C-0DBE-4CC4-936E-DDF99F55DD39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0053E-0068-4E8B-B257-F17861FDF3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187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93A4C-0DBE-4CC4-936E-DDF99F55DD39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0053E-0068-4E8B-B257-F17861FDF3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57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93A4C-0DBE-4CC4-936E-DDF99F55DD39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0053E-0068-4E8B-B257-F17861FDF3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953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93A4C-0DBE-4CC4-936E-DDF99F55DD39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0053E-0068-4E8B-B257-F17861FDF3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861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93A4C-0DBE-4CC4-936E-DDF99F55DD39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0053E-0068-4E8B-B257-F17861FDF3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4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193A4C-0DBE-4CC4-936E-DDF99F55DD39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90053E-0068-4E8B-B257-F17861FDF3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158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2892304"/>
              </p:ext>
            </p:extLst>
          </p:nvPr>
        </p:nvGraphicFramePr>
        <p:xfrm>
          <a:off x="1519881" y="310360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5604782"/>
              </p:ext>
            </p:extLst>
          </p:nvPr>
        </p:nvGraphicFramePr>
        <p:xfrm>
          <a:off x="7014519" y="310360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519881" y="6152376"/>
            <a:ext cx="8794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Supplementary Figure 1. </a:t>
            </a:r>
            <a:r>
              <a:rPr lang="en-US" sz="1200" dirty="0"/>
              <a:t>Variation in precipitation and relative humidity experienced by diverse rice panels evaluated in field trials 1-4. Trial 1(2017), Trial 2(2018), Trial 3(2011) and Trial 4 (2013)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6A657539-A027-43E5-9BEE-E1A855F37A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588323"/>
              </p:ext>
            </p:extLst>
          </p:nvPr>
        </p:nvGraphicFramePr>
        <p:xfrm>
          <a:off x="7014519" y="36040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630F775B-99C3-4C75-938C-975CA8F7C42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8223686"/>
              </p:ext>
            </p:extLst>
          </p:nvPr>
        </p:nvGraphicFramePr>
        <p:xfrm>
          <a:off x="1519881" y="335677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9DB28B85-D1FF-4542-ADD4-349D13860DF2}"/>
              </a:ext>
            </a:extLst>
          </p:cNvPr>
          <p:cNvSpPr txBox="1"/>
          <p:nvPr/>
        </p:nvSpPr>
        <p:spPr>
          <a:xfrm>
            <a:off x="193749" y="1197524"/>
            <a:ext cx="1326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Trial 1 and 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CA6F20F-5847-498F-8FA3-70EDA7EF943E}"/>
              </a:ext>
            </a:extLst>
          </p:cNvPr>
          <p:cNvSpPr txBox="1"/>
          <p:nvPr/>
        </p:nvSpPr>
        <p:spPr>
          <a:xfrm>
            <a:off x="193749" y="3940724"/>
            <a:ext cx="1326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Trial 3 and 4</a:t>
            </a:r>
          </a:p>
        </p:txBody>
      </p:sp>
    </p:spTree>
    <p:extLst>
      <p:ext uri="{BB962C8B-B14F-4D97-AF65-F5344CB8AC3E}">
        <p14:creationId xmlns:p14="http://schemas.microsoft.com/office/powerpoint/2010/main" val="5511104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44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Noble Research Institute, LLC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Prince Kirubakaran, Silvas</dc:creator>
  <cp:lastModifiedBy>silvas_jeba@yahoo.co.in</cp:lastModifiedBy>
  <cp:revision>4</cp:revision>
  <dcterms:created xsi:type="dcterms:W3CDTF">2020-11-20T23:19:30Z</dcterms:created>
  <dcterms:modified xsi:type="dcterms:W3CDTF">2020-12-11T02:28:44Z</dcterms:modified>
</cp:coreProperties>
</file>