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01"/>
  </p:normalViewPr>
  <p:slideViewPr>
    <p:cSldViewPr snapToGrid="0" snapToObjects="1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9231-F979-5342-9782-78F921B5AF5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FEAE-2CAA-0A4A-88BA-9533A7429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5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</a:t>
            </a:r>
            <a:r>
              <a:rPr lang="en-US" baseline="0" dirty="0"/>
              <a:t> S6: Target Sequence, Machine Learning, RNA Import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3FCF7-9443-4257-8AFF-F33FC99EE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4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CE7A-6FEF-A84D-9FE7-8121F69B7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12E97-FFF2-C84F-BFDE-AF3C0C6D9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BA2FE-36B2-B447-81C5-6E56D8B4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A6520-8DBF-DB40-B64D-268655A0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EB4E6-A255-FE45-B6AE-EFD088E4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5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C850-51C0-EB44-951A-C164986B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280E-7166-2B42-B536-2E9A96A9B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F2D32-E021-A542-AD0A-F0783911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D7FBD-9D6E-414A-9A5D-2B390BB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3ED7-28E2-7C4F-BC61-B5FFF7FF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8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36D7-E01A-2D48-97EB-92ECD7EB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DE72-A7EF-B545-B426-D47D9A51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F74C-E4FF-0D41-9CAB-A2FB94C1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AD10-87EE-E649-8951-639564154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9A87-41AE-5941-9093-EE3C6828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DB89-130E-294A-B3C0-59C2405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026F-2CD3-494A-BCAD-E97CB3250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BE19F-8CD2-D544-A18E-4B3792ABA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F91866-06B5-F94E-9CC7-3C796CFA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40D6-AC4E-1145-8274-098A0B6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321D-89F1-0841-A354-EBCD974C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C94E-D218-0541-A3F8-B1A0D7C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43BFC-96DD-4744-B314-968FA3730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64F3D-EEE7-D345-BAD7-816923EE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636B6-69C9-8E44-B343-7F0554553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5FFEC-77B6-4F4F-8147-2AEA2FB8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7149EC-F508-6E4A-9FC7-DAC9AC50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2CCD5-348E-924E-B717-19F8C0DF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A5F8-E7C9-1249-A64F-73B592AD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2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06AF-8F32-D945-B146-AC678E49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D752F-A55D-5B47-85C8-303672A9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7E84D-30D7-5D48-A57B-BFE034E8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C35EC-84CF-9843-BAA5-435CCE99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A6BE9-9366-134E-AAD8-75084A16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8D849-FB84-0B4B-AF7D-4BF31FCD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AF62-221A-0F4E-9849-08428203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1C41-7389-8B44-85B6-B4F8CE7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3C2D3-25B2-1640-8051-D79E9BFE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D7F-E85C-0A47-BDA7-742FA29A3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0E30A-5238-C94A-BE22-6716E5EC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FD39D-5184-AF43-9AE4-E9BC4E67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DF34C-44DE-EA4D-B831-7D9499C0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DDFA0-758A-DC46-B568-3A44AA2E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768AD-05E6-3242-9E18-726C1FFF9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79B6-4932-BE4D-A75B-60B0ACFC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13722-5B8E-C14B-8428-9F67BED3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1BA49-FB26-1448-8BF8-C5CD6DF6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1785E-CB11-7240-BCDC-7FDEBEDC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3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29B6-F212-864C-A08C-F81D8A18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E42F1-59A4-C449-9D2C-DE4DED99B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CDF3F-726B-2C42-A58D-4D96A100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4248-A1C2-2646-901B-A688F5C6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9951-4177-A249-9473-7D720C84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8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26B3C-FE7D-1C4E-8252-9083914D84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C119D-56F4-6C42-9A63-FBFBDD02B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D06DC-CD5E-F641-93DD-A017D14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4D2A9-379D-C94E-8EFE-F91FEA11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EE15E-C4FF-2546-BED0-7C6A727D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6A5AC-3680-D042-957E-7137B88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97D8-CD61-5142-B6FC-E475DECD8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04EFE-B26D-8144-8F44-11CD609D5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1310-3A90-BC45-B8E8-1AAD0FD86758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8FBE7-8F99-454D-969F-EE40EA4AF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0F2C-66DB-AB4B-A3EF-61FE21B5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BB0A-FAE2-1C42-AF3D-D55F08C89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microsoft.com/office/2007/relationships/hdphoto" Target="../media/hdphoto4.wdp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tiff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15" l="19912" r="82080">
                        <a14:backgroundMark x1="22345" y1="87611" x2="22345" y2="87611"/>
                        <a14:backgroundMark x1="20575" y1="87168" x2="20575" y2="87168"/>
                        <a14:backgroundMark x1="23009" y1="87611" x2="23009" y2="87611"/>
                        <a14:backgroundMark x1="21460" y1="88717" x2="21460" y2="887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65" r="18761"/>
          <a:stretch/>
        </p:blipFill>
        <p:spPr>
          <a:xfrm rot="1926298">
            <a:off x="433318" y="-177348"/>
            <a:ext cx="1421296" cy="228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37" b="87611" l="0" r="100000">
                        <a14:foregroundMark x1="74115" y1="26106" x2="74115" y2="26106"/>
                        <a14:foregroundMark x1="55310" y1="48673" x2="55310" y2="48673"/>
                        <a14:foregroundMark x1="49779" y1="53319" x2="49779" y2="53319"/>
                        <a14:foregroundMark x1="42257" y1="53761" x2="42257" y2="53761"/>
                        <a14:foregroundMark x1="57965" y1="44248" x2="57965" y2="4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50" b="11764"/>
          <a:stretch/>
        </p:blipFill>
        <p:spPr>
          <a:xfrm>
            <a:off x="78918" y="1523790"/>
            <a:ext cx="2286000" cy="17393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5" b="20579"/>
          <a:stretch/>
        </p:blipFill>
        <p:spPr>
          <a:xfrm>
            <a:off x="41903" y="2828421"/>
            <a:ext cx="2466807" cy="14693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" t="6769" r="52187" b="58101"/>
          <a:stretch/>
        </p:blipFill>
        <p:spPr>
          <a:xfrm>
            <a:off x="3023185" y="329033"/>
            <a:ext cx="2700998" cy="16459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6" t="10961" r="3815" b="13449"/>
          <a:stretch/>
        </p:blipFill>
        <p:spPr>
          <a:xfrm>
            <a:off x="669657" y="4513195"/>
            <a:ext cx="3152776" cy="1943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9" r="31048"/>
          <a:stretch/>
        </p:blipFill>
        <p:spPr>
          <a:xfrm rot="541146">
            <a:off x="4114485" y="4717723"/>
            <a:ext cx="665923" cy="1828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8" r="30101"/>
          <a:stretch/>
        </p:blipFill>
        <p:spPr>
          <a:xfrm rot="20672348">
            <a:off x="6107171" y="4712559"/>
            <a:ext cx="715617" cy="1828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434" r="100000">
                        <a14:foregroundMark x1="49336" y1="67478" x2="49336" y2="67478"/>
                        <a14:foregroundMark x1="58407" y1="68805" x2="58407" y2="68805"/>
                        <a14:foregroundMark x1="63274" y1="73451" x2="63274" y2="73451"/>
                        <a14:foregroundMark x1="74779" y1="83628" x2="74779" y2="83628"/>
                        <a14:foregroundMark x1="45796" y1="61726" x2="45796" y2="61726"/>
                        <a14:foregroundMark x1="49779" y1="53761" x2="49779" y2="53761"/>
                        <a14:foregroundMark x1="57965" y1="55973" x2="57965" y2="55973"/>
                        <a14:foregroundMark x1="70354" y1="71681" x2="70354" y2="71681"/>
                        <a14:foregroundMark x1="94469" y1="96239" x2="94469" y2="96239"/>
                        <a14:foregroundMark x1="36062" y1="49779" x2="36062" y2="49779"/>
                        <a14:foregroundMark x1="44912" y1="64159" x2="44912" y2="64159"/>
                        <a14:foregroundMark x1="29646" y1="25664" x2="29646" y2="2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4782">
            <a:off x="7732595" y="4816263"/>
            <a:ext cx="1644283" cy="164428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8363" r="871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21" r="20328"/>
          <a:stretch/>
        </p:blipFill>
        <p:spPr>
          <a:xfrm rot="1070643">
            <a:off x="10058745" y="4712557"/>
            <a:ext cx="1063487" cy="1828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t="11043" r="3706" b="13540"/>
          <a:stretch/>
        </p:blipFill>
        <p:spPr>
          <a:xfrm>
            <a:off x="9319305" y="1469730"/>
            <a:ext cx="2819400" cy="172402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815" y="2804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49761" y="2804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4" name="Oval 23"/>
          <p:cNvSpPr/>
          <p:nvPr/>
        </p:nvSpPr>
        <p:spPr>
          <a:xfrm rot="2876572">
            <a:off x="867462" y="4674458"/>
            <a:ext cx="996380" cy="1311271"/>
          </a:xfrm>
          <a:prstGeom prst="ellipse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8" t="6768" r="2363" b="58101"/>
          <a:stretch/>
        </p:blipFill>
        <p:spPr>
          <a:xfrm>
            <a:off x="6073479" y="324899"/>
            <a:ext cx="2690448" cy="164592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" t="56762" r="52356" b="7882"/>
          <a:stretch/>
        </p:blipFill>
        <p:spPr>
          <a:xfrm>
            <a:off x="3023185" y="2472227"/>
            <a:ext cx="2673310" cy="164592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6" t="56747" r="2323" b="7898"/>
          <a:stretch/>
        </p:blipFill>
        <p:spPr>
          <a:xfrm>
            <a:off x="6078695" y="2476369"/>
            <a:ext cx="2652340" cy="16459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778216" y="355452"/>
            <a:ext cx="367473" cy="1677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76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75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74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73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72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24476" y="272526"/>
            <a:ext cx="458844" cy="176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100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90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80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70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60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80221" y="2661631"/>
            <a:ext cx="5037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0.28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0.26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0.24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0.22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36667" y="2661631"/>
            <a:ext cx="5037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0.28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0.26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0.24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0.22</a:t>
            </a:r>
          </a:p>
          <a:p>
            <a:pPr algn="r"/>
            <a:endParaRPr lang="en-US" sz="500" dirty="0"/>
          </a:p>
          <a:p>
            <a:pPr algn="r"/>
            <a:r>
              <a:rPr lang="en-US" sz="1400" dirty="0"/>
              <a:t>0.20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8837" y="4055718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2           4           6           8          10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1141" y="4060129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2           4           6           8          10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07024" y="7250"/>
            <a:ext cx="2305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Producer’s Accuracy (CV)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7092" y="7250"/>
            <a:ext cx="2627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Producer’s Accuracy (Model)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24454" y="2139079"/>
            <a:ext cx="17531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OoB</a:t>
            </a:r>
            <a:r>
              <a:rPr lang="en-US" sz="1600" b="1" dirty="0"/>
              <a:t> Error (Model)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8231" y="2166200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OoB</a:t>
            </a:r>
            <a:r>
              <a:rPr lang="en-US" sz="1600" b="1" dirty="0"/>
              <a:t> Error (CV)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08837" y="1939413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2           4           6           8          10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69799" y="1934464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2           4           6           8          10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2059527" y="989387"/>
            <a:ext cx="1113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Accuracy (%)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2263741" y="3141298"/>
            <a:ext cx="5520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Error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52932" y="4223170"/>
            <a:ext cx="813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Iteration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90953" y="4228656"/>
            <a:ext cx="813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Iteration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68942" y="1414503"/>
            <a:ext cx="41235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1.0</a:t>
            </a:r>
          </a:p>
          <a:p>
            <a:pPr algn="r"/>
            <a:endParaRPr lang="en-US" sz="600" dirty="0"/>
          </a:p>
          <a:p>
            <a:pPr algn="r"/>
            <a:r>
              <a:rPr lang="en-US" sz="1400" dirty="0"/>
              <a:t>0.8</a:t>
            </a:r>
          </a:p>
          <a:p>
            <a:pPr algn="r"/>
            <a:endParaRPr lang="en-US" sz="600" dirty="0"/>
          </a:p>
          <a:p>
            <a:pPr algn="r"/>
            <a:r>
              <a:rPr lang="en-US" sz="1400" dirty="0"/>
              <a:t>0.6</a:t>
            </a:r>
          </a:p>
          <a:p>
            <a:pPr algn="r"/>
            <a:endParaRPr lang="en-US" sz="600" dirty="0"/>
          </a:p>
          <a:p>
            <a:pPr algn="r"/>
            <a:r>
              <a:rPr lang="en-US" sz="1400" dirty="0"/>
              <a:t>0.4</a:t>
            </a:r>
          </a:p>
          <a:p>
            <a:pPr algn="r"/>
            <a:endParaRPr lang="en-US" sz="600" dirty="0"/>
          </a:p>
          <a:p>
            <a:pPr algn="r"/>
            <a:r>
              <a:rPr lang="en-US" sz="1400" dirty="0"/>
              <a:t>0.2</a:t>
            </a:r>
          </a:p>
          <a:p>
            <a:pPr algn="r"/>
            <a:endParaRPr lang="en-US" sz="600" dirty="0"/>
          </a:p>
          <a:p>
            <a:pPr algn="r"/>
            <a:r>
              <a:rPr lang="en-US" sz="1400" dirty="0"/>
              <a:t>0.0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33825" y="3123814"/>
            <a:ext cx="2993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0.0        0.2       0.4       0.6       0.8       1.0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3859" y="3286730"/>
            <a:ext cx="15302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False Positive Rate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8194169" y="2177854"/>
            <a:ext cx="1488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True Positive Rate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55724" y="1161642"/>
            <a:ext cx="546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ROC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166353" y="2182789"/>
            <a:ext cx="116929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AUC</a:t>
            </a:r>
            <a:r>
              <a:rPr lang="en-US" sz="1400" dirty="0"/>
              <a:t> = 0.7535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021873" y="107513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10098" y="1322750"/>
            <a:ext cx="1097053" cy="585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556765" y="1322750"/>
            <a:ext cx="1097053" cy="5855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547240" y="3251637"/>
            <a:ext cx="1088789" cy="7858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576736" y="3248098"/>
            <a:ext cx="1088789" cy="7858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7973617" y="1385043"/>
            <a:ext cx="73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Positive</a:t>
            </a:r>
          </a:p>
          <a:p>
            <a:r>
              <a:rPr lang="en-US" sz="1200" dirty="0"/>
              <a:t>Negative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7745017" y="1528771"/>
            <a:ext cx="2286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7745017" y="1701235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905677" y="1385043"/>
            <a:ext cx="73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Positive</a:t>
            </a:r>
          </a:p>
          <a:p>
            <a:r>
              <a:rPr lang="en-US" sz="1200" dirty="0"/>
              <a:t>Negative</a:t>
            </a: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4677077" y="1528771"/>
            <a:ext cx="2286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4677077" y="1701235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903865" y="3328258"/>
            <a:ext cx="733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Positive</a:t>
            </a:r>
          </a:p>
          <a:p>
            <a:r>
              <a:rPr lang="en-US" sz="1200" dirty="0"/>
              <a:t>Negative</a:t>
            </a:r>
          </a:p>
          <a:p>
            <a:r>
              <a:rPr lang="en-US" sz="1200" dirty="0" err="1"/>
              <a:t>OoB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7979853" y="3328257"/>
            <a:ext cx="733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Positive</a:t>
            </a:r>
          </a:p>
          <a:p>
            <a:r>
              <a:rPr lang="en-US" sz="1200" dirty="0"/>
              <a:t>Negative</a:t>
            </a:r>
          </a:p>
          <a:p>
            <a:r>
              <a:rPr lang="en-US" sz="1200" dirty="0" err="1"/>
              <a:t>OoB</a:t>
            </a:r>
            <a:endParaRPr lang="en-US" sz="1200" dirty="0"/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4675265" y="3474393"/>
            <a:ext cx="2286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4675265" y="3656382"/>
            <a:ext cx="2286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675265" y="3837357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7745017" y="3481825"/>
            <a:ext cx="228600" cy="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7745017" y="3663814"/>
            <a:ext cx="2286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7745017" y="3844789"/>
            <a:ext cx="228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62169" y="4555334"/>
            <a:ext cx="46685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0.3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0.2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0.1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0.0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-0.1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-0.2</a:t>
            </a:r>
          </a:p>
          <a:p>
            <a:pPr algn="r"/>
            <a:endParaRPr lang="en-US" sz="300" dirty="0"/>
          </a:p>
          <a:p>
            <a:pPr algn="r"/>
            <a:r>
              <a:rPr lang="en-US" sz="1400" dirty="0"/>
              <a:t>-0.3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5046" y="6386137"/>
            <a:ext cx="2943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-0.3    -0.2   -0.1    0.0    0.1     0.2    0.3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22306" y="6549363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Dimension 1</a:t>
            </a:r>
          </a:p>
        </p:txBody>
      </p:sp>
      <p:sp>
        <p:nvSpPr>
          <p:cNvPr id="80" name="TextBox 79"/>
          <p:cNvSpPr txBox="1"/>
          <p:nvPr/>
        </p:nvSpPr>
        <p:spPr>
          <a:xfrm rot="16200000">
            <a:off x="-296255" y="5330856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Dimension 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0348" y="441845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795022" y="6048075"/>
            <a:ext cx="12089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/>
              <a:t>High MFE</a:t>
            </a:r>
          </a:p>
          <a:p>
            <a:pPr algn="ctr"/>
            <a:r>
              <a:rPr lang="en-US" sz="1200" dirty="0"/>
              <a:t>(-23.1 kcal/</a:t>
            </a:r>
            <a:r>
              <a:rPr lang="en-US" sz="1200" dirty="0" err="1"/>
              <a:t>mol</a:t>
            </a:r>
            <a:r>
              <a:rPr lang="en-US" sz="1200" dirty="0"/>
              <a:t>) </a:t>
            </a:r>
          </a:p>
          <a:p>
            <a:pPr algn="ctr"/>
            <a:r>
              <a:rPr lang="en-US" sz="1200" b="1" dirty="0"/>
              <a:t>High GC</a:t>
            </a:r>
          </a:p>
          <a:p>
            <a:pPr algn="ctr"/>
            <a:r>
              <a:rPr lang="en-US" sz="1200" dirty="0"/>
              <a:t>(0.73)</a:t>
            </a:r>
          </a:p>
        </p:txBody>
      </p:sp>
      <p:sp>
        <p:nvSpPr>
          <p:cNvPr id="83" name="Oval 82"/>
          <p:cNvSpPr/>
          <p:nvPr/>
        </p:nvSpPr>
        <p:spPr>
          <a:xfrm rot="7532257">
            <a:off x="2324109" y="4377311"/>
            <a:ext cx="890621" cy="1484000"/>
          </a:xfrm>
          <a:prstGeom prst="ellipse">
            <a:avLst/>
          </a:prstGeom>
          <a:noFill/>
          <a:ln w="28575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 rot="5894525">
            <a:off x="2429667" y="5072849"/>
            <a:ext cx="1160375" cy="1484000"/>
          </a:xfrm>
          <a:prstGeom prst="ellipse">
            <a:avLst/>
          </a:prstGeom>
          <a:noFill/>
          <a:ln w="28575"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 rot="5894525">
            <a:off x="1659940" y="5063120"/>
            <a:ext cx="1195995" cy="1467208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910100" y="4525894"/>
            <a:ext cx="1060022" cy="2212456"/>
          </a:xfrm>
          <a:prstGeom prst="ellipse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 89"/>
          <p:cNvSpPr/>
          <p:nvPr/>
        </p:nvSpPr>
        <p:spPr>
          <a:xfrm>
            <a:off x="5964419" y="4520731"/>
            <a:ext cx="1060022" cy="2212456"/>
          </a:xfrm>
          <a:prstGeom prst="ellipse">
            <a:avLst/>
          </a:prstGeom>
          <a:noFill/>
          <a:ln w="28575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Oval 90"/>
          <p:cNvSpPr/>
          <p:nvPr/>
        </p:nvSpPr>
        <p:spPr>
          <a:xfrm>
            <a:off x="8012448" y="4520731"/>
            <a:ext cx="1060022" cy="2212456"/>
          </a:xfrm>
          <a:prstGeom prst="ellipse">
            <a:avLst/>
          </a:prstGeom>
          <a:noFill/>
          <a:ln w="28575"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Oval 91"/>
          <p:cNvSpPr/>
          <p:nvPr/>
        </p:nvSpPr>
        <p:spPr>
          <a:xfrm>
            <a:off x="10060477" y="4481458"/>
            <a:ext cx="1060022" cy="2212456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/>
          <p:cNvSpPr/>
          <p:nvPr/>
        </p:nvSpPr>
        <p:spPr>
          <a:xfrm>
            <a:off x="4651688" y="4445655"/>
            <a:ext cx="7713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Zfp469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859047" y="6032580"/>
            <a:ext cx="12089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/>
              <a:t>Medium MFE</a:t>
            </a:r>
          </a:p>
          <a:p>
            <a:pPr algn="ctr"/>
            <a:r>
              <a:rPr lang="en-US" sz="1200" dirty="0"/>
              <a:t>(-16.6 kcal/</a:t>
            </a:r>
            <a:r>
              <a:rPr lang="en-US" sz="1200" dirty="0" err="1"/>
              <a:t>mol</a:t>
            </a:r>
            <a:r>
              <a:rPr lang="en-US" sz="1200" dirty="0"/>
              <a:t>) </a:t>
            </a:r>
          </a:p>
          <a:p>
            <a:pPr algn="ctr"/>
            <a:r>
              <a:rPr lang="en-US" sz="1200" b="1" dirty="0"/>
              <a:t>Medium GC</a:t>
            </a:r>
          </a:p>
          <a:p>
            <a:pPr algn="ctr"/>
            <a:r>
              <a:rPr lang="en-US" sz="1200" dirty="0"/>
              <a:t>(0.57)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707385" y="4445655"/>
            <a:ext cx="11705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AL450468.2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919247" y="6027003"/>
            <a:ext cx="12089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/>
              <a:t>High MFE</a:t>
            </a:r>
          </a:p>
          <a:p>
            <a:pPr algn="ctr"/>
            <a:r>
              <a:rPr lang="en-US" sz="1200" dirty="0"/>
              <a:t>(-23.5 kcal/</a:t>
            </a:r>
            <a:r>
              <a:rPr lang="en-US" sz="1200" dirty="0" err="1"/>
              <a:t>mol</a:t>
            </a:r>
            <a:r>
              <a:rPr lang="en-US" sz="1200" dirty="0"/>
              <a:t>) </a:t>
            </a:r>
          </a:p>
          <a:p>
            <a:pPr algn="ctr"/>
            <a:r>
              <a:rPr lang="en-US" sz="1200" b="1" dirty="0"/>
              <a:t>Medium GC</a:t>
            </a:r>
          </a:p>
          <a:p>
            <a:pPr algn="ctr"/>
            <a:r>
              <a:rPr lang="en-US" sz="1200" dirty="0"/>
              <a:t>(0.60)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0952297" y="6027003"/>
            <a:ext cx="11303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/>
              <a:t>Low MFE</a:t>
            </a:r>
          </a:p>
          <a:p>
            <a:pPr algn="ctr"/>
            <a:r>
              <a:rPr lang="en-US" sz="1200" dirty="0"/>
              <a:t>(-2.2 kcal/</a:t>
            </a:r>
            <a:r>
              <a:rPr lang="en-US" sz="1200" dirty="0" err="1"/>
              <a:t>mol</a:t>
            </a:r>
            <a:r>
              <a:rPr lang="en-US" sz="1200" dirty="0"/>
              <a:t>) </a:t>
            </a:r>
          </a:p>
          <a:p>
            <a:pPr algn="ctr"/>
            <a:r>
              <a:rPr lang="en-US" sz="1200" b="1" dirty="0"/>
              <a:t>Low GC</a:t>
            </a:r>
          </a:p>
          <a:p>
            <a:pPr algn="ctr"/>
            <a:r>
              <a:rPr lang="en-US" sz="1200" dirty="0"/>
              <a:t>(0.22)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742646" y="4439870"/>
            <a:ext cx="15648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4933434M16Rik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875813" y="4445655"/>
            <a:ext cx="9225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/>
              <a:t>HELLPAR</a:t>
            </a:r>
            <a:endParaRPr lang="en-US" sz="1600" b="1" dirty="0"/>
          </a:p>
        </p:txBody>
      </p:sp>
      <p:sp>
        <p:nvSpPr>
          <p:cNvPr id="100" name="Rectangle 99"/>
          <p:cNvSpPr/>
          <p:nvPr/>
        </p:nvSpPr>
        <p:spPr>
          <a:xfrm>
            <a:off x="493702" y="288932"/>
            <a:ext cx="830330" cy="148437"/>
          </a:xfrm>
          <a:prstGeom prst="rect">
            <a:avLst/>
          </a:prstGeom>
          <a:gradFill flip="none" rotWithShape="1">
            <a:gsLst>
              <a:gs pos="0">
                <a:srgbClr val="9933FF"/>
              </a:gs>
              <a:gs pos="33000">
                <a:srgbClr val="66FFFF"/>
              </a:gs>
              <a:gs pos="16000">
                <a:srgbClr val="0066FF"/>
              </a:gs>
              <a:gs pos="85000">
                <a:srgbClr val="FFC000"/>
              </a:gs>
              <a:gs pos="69000">
                <a:srgbClr val="FFFF00"/>
              </a:gs>
              <a:gs pos="51000">
                <a:srgbClr val="00FF00"/>
              </a:gs>
              <a:gs pos="100000">
                <a:srgbClr val="FF00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11252341" y="5410525"/>
            <a:ext cx="830330" cy="148437"/>
          </a:xfrm>
          <a:prstGeom prst="rect">
            <a:avLst/>
          </a:prstGeom>
          <a:gradFill flip="none" rotWithShape="1">
            <a:gsLst>
              <a:gs pos="0">
                <a:srgbClr val="9933FF"/>
              </a:gs>
              <a:gs pos="33000">
                <a:srgbClr val="66FFFF"/>
              </a:gs>
              <a:gs pos="16000">
                <a:srgbClr val="0066FF"/>
              </a:gs>
              <a:gs pos="85000">
                <a:srgbClr val="FFC000"/>
              </a:gs>
              <a:gs pos="69000">
                <a:srgbClr val="FFFF00"/>
              </a:gs>
              <a:gs pos="51000">
                <a:srgbClr val="00FF00"/>
              </a:gs>
              <a:gs pos="100000">
                <a:srgbClr val="FF00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370263" y="52758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1120499" y="5164101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275306" y="962009"/>
            <a:ext cx="8899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MALAT1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353003" y="2231980"/>
            <a:ext cx="730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NEAT1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1167201" y="3675512"/>
            <a:ext cx="11184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KCNQ1OT1</a:t>
            </a:r>
          </a:p>
        </p:txBody>
      </p:sp>
      <p:sp>
        <p:nvSpPr>
          <p:cNvPr id="108" name="Oval 107"/>
          <p:cNvSpPr/>
          <p:nvPr/>
        </p:nvSpPr>
        <p:spPr>
          <a:xfrm rot="3814091">
            <a:off x="491459" y="826843"/>
            <a:ext cx="225896" cy="11520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rot="2384682">
            <a:off x="470299" y="2219238"/>
            <a:ext cx="255170" cy="11935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rot="3593246">
            <a:off x="560829" y="3311445"/>
            <a:ext cx="254070" cy="12181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rot="2782304">
            <a:off x="6339809" y="5986222"/>
            <a:ext cx="459436" cy="5882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 rot="20031941">
            <a:off x="10325029" y="5846707"/>
            <a:ext cx="545398" cy="7735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rot="21118014">
            <a:off x="8304687" y="5471411"/>
            <a:ext cx="251531" cy="10639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2646412">
            <a:off x="4211474" y="6085789"/>
            <a:ext cx="459436" cy="4597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/>
          <p:cNvSpPr txBox="1"/>
          <p:nvPr/>
        </p:nvSpPr>
        <p:spPr>
          <a:xfrm>
            <a:off x="3764689" y="441487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5697" y="466104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106863" y="459954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505995" y="615255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3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442287" y="606690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352" y="373202"/>
            <a:ext cx="85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Base-Pair</a:t>
            </a:r>
          </a:p>
          <a:p>
            <a:pPr algn="ctr"/>
            <a:r>
              <a:rPr lang="en-US" sz="1200" dirty="0"/>
              <a:t>Probability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1259180" y="5518608"/>
            <a:ext cx="85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Base-Pair</a:t>
            </a:r>
          </a:p>
          <a:p>
            <a:pPr algn="ctr"/>
            <a:r>
              <a:rPr lang="en-US" sz="1200" dirty="0"/>
              <a:t>Probability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293C666-F4EF-DD4D-8BCE-E1875BD5C7CC}"/>
              </a:ext>
            </a:extLst>
          </p:cNvPr>
          <p:cNvSpPr txBox="1"/>
          <p:nvPr/>
        </p:nvSpPr>
        <p:spPr>
          <a:xfrm>
            <a:off x="10585862" y="-44683"/>
            <a:ext cx="1697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Hathaway_Figure</a:t>
            </a:r>
            <a:r>
              <a:rPr lang="en-US" sz="1400" b="1" dirty="0"/>
              <a:t> S6</a:t>
            </a:r>
          </a:p>
        </p:txBody>
      </p:sp>
    </p:spTree>
    <p:extLst>
      <p:ext uri="{BB962C8B-B14F-4D97-AF65-F5344CB8AC3E}">
        <p14:creationId xmlns:p14="http://schemas.microsoft.com/office/powerpoint/2010/main" val="152953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215</Words>
  <Application>Microsoft Macintosh PowerPoint</Application>
  <PresentationFormat>Widescreen</PresentationFormat>
  <Paragraphs>135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Quincy Hathaway</dc:creator>
  <cp:lastModifiedBy>Quincy Hathaway</cp:lastModifiedBy>
  <cp:revision>13</cp:revision>
  <dcterms:created xsi:type="dcterms:W3CDTF">2020-09-08T19:28:02Z</dcterms:created>
  <dcterms:modified xsi:type="dcterms:W3CDTF">2020-09-08T19:32:40Z</dcterms:modified>
</cp:coreProperties>
</file>