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2" r:id="rId2"/>
    <p:sldId id="530" r:id="rId3"/>
    <p:sldId id="531" r:id="rId4"/>
    <p:sldId id="541" r:id="rId5"/>
    <p:sldId id="542" r:id="rId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 horzBarState="maximized">
    <p:restoredLeft sz="5854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0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BED5B-3D4D-4DC0-B10B-A0BC0B4003BF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EEF11-76E6-47E5-A1CB-A967B13BDD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46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56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957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34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46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116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57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62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14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57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3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942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36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6959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198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290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D362B-D043-42DB-BB90-1792AB09E9F6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6AA9-3A37-48EE-990B-11CBC8415A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59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 Box 2"/>
          <p:cNvSpPr txBox="1">
            <a:spLocks noChangeArrowheads="1"/>
          </p:cNvSpPr>
          <p:nvPr/>
        </p:nvSpPr>
        <p:spPr bwMode="auto">
          <a:xfrm>
            <a:off x="531594" y="541721"/>
            <a:ext cx="2934996" cy="598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All population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Age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Sex (M/F)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Combined treatment</a:t>
            </a: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plasma Exchange</a:t>
            </a:r>
            <a:endParaRPr lang="en-US" altLang="ja-JP" sz="1400" b="0" dirty="0">
              <a:latin typeface="Times" pitchFamily="2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0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  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h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emodialysis</a:t>
            </a:r>
            <a:endParaRPr lang="en-US" altLang="ja-JP" sz="1400" b="0" dirty="0">
              <a:latin typeface="Times" pitchFamily="2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anticoagulation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Etiology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  HAV, HBV, AIH, DILI, UK, others </a:t>
            </a:r>
            <a:endParaRPr lang="en-US" altLang="ja-JP" sz="1400" b="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dirty="0" err="1">
                <a:latin typeface="Times" pitchFamily="2" charset="0"/>
              </a:rPr>
              <a:t>Plt</a:t>
            </a:r>
            <a:r>
              <a:rPr lang="en-US" altLang="ja-JP" sz="1400" dirty="0">
                <a:latin typeface="Times" pitchFamily="2" charset="0"/>
              </a:rPr>
              <a:t> (/</a:t>
            </a:r>
            <a:r>
              <a:rPr lang="en-US" altLang="ja-JP" sz="1400" dirty="0">
                <a:latin typeface="Times" pitchFamily="2" charset="0"/>
                <a:sym typeface="Symbol" charset="0"/>
              </a:rPr>
              <a:t></a:t>
            </a:r>
            <a:r>
              <a:rPr lang="en-US" altLang="ja-JP" sz="1400" dirty="0">
                <a:latin typeface="Times" pitchFamily="2" charset="0"/>
              </a:rPr>
              <a:t>l)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 (%)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PT-INR</a:t>
            </a:r>
          </a:p>
          <a:p>
            <a:pPr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FDP (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sym typeface="Symbol" charset="0"/>
              </a:rPr>
              <a:t></a:t>
            </a: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g/ml)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AST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LDH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 err="1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Cre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NH</a:t>
            </a:r>
            <a:r>
              <a:rPr kumimoji="1" lang="en-US" altLang="ja-JP" sz="1400" b="1" i="0" u="none" strike="noStrike" kern="1200" baseline="-250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3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Ferritin (ng/ml)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MELD score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coma/without coma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</p:txBody>
      </p:sp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3386822" y="541721"/>
            <a:ext cx="2046035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87)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45 (37-56)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54/33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77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16, 19, 1, 2, 38, 11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12.2 (8.6-15.6)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32 (21-41)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2.15 (1.78-3.33)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19.8 (11.6-42.7)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6200 (3872-10807)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4491 (2866-7149)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3804 (2063-8477)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3.5 (3.2-3.8)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4.1 (2.3-5.6)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0.84 (0.67-1.31)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73 (49-112)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21981.5 (7541.0-54580.5)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 (15-26)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18/69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409575" y="821861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>
            <a:off x="409575" y="6442649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5508805" y="541721"/>
            <a:ext cx="1776730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No TASIT (n = 107)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46 (33-59)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55/52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55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7, 34, 17, 2, 27, 20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13.8 (8.4-17.5)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36 (26-44)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1.95 (1.65-2.49)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10.8 (4.7-24.2)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1172 (300-3266)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1523 (329-3269)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538 (351-1224)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3.3 (2.8-3.8)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8.9 (4.1-15.2)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0.67 (0.54-1.02)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73 (54-104)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1887.1 (538.6-5485.9)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 (15-29)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24/83</a:t>
            </a:r>
          </a:p>
        </p:txBody>
      </p:sp>
      <p:sp>
        <p:nvSpPr>
          <p:cNvPr id="88070" name="Text Box 7"/>
          <p:cNvSpPr txBox="1">
            <a:spLocks noChangeArrowheads="1"/>
          </p:cNvSpPr>
          <p:nvPr/>
        </p:nvSpPr>
        <p:spPr bwMode="auto">
          <a:xfrm>
            <a:off x="7405611" y="541721"/>
            <a:ext cx="774853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p-value 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0.15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0.28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0.77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0.018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0.058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0.0042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0.0068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0.28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0.51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0.44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0.29</a:t>
            </a:r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409575" y="593406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90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Table 1</a:t>
            </a:r>
            <a:endParaRPr kumimoji="1" lang="ja-JP" altLang="en-US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807665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3346845" y="541721"/>
            <a:ext cx="2125992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60)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45 (36-54)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35/25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59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51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12, 12, 0, 2, 26, 8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12.2 (9.3-15.3)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31 (18-41)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2.20 (1.77-3.50)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25.8 (15.3-52.4)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8282 (4823-15190)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5084 (3002-7645)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6066 (3593-10213)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3.6 (3.3-3.9)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3.4 (1.9-5.0)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0.88 (0.72-1.69)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70 (48-117)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31787.0 (12310.8-81161.0)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20 (14-30)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11/49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409575" y="821861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>
            <a:off x="409575" y="6442649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5508802" y="541721"/>
            <a:ext cx="1776730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No TASIT (n = 29)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47 (37-57)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13/16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1, 3, 4, 1, 8, 12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10.0 (5.9-19.7)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34 (23-42)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2.06 (1.72-2.80)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21.4 (9.4-40.5)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497 (113-4906)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337 (62-3175)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614 (362-3707)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3.2 (2.7-3.8)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8.1 (3.3-15.7)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0.76 (0.57-1.46)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74 (60-106)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1220.3 (418.2-3761.9)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22 (15-29)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10/19</a:t>
            </a:r>
          </a:p>
        </p:txBody>
      </p:sp>
      <p:sp>
        <p:nvSpPr>
          <p:cNvPr id="88070" name="Text Box 7"/>
          <p:cNvSpPr txBox="1">
            <a:spLocks noChangeArrowheads="1"/>
          </p:cNvSpPr>
          <p:nvPr/>
        </p:nvSpPr>
        <p:spPr bwMode="auto">
          <a:xfrm>
            <a:off x="7405611" y="541721"/>
            <a:ext cx="774853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p-value 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0.51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0.23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0.045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0.0022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0.0037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0.36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0.19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0.14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0.0030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0.50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0.34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0.0004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0.13</a:t>
            </a:r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409575" y="593406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208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Table 1 (continued)</a:t>
            </a:r>
            <a:endParaRPr kumimoji="1" lang="ja-JP" altLang="en-US" b="1" dirty="0">
              <a:latin typeface="Times"/>
              <a:cs typeface="Times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075A9231-6781-3743-8874-9E4D6786A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594" y="541721"/>
            <a:ext cx="2934996" cy="598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high-LDH subgroup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Age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Sex (M/F)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Combined treatment</a:t>
            </a: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plasma Exchange</a:t>
            </a:r>
            <a:endParaRPr lang="en-US" altLang="ja-JP" sz="1400" b="0" dirty="0">
              <a:latin typeface="Times" pitchFamily="2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0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  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h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emodialysis</a:t>
            </a:r>
            <a:endParaRPr lang="en-US" altLang="ja-JP" sz="1400" b="0" dirty="0">
              <a:latin typeface="Times" pitchFamily="2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anticoagulation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Etiology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  HAV, HBV, AIH, DILI, UK, others </a:t>
            </a:r>
            <a:endParaRPr lang="en-US" altLang="ja-JP" sz="1400" b="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dirty="0" err="1">
                <a:latin typeface="Times" pitchFamily="2" charset="0"/>
              </a:rPr>
              <a:t>Plt</a:t>
            </a:r>
            <a:r>
              <a:rPr lang="en-US" altLang="ja-JP" sz="1400" dirty="0">
                <a:latin typeface="Times" pitchFamily="2" charset="0"/>
              </a:rPr>
              <a:t> (/</a:t>
            </a:r>
            <a:r>
              <a:rPr lang="en-US" altLang="ja-JP" sz="1400" dirty="0">
                <a:latin typeface="Times" pitchFamily="2" charset="0"/>
                <a:sym typeface="Symbol" charset="0"/>
              </a:rPr>
              <a:t></a:t>
            </a:r>
            <a:r>
              <a:rPr lang="en-US" altLang="ja-JP" sz="1400" dirty="0">
                <a:latin typeface="Times" pitchFamily="2" charset="0"/>
              </a:rPr>
              <a:t>l)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 (%)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PT-INR</a:t>
            </a:r>
          </a:p>
          <a:p>
            <a:pPr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FDP (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sym typeface="Symbol" charset="0"/>
              </a:rPr>
              <a:t></a:t>
            </a: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g/ml)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AST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LDH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 err="1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Cre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NH</a:t>
            </a:r>
            <a:r>
              <a:rPr kumimoji="1" lang="en-US" altLang="ja-JP" sz="1400" b="1" i="0" u="none" strike="noStrike" kern="1200" baseline="-250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3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Ferritin (ng/ml)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MELD score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coma/without coma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0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3"/>
          <p:cNvSpPr txBox="1">
            <a:spLocks noChangeArrowheads="1"/>
          </p:cNvSpPr>
          <p:nvPr/>
        </p:nvSpPr>
        <p:spPr bwMode="auto">
          <a:xfrm>
            <a:off x="3431704" y="541721"/>
            <a:ext cx="1956266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TASIT (n = 27)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49 (</a:t>
            </a: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-65)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19/8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27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26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4, 7, 1, 0, 12, 3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13.0 (8.0-16.1)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32 (21-38)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2.15 (1.82-3.17)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11.0 (7.6-23.8)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4055 (2231-5671)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4179 (2493-5178)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1322 (869-2366)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3.3 (3.0-3.6)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4.9 (3.7-9.2)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0.73 (0.64-0.86)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75 (51-103)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8814.2 (4316.2-24498.0)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 (15-24)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7/20</a:t>
            </a: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409575" y="821861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>
            <a:off x="409575" y="6442649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5508802" y="541721"/>
            <a:ext cx="1776730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No TASIT (n = 78)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46 (32-61)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42/36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60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42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6, 31, 13, 1, 19, 8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14.2 (9.3-17.2)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36 (27-44)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1.92 (1.63-2.39)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8.7 (3.8-19.8)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1354 (395-2844)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1807 (581-3298)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513 (349-942)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3.4 (2.9-3.8)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9.5 (4.3-14.7)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0.67 (0.54-0.99)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73 (53-102)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2440.3 (538.6-6412.5)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17 (15-26)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14/64</a:t>
            </a:r>
          </a:p>
        </p:txBody>
      </p:sp>
      <p:sp>
        <p:nvSpPr>
          <p:cNvPr id="88070" name="Text Box 7"/>
          <p:cNvSpPr txBox="1">
            <a:spLocks noChangeArrowheads="1"/>
          </p:cNvSpPr>
          <p:nvPr/>
        </p:nvSpPr>
        <p:spPr bwMode="auto">
          <a:xfrm>
            <a:off x="7405611" y="541721"/>
            <a:ext cx="774853" cy="597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p-value 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0.28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0.13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0.0061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0.49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0.0002</a:t>
            </a:r>
          </a:p>
          <a:p>
            <a:pPr algn="ctr">
              <a:lnSpc>
                <a:spcPts val="2000"/>
              </a:lnSpc>
            </a:pPr>
            <a:endParaRPr lang="en-US" altLang="ja-JP" sz="14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0.42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0.086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0.34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0.79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0.0002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&lt;0.0001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0.81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0.019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0.35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0.60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0.020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0.98</a:t>
            </a:r>
          </a:p>
          <a:p>
            <a:pPr algn="ctr"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0.35</a:t>
            </a:r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409575" y="593406"/>
            <a:ext cx="8277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208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Table 1 (continued)</a:t>
            </a:r>
            <a:endParaRPr kumimoji="1" lang="ja-JP" altLang="en-US" b="1" dirty="0">
              <a:latin typeface="Times"/>
              <a:cs typeface="Times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0DFB7E-3D0F-2348-A870-4DA7B62BE99B}"/>
              </a:ext>
            </a:extLst>
          </p:cNvPr>
          <p:cNvSpPr txBox="1"/>
          <p:nvPr/>
        </p:nvSpPr>
        <p:spPr>
          <a:xfrm>
            <a:off x="7268901" y="-4745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EFC28102-4ACF-0D4A-A005-76A43EC62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594" y="541721"/>
            <a:ext cx="2934996" cy="598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low-LDH subgroup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Age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Sex (M/F)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Combined treatment</a:t>
            </a: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plasma Exchange</a:t>
            </a:r>
            <a:endParaRPr lang="en-US" altLang="ja-JP" sz="1400" b="0" dirty="0">
              <a:latin typeface="Times" pitchFamily="2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0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  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h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ea typeface="游ゴシック" panose="020B0400000000000000" pitchFamily="34" charset="-128"/>
                <a:cs typeface="Times New Roman" panose="02020603050405020304" pitchFamily="18" charset="0"/>
              </a:rPr>
              <a:t>emodialysis</a:t>
            </a:r>
            <a:endParaRPr lang="en-US" altLang="ja-JP" sz="1400" b="0" dirty="0">
              <a:latin typeface="Times" pitchFamily="2" charset="0"/>
              <a:ea typeface="游ゴシック" panose="020B0400000000000000" pitchFamily="34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 anticoagulation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Etiology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cs typeface="Times New Roman" panose="02020603050405020304" pitchFamily="18" charset="0"/>
              </a:rPr>
              <a:t>  HAV, HBV, AIH, DILI, UK, others </a:t>
            </a:r>
            <a:endParaRPr lang="en-US" altLang="ja-JP" sz="1400" b="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400" dirty="0" err="1">
                <a:latin typeface="Times" pitchFamily="2" charset="0"/>
              </a:rPr>
              <a:t>Plt</a:t>
            </a:r>
            <a:r>
              <a:rPr lang="en-US" altLang="ja-JP" sz="1400" dirty="0">
                <a:latin typeface="Times" pitchFamily="2" charset="0"/>
              </a:rPr>
              <a:t> (/</a:t>
            </a:r>
            <a:r>
              <a:rPr lang="en-US" altLang="ja-JP" sz="1400" dirty="0">
                <a:latin typeface="Times" pitchFamily="2" charset="0"/>
                <a:sym typeface="Symbol" charset="0"/>
              </a:rPr>
              <a:t></a:t>
            </a:r>
            <a:r>
              <a:rPr lang="en-US" altLang="ja-JP" sz="1400" dirty="0">
                <a:latin typeface="Times" pitchFamily="2" charset="0"/>
              </a:rPr>
              <a:t>l)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 (%)</a:t>
            </a:r>
          </a:p>
          <a:p>
            <a:pPr>
              <a:lnSpc>
                <a:spcPts val="2000"/>
              </a:lnSpc>
            </a:pPr>
            <a:r>
              <a:rPr lang="en-US" altLang="ja-JP" sz="1400" dirty="0">
                <a:latin typeface="Times" pitchFamily="2" charset="0"/>
              </a:rPr>
              <a:t>PT-INR</a:t>
            </a:r>
          </a:p>
          <a:p>
            <a:pPr>
              <a:lnSpc>
                <a:spcPts val="2000"/>
              </a:lnSpc>
            </a:pP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FDP (</a:t>
            </a:r>
            <a:r>
              <a:rPr lang="en-US" altLang="ja-JP" sz="1400" dirty="0">
                <a:solidFill>
                  <a:srgbClr val="000000"/>
                </a:solidFill>
                <a:latin typeface="Times" pitchFamily="2" charset="0"/>
                <a:sym typeface="Symbol" charset="0"/>
              </a:rPr>
              <a:t></a:t>
            </a:r>
            <a:r>
              <a:rPr lang="en-US" altLang="ja-JP" sz="1400" b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g/ml)</a:t>
            </a:r>
            <a:endParaRPr lang="en-US" altLang="ja-JP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AST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ALT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LDH (IU/l)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Alb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TB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 err="1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Cre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NH</a:t>
            </a:r>
            <a:r>
              <a:rPr kumimoji="1" lang="en-US" altLang="ja-JP" sz="1400" b="1" i="0" u="none" strike="noStrike" kern="1200" baseline="-250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3</a:t>
            </a: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 (mg/dl)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Ferritin (ng/ml)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MELD score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4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coma/without coma</a:t>
            </a:r>
            <a:endParaRPr lang="ja-JP" altLang="ja-JP" sz="1400" b="0" i="0" u="none" strike="noStrike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214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ext Box 2"/>
          <p:cNvSpPr txBox="1">
            <a:spLocks noChangeArrowheads="1"/>
          </p:cNvSpPr>
          <p:nvPr/>
        </p:nvSpPr>
        <p:spPr bwMode="auto">
          <a:xfrm>
            <a:off x="158742" y="787528"/>
            <a:ext cx="1733195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  All population</a:t>
            </a: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TASIT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Anticoagulation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 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Sex (female)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Age (every 10 years)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  h</a:t>
            </a:r>
            <a:r>
              <a:rPr lang="en-US" altLang="ja-JP" sz="1200" i="0" u="none" strike="noStrike" dirty="0">
                <a:effectLst/>
                <a:latin typeface="Times" pitchFamily="2" charset="0"/>
              </a:rPr>
              <a:t>igh-LDH subgroup</a:t>
            </a:r>
          </a:p>
          <a:p>
            <a:pPr fontAlgn="ctr">
              <a:lnSpc>
                <a:spcPts val="2000"/>
              </a:lnSpc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TASIT</a:t>
            </a: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Anticoagulation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 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Sex (female)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Age (every 10 years)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  low</a:t>
            </a:r>
            <a:r>
              <a:rPr lang="en-US" altLang="ja-JP" sz="1200" i="0" u="none" strike="noStrike" dirty="0">
                <a:effectLst/>
                <a:latin typeface="Times" pitchFamily="2" charset="0"/>
              </a:rPr>
              <a:t>-LDH subgroup</a:t>
            </a:r>
          </a:p>
          <a:p>
            <a:pPr fontAlgn="ctr">
              <a:lnSpc>
                <a:spcPts val="2000"/>
              </a:lnSpc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TASIT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Anticoagulation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 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Sex (female)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Age (every 10 years)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</p:txBody>
      </p:sp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228642" y="1067668"/>
            <a:ext cx="87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 rot="16200000">
            <a:off x="-1122008" y="3402316"/>
            <a:ext cx="56441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228642" y="839213"/>
            <a:ext cx="87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90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Table 2</a:t>
            </a:r>
            <a:endParaRPr kumimoji="1" lang="ja-JP" altLang="en-US" b="1" dirty="0">
              <a:latin typeface="Times"/>
              <a:cs typeface="Time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8C30928-875C-E542-BF7B-B5C42C7EC7DF}"/>
              </a:ext>
            </a:extLst>
          </p:cNvPr>
          <p:cNvSpPr txBox="1"/>
          <p:nvPr/>
        </p:nvSpPr>
        <p:spPr>
          <a:xfrm>
            <a:off x="2157143" y="525257"/>
            <a:ext cx="1512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"/>
                <a:cs typeface="Times"/>
              </a:rPr>
              <a:t>Survival without LT</a:t>
            </a:r>
            <a:endParaRPr kumimoji="1" lang="ja-JP" altLang="en-US" sz="1200" b="1" dirty="0">
              <a:latin typeface="Times"/>
              <a:cs typeface="Time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30AF092-BA3F-7B46-841D-3B07CE9B0F65}"/>
              </a:ext>
            </a:extLst>
          </p:cNvPr>
          <p:cNvSpPr txBox="1"/>
          <p:nvPr/>
        </p:nvSpPr>
        <p:spPr>
          <a:xfrm>
            <a:off x="5069989" y="525257"/>
            <a:ext cx="535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"/>
                <a:cs typeface="Times"/>
              </a:rPr>
              <a:t>PT%</a:t>
            </a:r>
            <a:endParaRPr kumimoji="1" lang="ja-JP" altLang="en-US" sz="1200" b="1" dirty="0">
              <a:latin typeface="Times"/>
              <a:cs typeface="Times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DBABE2C-B6E4-464C-8D4D-7B88E2997A6D}"/>
              </a:ext>
            </a:extLst>
          </p:cNvPr>
          <p:cNvSpPr txBox="1"/>
          <p:nvPr/>
        </p:nvSpPr>
        <p:spPr>
          <a:xfrm>
            <a:off x="7524023" y="525257"/>
            <a:ext cx="486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"/>
                <a:cs typeface="Times"/>
              </a:rPr>
              <a:t>ALT</a:t>
            </a:r>
            <a:endParaRPr kumimoji="1" lang="ja-JP" altLang="en-US" sz="1200" b="1" dirty="0">
              <a:latin typeface="Times"/>
              <a:cs typeface="Times"/>
            </a:endParaRPr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6C2E4B23-04F9-5C4C-A106-BA62A5E2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872" y="787528"/>
            <a:ext cx="585698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OR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17.67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–1.36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–23.60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–1.19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–0.55</a:t>
            </a: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15.24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3.61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–27.99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–2.59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0.29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11.86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–3.69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–20.99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–1.14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–0.67</a:t>
            </a: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7B6948A7-CD9F-9745-86CC-90A150233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891" y="787528"/>
            <a:ext cx="1098659" cy="57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95% CI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9.47-25.87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–10.62-7.90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–33.07- –14.13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–9.05-6.68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–2.88-7.90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–1.17-31.65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–13.21-20.43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–45.03- –10.95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–15.45-10.27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–4.07-4.64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–1.18-24.90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–15.16-7.78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–33.81- –8.17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–11.98-9.70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–3.53-2.19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33" name="Text Box 3">
            <a:extLst>
              <a:ext uri="{FF2B5EF4-FFF2-40B4-BE49-F238E27FC236}">
                <a16:creationId xmlns:a16="http://schemas.microsoft.com/office/drawing/2014/main" id="{2CA34582-BFA8-0848-95A3-20F08BF7F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658" y="787528"/>
            <a:ext cx="649819" cy="544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p-value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0.64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0.69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0.90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0.52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0.83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0.64</a:t>
            </a:r>
          </a:p>
        </p:txBody>
      </p:sp>
      <p:sp>
        <p:nvSpPr>
          <p:cNvPr id="34" name="Line 5">
            <a:extLst>
              <a:ext uri="{FF2B5EF4-FFF2-40B4-BE49-F238E27FC236}">
                <a16:creationId xmlns:a16="http://schemas.microsoft.com/office/drawing/2014/main" id="{4D9EEB73-0B99-6446-AFF3-43B480C17D1B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3730252" y="3402317"/>
            <a:ext cx="56441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35" name="Text Box 3">
            <a:extLst>
              <a:ext uri="{FF2B5EF4-FFF2-40B4-BE49-F238E27FC236}">
                <a16:creationId xmlns:a16="http://schemas.microsoft.com/office/drawing/2014/main" id="{EFF9B389-E29F-ED47-9DC1-DBFC55272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124" y="785671"/>
            <a:ext cx="508754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OR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–0.42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0.00</a:t>
            </a: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–0.44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0.01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–0.22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–0.01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07143F95-530C-794A-B919-5F3A758CE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0615" y="785671"/>
            <a:ext cx="944771" cy="57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95% CI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–0.35-0.04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–0.64- –0.20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–0.20-0.26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–0.18-0.20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–0.06-0.05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–0.51-0.32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–0.86- –0.01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–0.36-0.50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–0.18-0.46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–0.10-0.12</a:t>
            </a: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–0.51-0.07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–0.65- –0.13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–0.24-0.34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–0.36-0.13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–0.07-0.06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37" name="Text Box 3">
            <a:extLst>
              <a:ext uri="{FF2B5EF4-FFF2-40B4-BE49-F238E27FC236}">
                <a16:creationId xmlns:a16="http://schemas.microsoft.com/office/drawing/2014/main" id="{B8751C21-D707-5746-BB46-D52D5D450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2438" y="785671"/>
            <a:ext cx="649819" cy="544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p-value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0.80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0.93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0.88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0.66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0.39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0.91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0.34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0.83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1F783AF-5DE6-564B-980A-6E1CB5B4D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015" y="785671"/>
            <a:ext cx="431810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OR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1.91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0.88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0.57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0.80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5.60</a:t>
            </a: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0.31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1.21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1.12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0.57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1.93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0.68</a:t>
            </a: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23" name="Text Box 6">
            <a:extLst>
              <a:ext uri="{FF2B5EF4-FFF2-40B4-BE49-F238E27FC236}">
                <a16:creationId xmlns:a16="http://schemas.microsoft.com/office/drawing/2014/main" id="{813FB69E-784C-A94C-A091-67AFA0DC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742" y="785671"/>
            <a:ext cx="829355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95% CI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0.83-4.55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0.36-2.09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0.05-0.26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0.26-1.22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0.62-1.02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1.45-24.32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0.05-1.41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0.02-0.31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0.35-4.36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0.69-1.85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0.15-2.10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0.59-6.45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0.04-0.42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0.09-0.77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0.46-0.94</a:t>
            </a: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id="{AECA5034-B610-DF4F-AEF6-9E6F89E17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857" y="785671"/>
            <a:ext cx="649819" cy="544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p-value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0.15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0.08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0.15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0.76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0.66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0.39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0.27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0.03</a:t>
            </a:r>
          </a:p>
        </p:txBody>
      </p:sp>
      <p:sp>
        <p:nvSpPr>
          <p:cNvPr id="27" name="Line 5">
            <a:extLst>
              <a:ext uri="{FF2B5EF4-FFF2-40B4-BE49-F238E27FC236}">
                <a16:creationId xmlns:a16="http://schemas.microsoft.com/office/drawing/2014/main" id="{0250F9D4-D67F-2840-B362-FE62A10DB7C5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1304451" y="3400460"/>
            <a:ext cx="56441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597062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Line 4"/>
          <p:cNvSpPr>
            <a:spLocks noChangeShapeType="1"/>
          </p:cNvSpPr>
          <p:nvPr/>
        </p:nvSpPr>
        <p:spPr bwMode="auto">
          <a:xfrm>
            <a:off x="228642" y="1067668"/>
            <a:ext cx="87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88068" name="Line 5"/>
          <p:cNvSpPr>
            <a:spLocks noChangeShapeType="1"/>
          </p:cNvSpPr>
          <p:nvPr/>
        </p:nvSpPr>
        <p:spPr bwMode="auto">
          <a:xfrm rot="16200000">
            <a:off x="-1122008" y="3402316"/>
            <a:ext cx="56441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88071" name="Line 8"/>
          <p:cNvSpPr>
            <a:spLocks noChangeShapeType="1"/>
          </p:cNvSpPr>
          <p:nvPr/>
        </p:nvSpPr>
        <p:spPr bwMode="auto">
          <a:xfrm>
            <a:off x="228642" y="839213"/>
            <a:ext cx="87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50881" y="54256"/>
            <a:ext cx="90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"/>
                <a:cs typeface="Times"/>
              </a:rPr>
              <a:t>Table 3</a:t>
            </a:r>
            <a:endParaRPr kumimoji="1" lang="ja-JP" altLang="en-US" b="1" dirty="0">
              <a:latin typeface="Times"/>
              <a:cs typeface="Time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8C30928-875C-E542-BF7B-B5C42C7EC7DF}"/>
              </a:ext>
            </a:extLst>
          </p:cNvPr>
          <p:cNvSpPr txBox="1"/>
          <p:nvPr/>
        </p:nvSpPr>
        <p:spPr>
          <a:xfrm>
            <a:off x="2157143" y="525257"/>
            <a:ext cx="1512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"/>
                <a:cs typeface="Times"/>
              </a:rPr>
              <a:t>Survival without LT</a:t>
            </a:r>
            <a:endParaRPr kumimoji="1" lang="ja-JP" altLang="en-US" sz="1200" b="1" dirty="0">
              <a:latin typeface="Times"/>
              <a:cs typeface="Times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30AF092-BA3F-7B46-841D-3B07CE9B0F65}"/>
              </a:ext>
            </a:extLst>
          </p:cNvPr>
          <p:cNvSpPr txBox="1"/>
          <p:nvPr/>
        </p:nvSpPr>
        <p:spPr>
          <a:xfrm>
            <a:off x="5069989" y="525257"/>
            <a:ext cx="535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"/>
                <a:cs typeface="Times"/>
              </a:rPr>
              <a:t>PT%</a:t>
            </a:r>
            <a:endParaRPr kumimoji="1" lang="ja-JP" altLang="en-US" sz="1200" b="1" dirty="0">
              <a:latin typeface="Times"/>
              <a:cs typeface="Times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DBABE2C-B6E4-464C-8D4D-7B88E2997A6D}"/>
              </a:ext>
            </a:extLst>
          </p:cNvPr>
          <p:cNvSpPr txBox="1"/>
          <p:nvPr/>
        </p:nvSpPr>
        <p:spPr>
          <a:xfrm>
            <a:off x="7524023" y="525257"/>
            <a:ext cx="486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latin typeface="Times"/>
                <a:cs typeface="Times"/>
              </a:rPr>
              <a:t>ALT</a:t>
            </a:r>
            <a:endParaRPr kumimoji="1" lang="ja-JP" altLang="en-US" sz="1200" b="1" dirty="0">
              <a:latin typeface="Times"/>
              <a:cs typeface="Times"/>
            </a:endParaRPr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6C2E4B23-04F9-5C4C-A106-BA62A5E20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0872" y="787528"/>
            <a:ext cx="585698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OR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18.23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–3.90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–25.96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–3.48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–2.18</a:t>
            </a: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10.21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4.17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–37.77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–3.50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0.09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12.71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–6.55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–18.34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–4.60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–3.14</a:t>
            </a: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7B6948A7-CD9F-9745-86CC-90A150233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891" y="787528"/>
            <a:ext cx="1098659" cy="57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95% CI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8.00-28.45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–16.29-8.49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–38.28- –13.64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–13.23-6.27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–4.94-0.58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–13.88-34.31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–17.21-25.54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–58.26- –17.28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–18.09-11.09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–4.46-4.64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–3.28-28.70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–22.58-9.47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–35.57- –1.11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–18.91-9.71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–6.82-0.55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33" name="Text Box 3">
            <a:extLst>
              <a:ext uri="{FF2B5EF4-FFF2-40B4-BE49-F238E27FC236}">
                <a16:creationId xmlns:a16="http://schemas.microsoft.com/office/drawing/2014/main" id="{2CA34582-BFA8-0848-95A3-20F08BF7F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658" y="787528"/>
            <a:ext cx="649819" cy="544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p-value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0.53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0.48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0.12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0.40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0.70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0.97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0.41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0.52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0.69</a:t>
            </a:r>
          </a:p>
        </p:txBody>
      </p:sp>
      <p:sp>
        <p:nvSpPr>
          <p:cNvPr id="34" name="Line 5">
            <a:extLst>
              <a:ext uri="{FF2B5EF4-FFF2-40B4-BE49-F238E27FC236}">
                <a16:creationId xmlns:a16="http://schemas.microsoft.com/office/drawing/2014/main" id="{4D9EEB73-0B99-6446-AFF3-43B480C17D1B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3730252" y="3402317"/>
            <a:ext cx="56441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35" name="Text Box 3">
            <a:extLst>
              <a:ext uri="{FF2B5EF4-FFF2-40B4-BE49-F238E27FC236}">
                <a16:creationId xmlns:a16="http://schemas.microsoft.com/office/drawing/2014/main" id="{EFF9B389-E29F-ED47-9DC1-DBFC55272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9124" y="785671"/>
            <a:ext cx="508754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OR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–0.40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0.02</a:t>
            </a: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–0.45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0.03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–0.23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0.01</a:t>
            </a:r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id="{07143F95-530C-794A-B919-5F3A758CE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0615" y="785671"/>
            <a:ext cx="944771" cy="570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95% CI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–0.33-0.14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–0.69- –0.12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–0.34-0.23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–0.15-0.29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–0.05-0.08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–0.77-0.47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–0.99- 0.10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–0.38-0.67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–0.13-0.60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–0.09-0.14</a:t>
            </a:r>
          </a:p>
          <a:p>
            <a:pPr algn="ctr" font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–0.43-0.19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–0.69- –0.07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–0.56-0.11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–0.39-0.17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–0.06-0.08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37" name="Text Box 3">
            <a:extLst>
              <a:ext uri="{FF2B5EF4-FFF2-40B4-BE49-F238E27FC236}">
                <a16:creationId xmlns:a16="http://schemas.microsoft.com/office/drawing/2014/main" id="{B8751C21-D707-5746-BB46-D52D5D450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2438" y="785671"/>
            <a:ext cx="649819" cy="544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p-value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0.44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0.69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0.54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0.60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0.58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0.21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0.66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0.45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0.17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0.42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0.78</a:t>
            </a:r>
          </a:p>
        </p:txBody>
      </p:sp>
      <p:sp>
        <p:nvSpPr>
          <p:cNvPr id="22" name="Text Box 3">
            <a:extLst>
              <a:ext uri="{FF2B5EF4-FFF2-40B4-BE49-F238E27FC236}">
                <a16:creationId xmlns:a16="http://schemas.microsoft.com/office/drawing/2014/main" id="{E1F783AF-5DE6-564B-980A-6E1CB5B4D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2015" y="785671"/>
            <a:ext cx="431810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OR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1.42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0.93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0.49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0.67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3.61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1.28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0.99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0.29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2.90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0.17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0.62</a:t>
            </a: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23" name="Text Box 6">
            <a:extLst>
              <a:ext uri="{FF2B5EF4-FFF2-40B4-BE49-F238E27FC236}">
                <a16:creationId xmlns:a16="http://schemas.microsoft.com/office/drawing/2014/main" id="{813FB69E-784C-A94C-A091-67AFA0DC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742" y="785671"/>
            <a:ext cx="829355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95% CI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0.45-4.42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0.25-3.16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0.05-0.40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0.17-1.38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0.46-0.94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0.25-51.72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NA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0.01-0.32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0.23-8.68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0.49-1.97</a:t>
            </a: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 fontAlgn="ctr">
              <a:lnSpc>
                <a:spcPts val="2000"/>
              </a:lnSpc>
            </a:pPr>
            <a:r>
              <a:rPr lang="en-US" altLang="ja-JP" sz="1200" b="1" u="none" strike="noStrike" dirty="0">
                <a:effectLst/>
                <a:latin typeface="Times" pitchFamily="2" charset="0"/>
                <a:cs typeface="Times New Roman" panose="02020603050405020304" pitchFamily="18" charset="0"/>
              </a:rPr>
              <a:t>0.05-1.44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0.56-16.25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0.06-1.25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0.03-0.70</a:t>
            </a:r>
          </a:p>
          <a:p>
            <a:pPr algn="ctr" font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  <a:cs typeface="Times New Roman" panose="02020603050405020304" pitchFamily="18" charset="0"/>
              </a:rPr>
              <a:t>0.36-0.97</a:t>
            </a:r>
            <a:endParaRPr lang="en-US" altLang="ja-JP" sz="1200" dirty="0">
              <a:latin typeface="Times" pitchFamily="2" charset="0"/>
            </a:endParaRPr>
          </a:p>
        </p:txBody>
      </p:sp>
      <p:sp>
        <p:nvSpPr>
          <p:cNvPr id="26" name="Text Box 3">
            <a:extLst>
              <a:ext uri="{FF2B5EF4-FFF2-40B4-BE49-F238E27FC236}">
                <a16:creationId xmlns:a16="http://schemas.microsoft.com/office/drawing/2014/main" id="{AECA5034-B610-DF4F-AEF6-9E6F89E17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857" y="785671"/>
            <a:ext cx="649819" cy="544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p-value</a:t>
            </a:r>
          </a:p>
          <a:p>
            <a:pPr algn="ctr" fontAlgn="ctr">
              <a:lnSpc>
                <a:spcPts val="2000"/>
              </a:lnSpc>
            </a:pPr>
            <a:endParaRPr lang="en-US" altLang="ja-JP" sz="1200" b="1" u="none" strike="noStrike" dirty="0">
              <a:effectLst/>
              <a:latin typeface="Times" pitchFamily="2" charset="0"/>
              <a:cs typeface="Times New Roman" panose="02020603050405020304" pitchFamily="18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0.54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0.91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0.18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0.03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0.33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1.00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&lt;0.001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0.78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0.98</a:t>
            </a: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0.14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0.21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0.10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0.02</a:t>
            </a:r>
          </a:p>
          <a:p>
            <a:pPr algn="ctr"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0.05</a:t>
            </a:r>
          </a:p>
        </p:txBody>
      </p:sp>
      <p:sp>
        <p:nvSpPr>
          <p:cNvPr id="27" name="Line 5">
            <a:extLst>
              <a:ext uri="{FF2B5EF4-FFF2-40B4-BE49-F238E27FC236}">
                <a16:creationId xmlns:a16="http://schemas.microsoft.com/office/drawing/2014/main" id="{0250F9D4-D67F-2840-B362-FE62A10DB7C5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1304451" y="3400460"/>
            <a:ext cx="56441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ja-JP" altLang="en-US" sz="1200"/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81A5F129-0BFB-C34B-BED3-394E18FCB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42" y="787528"/>
            <a:ext cx="1733195" cy="546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467" tIns="40234" rIns="80467" bIns="40234">
            <a:spAutoFit/>
          </a:bodyPr>
          <a:lstStyle>
            <a:lvl1pPr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  All population</a:t>
            </a: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TASIT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Anticoagulation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 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Sex (female)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Age (every 10 years)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  h</a:t>
            </a:r>
            <a:r>
              <a:rPr lang="en-US" altLang="ja-JP" sz="1200" i="0" u="none" strike="noStrike" dirty="0">
                <a:effectLst/>
                <a:latin typeface="Times" pitchFamily="2" charset="0"/>
              </a:rPr>
              <a:t>igh-LDH subgroup</a:t>
            </a:r>
          </a:p>
          <a:p>
            <a:pPr fontAlgn="ctr">
              <a:lnSpc>
                <a:spcPts val="2000"/>
              </a:lnSpc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TASIT</a:t>
            </a: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Anticoagulation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 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Sex (female)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Age (every 10 years)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>
              <a:lnSpc>
                <a:spcPts val="2000"/>
              </a:lnSpc>
            </a:pPr>
            <a:endParaRPr lang="en-US" altLang="ja-JP" sz="1200" dirty="0">
              <a:latin typeface="Times" pitchFamily="2" charset="0"/>
            </a:endParaRPr>
          </a:p>
          <a:p>
            <a:pPr>
              <a:lnSpc>
                <a:spcPts val="2000"/>
              </a:lnSpc>
            </a:pPr>
            <a:r>
              <a:rPr lang="en-US" altLang="ja-JP" sz="1200" dirty="0">
                <a:latin typeface="Times" pitchFamily="2" charset="0"/>
              </a:rPr>
              <a:t>  low</a:t>
            </a:r>
            <a:r>
              <a:rPr lang="en-US" altLang="ja-JP" sz="1200" i="0" u="none" strike="noStrike" dirty="0">
                <a:effectLst/>
                <a:latin typeface="Times" pitchFamily="2" charset="0"/>
              </a:rPr>
              <a:t>-LDH subgroup</a:t>
            </a:r>
          </a:p>
          <a:p>
            <a:pPr fontAlgn="ctr">
              <a:lnSpc>
                <a:spcPts val="2000"/>
              </a:lnSpc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TASIT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Anticoagulation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With coma 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Sex (female)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  <a:p>
            <a:pPr marL="0" rtl="0" eaLnBrk="1" fontAlgn="ctr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en-US" altLang="ja-JP" sz="1200" b="1" i="0" u="none" strike="noStrike" kern="1200" dirty="0">
                <a:solidFill>
                  <a:srgbClr val="000000"/>
                </a:solidFill>
                <a:effectLst/>
                <a:latin typeface="Times" pitchFamily="2" charset="0"/>
                <a:cs typeface="Times New Roman" panose="02020603050405020304" pitchFamily="18" charset="0"/>
              </a:rPr>
              <a:t>Age (every 10 years)</a:t>
            </a:r>
            <a:endParaRPr lang="ja-JP" altLang="ja-JP" sz="1200" b="0" i="0" u="none" strike="noStrike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651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7868</TotalTime>
  <Words>1415</Words>
  <Application>Microsoft Macintosh PowerPoint</Application>
  <PresentationFormat>画面に合わせる (4:3)</PresentationFormat>
  <Paragraphs>707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游ゴシック</vt:lpstr>
      <vt:lpstr>Arial</vt:lpstr>
      <vt:lpstr>Calibri</vt:lpstr>
      <vt:lpstr>Calibri Light</vt:lpstr>
      <vt:lpstr>Times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急性肝不全に対する ステロイド肝動注療法の有用性の検討</dc:title>
  <dc:creator>kuwano</dc:creator>
  <cp:lastModifiedBy>国府島 庸之</cp:lastModifiedBy>
  <cp:revision>83</cp:revision>
  <cp:lastPrinted>2021-05-31T03:42:42Z</cp:lastPrinted>
  <dcterms:created xsi:type="dcterms:W3CDTF">2020-02-15T07:03:44Z</dcterms:created>
  <dcterms:modified xsi:type="dcterms:W3CDTF">2021-07-03T01:38:40Z</dcterms:modified>
</cp:coreProperties>
</file>