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543" r:id="rId2"/>
    <p:sldId id="539" r:id="rId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inimized" horzBarState="maximized">
    <p:restoredLeft sz="5854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20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9BED5B-3D4D-4DC0-B10B-A0BC0B4003BF}" type="datetimeFigureOut">
              <a:rPr kumimoji="1" lang="ja-JP" altLang="en-US" smtClean="0"/>
              <a:t>2021/6/16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FEEF11-76E6-47E5-A1CB-A967B13BDD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2146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432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862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2021/6/16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1166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2021/6/16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2577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2021/6/16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4625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2021/6/16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9147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2021/6/16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570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2021/6/16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033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2021/6/16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6942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2021/6/16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363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2021/6/16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6959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2021/6/16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1983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2021/6/16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4290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D362B-D043-42DB-BB90-1792AB09E9F6}" type="datetimeFigureOut">
              <a:rPr kumimoji="1" lang="ja-JP" altLang="en-US" smtClean="0"/>
              <a:t>2021/6/16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2593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ext Box 2"/>
          <p:cNvSpPr txBox="1">
            <a:spLocks noChangeArrowheads="1"/>
          </p:cNvSpPr>
          <p:nvPr/>
        </p:nvSpPr>
        <p:spPr bwMode="auto">
          <a:xfrm>
            <a:off x="531594" y="541721"/>
            <a:ext cx="2934996" cy="6236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All population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Age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Sex (M/F)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Combined treatment</a:t>
            </a:r>
          </a:p>
          <a:p>
            <a:pPr>
              <a:lnSpc>
                <a:spcPts val="2000"/>
              </a:lnSpc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  plasma Exchange</a:t>
            </a:r>
            <a:endParaRPr lang="en-US" altLang="ja-JP" sz="1400" b="0" dirty="0">
              <a:latin typeface="Times" pitchFamily="2" charset="0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</a:pPr>
            <a:r>
              <a:rPr kumimoji="1" lang="en-US" altLang="ja-JP" sz="1400" b="0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  </a:t>
            </a:r>
            <a:r>
              <a:rPr lang="en-US" altLang="ja-JP" sz="1400" dirty="0">
                <a:solidFill>
                  <a:srgbClr val="000000"/>
                </a:solidFill>
                <a:latin typeface="Times" pitchFamily="2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h</a:t>
            </a: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emodialysis</a:t>
            </a:r>
            <a:endParaRPr lang="en-US" altLang="ja-JP" sz="1400" b="0" dirty="0">
              <a:latin typeface="Times" pitchFamily="2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  anticoagulation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solidFill>
                  <a:srgbClr val="000000"/>
                </a:solidFill>
                <a:latin typeface="Times" pitchFamily="2" charset="0"/>
                <a:cs typeface="Times New Roman" panose="02020603050405020304" pitchFamily="18" charset="0"/>
              </a:rPr>
              <a:t>Etiology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solidFill>
                  <a:srgbClr val="000000"/>
                </a:solidFill>
                <a:latin typeface="Times" pitchFamily="2" charset="0"/>
                <a:cs typeface="Times New Roman" panose="02020603050405020304" pitchFamily="18" charset="0"/>
              </a:rPr>
              <a:t>  HAV, HBV, AIH, DILI, UK, others </a:t>
            </a:r>
            <a:endParaRPr lang="en-US" altLang="ja-JP" sz="1400" b="0" dirty="0">
              <a:latin typeface="Times" pitchFamily="2" charset="0"/>
            </a:endParaRPr>
          </a:p>
          <a:p>
            <a:pPr>
              <a:lnSpc>
                <a:spcPts val="2000"/>
              </a:lnSpc>
            </a:pPr>
            <a:r>
              <a:rPr lang="en-US" altLang="ja-JP" sz="1400" dirty="0" err="1">
                <a:latin typeface="Times" pitchFamily="2" charset="0"/>
              </a:rPr>
              <a:t>Plt</a:t>
            </a:r>
            <a:r>
              <a:rPr lang="en-US" altLang="ja-JP" sz="1400" dirty="0">
                <a:latin typeface="Times" pitchFamily="2" charset="0"/>
              </a:rPr>
              <a:t> (/</a:t>
            </a:r>
            <a:r>
              <a:rPr lang="en-US" altLang="ja-JP" sz="1400" dirty="0">
                <a:latin typeface="Times" pitchFamily="2" charset="0"/>
                <a:sym typeface="Symbol" charset="0"/>
              </a:rPr>
              <a:t></a:t>
            </a:r>
            <a:r>
              <a:rPr lang="en-US" altLang="ja-JP" sz="1400" dirty="0">
                <a:latin typeface="Times" pitchFamily="2" charset="0"/>
              </a:rPr>
              <a:t>l)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PT (%)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PT-INR</a:t>
            </a:r>
          </a:p>
          <a:p>
            <a:pPr>
              <a:lnSpc>
                <a:spcPts val="2000"/>
              </a:lnSpc>
            </a:pPr>
            <a:r>
              <a:rPr lang="en-US" altLang="ja-JP" sz="14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FDP (</a:t>
            </a:r>
            <a:r>
              <a:rPr lang="en-US" altLang="ja-JP" sz="1400" dirty="0">
                <a:solidFill>
                  <a:srgbClr val="000000"/>
                </a:solidFill>
                <a:latin typeface="Times" pitchFamily="2" charset="0"/>
                <a:sym typeface="Symbol" charset="0"/>
              </a:rPr>
              <a:t></a:t>
            </a:r>
            <a:r>
              <a:rPr lang="en-US" altLang="ja-JP" sz="14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g/ml)</a:t>
            </a:r>
            <a:endParaRPr lang="en-US" altLang="ja-JP" sz="1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AST (IU/l)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ALT (IU/l)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LDH (IU/l)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Alb (mg/dl)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TB (mg/dl)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 err="1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Cre</a:t>
            </a: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 (mg/dl)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NH</a:t>
            </a:r>
            <a:r>
              <a:rPr kumimoji="1" lang="en-US" altLang="ja-JP" sz="1400" b="1" i="0" u="none" strike="noStrike" kern="1200" baseline="-250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3</a:t>
            </a: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 (mg/dl)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Ferritin (ng/ml)</a:t>
            </a:r>
          </a:p>
          <a:p>
            <a:pPr fontAlgn="ctr">
              <a:lnSpc>
                <a:spcPts val="2000"/>
              </a:lnSpc>
            </a:pPr>
            <a:r>
              <a:rPr lang="en-US" altLang="ja-JP" sz="1400" dirty="0">
                <a:solidFill>
                  <a:srgbClr val="000000"/>
                </a:solidFill>
                <a:latin typeface="Times" pitchFamily="2" charset="0"/>
                <a:cs typeface="Times New Roman" panose="02020603050405020304" pitchFamily="18" charset="0"/>
              </a:rPr>
              <a:t>high-LDH/low-LDH 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MELD score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with coma/without coma</a:t>
            </a:r>
          </a:p>
        </p:txBody>
      </p:sp>
      <p:sp>
        <p:nvSpPr>
          <p:cNvPr id="88066" name="Text Box 3"/>
          <p:cNvSpPr txBox="1">
            <a:spLocks noChangeArrowheads="1"/>
          </p:cNvSpPr>
          <p:nvPr/>
        </p:nvSpPr>
        <p:spPr bwMode="auto">
          <a:xfrm>
            <a:off x="3386822" y="541721"/>
            <a:ext cx="2046035" cy="6226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TASIT (n = 87)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4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45 (37-56)</a:t>
            </a:r>
            <a:endParaRPr lang="en-US" altLang="ja-JP" sz="1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54/33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86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14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77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16, 19, 1, 2, 38, 11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12.2 (8.6-15.6)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32 (21-41)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2.15 (1.78-3.33)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19.8 (11.6-42.7)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6200 (3872-10807)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4491 (2866-7149)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3804 (2063-8477)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3.5 (3.2-3.8)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4.1 (2.3-5.6)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0.84 (0.67-1.31)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73 (49-112)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21981.5 (7541.0-54580.5)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60/27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19 (15-29)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18/69</a:t>
            </a:r>
          </a:p>
        </p:txBody>
      </p:sp>
      <p:sp>
        <p:nvSpPr>
          <p:cNvPr id="88067" name="Line 4"/>
          <p:cNvSpPr>
            <a:spLocks noChangeShapeType="1"/>
          </p:cNvSpPr>
          <p:nvPr/>
        </p:nvSpPr>
        <p:spPr bwMode="auto">
          <a:xfrm>
            <a:off x="409575" y="821861"/>
            <a:ext cx="8277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88068" name="Line 5"/>
          <p:cNvSpPr>
            <a:spLocks noChangeShapeType="1"/>
          </p:cNvSpPr>
          <p:nvPr/>
        </p:nvSpPr>
        <p:spPr bwMode="auto">
          <a:xfrm>
            <a:off x="409575" y="6732704"/>
            <a:ext cx="8277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88069" name="Text Box 6"/>
          <p:cNvSpPr txBox="1">
            <a:spLocks noChangeArrowheads="1"/>
          </p:cNvSpPr>
          <p:nvPr/>
        </p:nvSpPr>
        <p:spPr bwMode="auto">
          <a:xfrm>
            <a:off x="5508802" y="541721"/>
            <a:ext cx="1776730" cy="6226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SPT (n = 42)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r>
              <a:rPr lang="en-US" altLang="ja-JP" sz="14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(38-62)</a:t>
            </a:r>
            <a:endParaRPr lang="en-US" altLang="ja-JP" sz="1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17/25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35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7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24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3, 14, 15, 1, 6, 3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14.7 (8.6-17.7)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37 (28-41)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1.90 (1.63-2.49)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8.7 (3.6-20.2)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1168 (429-2663)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1934 (564-3372)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586 (363-1287)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3.3 (2.9-3.8)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9.0 (4.2-16.8)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0.68 (0.54-0.95)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77 (58-120)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2440.3 (553.5-7685.5)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6/36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17 (15-23)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7/35</a:t>
            </a:r>
          </a:p>
        </p:txBody>
      </p:sp>
      <p:sp>
        <p:nvSpPr>
          <p:cNvPr id="88070" name="Text Box 7"/>
          <p:cNvSpPr txBox="1">
            <a:spLocks noChangeArrowheads="1"/>
          </p:cNvSpPr>
          <p:nvPr/>
        </p:nvSpPr>
        <p:spPr bwMode="auto">
          <a:xfrm>
            <a:off x="7405611" y="541721"/>
            <a:ext cx="774853" cy="6226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p-value 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0.54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0.021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0.006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0.93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0.75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0.011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0.013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0.018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0.057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0.046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0.63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0.26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0.31</a:t>
            </a:r>
          </a:p>
        </p:txBody>
      </p:sp>
      <p:sp>
        <p:nvSpPr>
          <p:cNvPr id="88071" name="Line 8"/>
          <p:cNvSpPr>
            <a:spLocks noChangeShapeType="1"/>
          </p:cNvSpPr>
          <p:nvPr/>
        </p:nvSpPr>
        <p:spPr bwMode="auto">
          <a:xfrm>
            <a:off x="409575" y="593406"/>
            <a:ext cx="8277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50881" y="54256"/>
            <a:ext cx="2467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Times"/>
                <a:cs typeface="Times"/>
              </a:rPr>
              <a:t>Supplementary Table 1</a:t>
            </a:r>
            <a:endParaRPr kumimoji="1" lang="ja-JP" altLang="en-US" b="1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58872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ext Box 2"/>
          <p:cNvSpPr txBox="1">
            <a:spLocks noChangeArrowheads="1"/>
          </p:cNvSpPr>
          <p:nvPr/>
        </p:nvSpPr>
        <p:spPr bwMode="auto">
          <a:xfrm>
            <a:off x="100614" y="1357799"/>
            <a:ext cx="1105231" cy="3405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Survive</a:t>
            </a:r>
          </a:p>
          <a:p>
            <a:pPr>
              <a:lnSpc>
                <a:spcPts val="2000"/>
              </a:lnSpc>
            </a:pPr>
            <a:endParaRPr lang="en-US" altLang="ja-JP" sz="1400" i="0" u="none" strike="noStrike" dirty="0">
              <a:effectLst/>
              <a:latin typeface="Times" pitchFamily="2" charset="0"/>
            </a:endParaRP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PT%</a:t>
            </a:r>
          </a:p>
          <a:p>
            <a:pPr>
              <a:lnSpc>
                <a:spcPts val="2000"/>
              </a:lnSpc>
            </a:pPr>
            <a:r>
              <a:rPr lang="en-US" altLang="ja-JP" sz="1400" i="0" u="none" strike="noStrike" dirty="0">
                <a:effectLst/>
                <a:latin typeface="Times" pitchFamily="2" charset="0"/>
              </a:rPr>
              <a:t>  Admission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  Day3</a:t>
            </a:r>
          </a:p>
          <a:p>
            <a:pPr>
              <a:lnSpc>
                <a:spcPts val="2000"/>
              </a:lnSpc>
            </a:pPr>
            <a:r>
              <a:rPr lang="en-US" altLang="ja-JP" sz="1400" i="0" u="none" strike="noStrike" dirty="0">
                <a:effectLst/>
                <a:latin typeface="Times" pitchFamily="2" charset="0"/>
              </a:rPr>
              <a:t>  Day7</a:t>
            </a:r>
          </a:p>
          <a:p>
            <a:pPr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>
              <a:lnSpc>
                <a:spcPts val="2000"/>
              </a:lnSpc>
            </a:pPr>
            <a:r>
              <a:rPr lang="en-US" altLang="ja-JP" sz="1400" i="0" u="none" strike="noStrike" dirty="0">
                <a:effectLst/>
                <a:latin typeface="Times" pitchFamily="2" charset="0"/>
              </a:rPr>
              <a:t>ALT</a:t>
            </a:r>
            <a:endParaRPr lang="en-US" altLang="ja-JP" sz="1400" dirty="0">
              <a:latin typeface="Times" pitchFamily="2" charset="0"/>
            </a:endParaRPr>
          </a:p>
          <a:p>
            <a:pPr>
              <a:lnSpc>
                <a:spcPts val="2000"/>
              </a:lnSpc>
            </a:pPr>
            <a:r>
              <a:rPr lang="en-US" altLang="ja-JP" sz="1400" i="0" u="none" strike="noStrike" dirty="0">
                <a:effectLst/>
                <a:latin typeface="Times" pitchFamily="2" charset="0"/>
              </a:rPr>
              <a:t>  Admission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  Day3</a:t>
            </a:r>
          </a:p>
          <a:p>
            <a:pPr>
              <a:lnSpc>
                <a:spcPts val="2000"/>
              </a:lnSpc>
            </a:pPr>
            <a:r>
              <a:rPr lang="en-US" altLang="ja-JP" sz="1400" i="0" u="none" strike="noStrike" dirty="0">
                <a:effectLst/>
                <a:latin typeface="Times" pitchFamily="2" charset="0"/>
              </a:rPr>
              <a:t>  Day7</a:t>
            </a:r>
            <a:endParaRPr lang="ja-JP" altLang="ja-JP" sz="1400" i="0" u="none" strike="noStrike">
              <a:effectLst/>
              <a:latin typeface="Times" pitchFamily="2" charset="0"/>
            </a:endParaRPr>
          </a:p>
        </p:txBody>
      </p:sp>
      <p:sp>
        <p:nvSpPr>
          <p:cNvPr id="88066" name="Text Box 3"/>
          <p:cNvSpPr txBox="1">
            <a:spLocks noChangeArrowheads="1"/>
          </p:cNvSpPr>
          <p:nvPr/>
        </p:nvSpPr>
        <p:spPr bwMode="auto">
          <a:xfrm>
            <a:off x="1081120" y="1357799"/>
            <a:ext cx="1472160" cy="3405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TASIT (n = 87)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71 (82%)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*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32 (21-41)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65 (47-75)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88 (67-103)</a:t>
            </a:r>
          </a:p>
          <a:p>
            <a:pPr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4491 (2866-7149)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779 (393-1176)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311 (152-631)</a:t>
            </a:r>
          </a:p>
        </p:txBody>
      </p:sp>
      <p:sp>
        <p:nvSpPr>
          <p:cNvPr id="88067" name="Line 4"/>
          <p:cNvSpPr>
            <a:spLocks noChangeShapeType="1"/>
          </p:cNvSpPr>
          <p:nvPr/>
        </p:nvSpPr>
        <p:spPr bwMode="auto">
          <a:xfrm>
            <a:off x="120491" y="1637939"/>
            <a:ext cx="885524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88068" name="Line 5"/>
          <p:cNvSpPr>
            <a:spLocks noChangeShapeType="1"/>
          </p:cNvSpPr>
          <p:nvPr/>
        </p:nvSpPr>
        <p:spPr bwMode="auto">
          <a:xfrm rot="16200000">
            <a:off x="-693311" y="2991699"/>
            <a:ext cx="362133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88069" name="Text Box 6"/>
          <p:cNvSpPr txBox="1">
            <a:spLocks noChangeArrowheads="1"/>
          </p:cNvSpPr>
          <p:nvPr/>
        </p:nvSpPr>
        <p:spPr bwMode="auto">
          <a:xfrm>
            <a:off x="2425266" y="1357799"/>
            <a:ext cx="1372773" cy="3405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SPT (n = 42)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31 (74%)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37 (28-44)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55 (46-64)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63 (51-89)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1934 (564-3272)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320 (193-519)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199 (112-334)</a:t>
            </a:r>
          </a:p>
        </p:txBody>
      </p:sp>
      <p:sp>
        <p:nvSpPr>
          <p:cNvPr id="88071" name="Line 8"/>
          <p:cNvSpPr>
            <a:spLocks noChangeShapeType="1"/>
          </p:cNvSpPr>
          <p:nvPr/>
        </p:nvSpPr>
        <p:spPr bwMode="auto">
          <a:xfrm>
            <a:off x="120491" y="1409484"/>
            <a:ext cx="885524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50881" y="54256"/>
            <a:ext cx="2493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Times"/>
                <a:cs typeface="Times"/>
              </a:rPr>
              <a:t>Supplementally Table 2</a:t>
            </a:r>
            <a:endParaRPr kumimoji="1" lang="ja-JP" altLang="en-US" b="1" dirty="0">
              <a:latin typeface="Times"/>
              <a:cs typeface="Time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8C30928-875C-E542-BF7B-B5C42C7EC7DF}"/>
              </a:ext>
            </a:extLst>
          </p:cNvPr>
          <p:cNvSpPr txBox="1"/>
          <p:nvPr/>
        </p:nvSpPr>
        <p:spPr>
          <a:xfrm>
            <a:off x="1798153" y="1095528"/>
            <a:ext cx="12843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b="1" dirty="0">
                <a:latin typeface="Times"/>
                <a:cs typeface="Times"/>
              </a:rPr>
              <a:t>All population</a:t>
            </a:r>
            <a:endParaRPr kumimoji="1" lang="ja-JP" altLang="en-US" sz="1400" b="1" dirty="0">
              <a:latin typeface="Times"/>
              <a:cs typeface="Times"/>
            </a:endParaRPr>
          </a:p>
        </p:txBody>
      </p:sp>
      <p:sp>
        <p:nvSpPr>
          <p:cNvPr id="11" name="Line 5">
            <a:extLst>
              <a:ext uri="{FF2B5EF4-FFF2-40B4-BE49-F238E27FC236}">
                <a16:creationId xmlns:a16="http://schemas.microsoft.com/office/drawing/2014/main" id="{99DCE675-9D0A-FC40-83F9-0BFB731D1D56}"/>
              </a:ext>
            </a:extLst>
          </p:cNvPr>
          <p:cNvSpPr>
            <a:spLocks noChangeShapeType="1"/>
          </p:cNvSpPr>
          <p:nvPr/>
        </p:nvSpPr>
        <p:spPr bwMode="auto">
          <a:xfrm rot="16200000">
            <a:off x="1928377" y="2945526"/>
            <a:ext cx="362133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6" name="Text Box 3">
            <a:extLst>
              <a:ext uri="{FF2B5EF4-FFF2-40B4-BE49-F238E27FC236}">
                <a16:creationId xmlns:a16="http://schemas.microsoft.com/office/drawing/2014/main" id="{0E381B98-317A-CC4E-AF8B-7A30A4799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4276" y="1357799"/>
            <a:ext cx="1462542" cy="3405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TASIT (n = 60)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52 (87%)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31 (18-41)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68 (48-82)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90 (72-106)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5085 (3002-7645)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783 (443-1231)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338 (156-699)</a:t>
            </a:r>
          </a:p>
        </p:txBody>
      </p:sp>
      <p:sp>
        <p:nvSpPr>
          <p:cNvPr id="27" name="Text Box 6">
            <a:extLst>
              <a:ext uri="{FF2B5EF4-FFF2-40B4-BE49-F238E27FC236}">
                <a16:creationId xmlns:a16="http://schemas.microsoft.com/office/drawing/2014/main" id="{559F2EEC-C006-2042-A65A-054E6FA7E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8497" y="1357799"/>
            <a:ext cx="1283005" cy="3405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SPT (n = 6)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4 (67%)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45 (26-53)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53 (18-62)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52 (45-91)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424 (271-5475)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119 (62-486)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135 (45-237)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30AF092-BA3F-7B46-841D-3B07CE9B0F65}"/>
              </a:ext>
            </a:extLst>
          </p:cNvPr>
          <p:cNvSpPr txBox="1"/>
          <p:nvPr/>
        </p:nvSpPr>
        <p:spPr>
          <a:xfrm>
            <a:off x="4188039" y="1095528"/>
            <a:ext cx="1741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b="1" dirty="0">
                <a:latin typeface="Times"/>
                <a:cs typeface="Times"/>
              </a:rPr>
              <a:t>high-LDH subgroup</a:t>
            </a:r>
            <a:endParaRPr kumimoji="1" lang="ja-JP" altLang="en-US" sz="1400" b="1" dirty="0">
              <a:latin typeface="Times"/>
              <a:cs typeface="Times"/>
            </a:endParaRPr>
          </a:p>
        </p:txBody>
      </p:sp>
      <p:sp>
        <p:nvSpPr>
          <p:cNvPr id="29" name="Line 5">
            <a:extLst>
              <a:ext uri="{FF2B5EF4-FFF2-40B4-BE49-F238E27FC236}">
                <a16:creationId xmlns:a16="http://schemas.microsoft.com/office/drawing/2014/main" id="{C24AA76C-0A67-E54F-B59A-AB9C61684592}"/>
              </a:ext>
            </a:extLst>
          </p:cNvPr>
          <p:cNvSpPr>
            <a:spLocks noChangeShapeType="1"/>
          </p:cNvSpPr>
          <p:nvPr/>
        </p:nvSpPr>
        <p:spPr bwMode="auto">
          <a:xfrm rot="16200000">
            <a:off x="4546724" y="2945526"/>
            <a:ext cx="362133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30" name="Text Box 3">
            <a:extLst>
              <a:ext uri="{FF2B5EF4-FFF2-40B4-BE49-F238E27FC236}">
                <a16:creationId xmlns:a16="http://schemas.microsoft.com/office/drawing/2014/main" id="{157EF9BE-7204-1A40-83C1-8A648967B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2623" y="1357799"/>
            <a:ext cx="1462542" cy="3405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TASIT (n = 27)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19 (70%)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32 (21-47)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64 (45-69)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73 (56-91)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4179 (2493-5178)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592 (362-1156)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244 (131-494)</a:t>
            </a:r>
          </a:p>
        </p:txBody>
      </p:sp>
      <p:sp>
        <p:nvSpPr>
          <p:cNvPr id="31" name="Text Box 6">
            <a:extLst>
              <a:ext uri="{FF2B5EF4-FFF2-40B4-BE49-F238E27FC236}">
                <a16:creationId xmlns:a16="http://schemas.microsoft.com/office/drawing/2014/main" id="{CDDBC549-D799-B948-B0C9-67487C49FF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1960" y="1357799"/>
            <a:ext cx="1372773" cy="3405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SPT (n = 36)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27 (75%)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36 (28-44)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56 (47-64)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63 (52-89)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2229 (614-3309)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338 (195-619)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211 (118-357)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3DBABE2C-B6E4-464C-8D4D-7B88E2997A6D}"/>
              </a:ext>
            </a:extLst>
          </p:cNvPr>
          <p:cNvSpPr txBox="1"/>
          <p:nvPr/>
        </p:nvSpPr>
        <p:spPr>
          <a:xfrm>
            <a:off x="6840850" y="1095528"/>
            <a:ext cx="16723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b="1" dirty="0">
                <a:latin typeface="Times"/>
                <a:cs typeface="Times"/>
              </a:rPr>
              <a:t>low-LDH subgroup</a:t>
            </a:r>
            <a:endParaRPr kumimoji="1" lang="ja-JP" altLang="en-US" sz="1400" b="1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887078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7868</TotalTime>
  <Words>524</Words>
  <Application>Microsoft Macintosh PowerPoint</Application>
  <PresentationFormat>画面に合わせる (4:3)</PresentationFormat>
  <Paragraphs>192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游ゴシック</vt:lpstr>
      <vt:lpstr>Arial</vt:lpstr>
      <vt:lpstr>Calibri</vt:lpstr>
      <vt:lpstr>Calibri Light</vt:lpstr>
      <vt:lpstr>Times</vt:lpstr>
      <vt:lpstr>Times New Roman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急性肝不全に対する ステロイド肝動注療法の有用性の検討</dc:title>
  <dc:creator>kuwano</dc:creator>
  <cp:lastModifiedBy>国府島 庸之</cp:lastModifiedBy>
  <cp:revision>82</cp:revision>
  <cp:lastPrinted>2021-05-31T03:42:42Z</cp:lastPrinted>
  <dcterms:created xsi:type="dcterms:W3CDTF">2020-02-15T07:03:44Z</dcterms:created>
  <dcterms:modified xsi:type="dcterms:W3CDTF">2021-06-16T07:56:19Z</dcterms:modified>
</cp:coreProperties>
</file>