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96" r:id="rId2"/>
    <p:sldId id="264" r:id="rId3"/>
    <p:sldId id="265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 snapToObjects="1">
      <p:cViewPr varScale="1">
        <p:scale>
          <a:sx n="103" d="100"/>
          <a:sy n="103" d="100"/>
        </p:scale>
        <p:origin x="8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63EFB-99A1-D04F-B0C7-ADD6A20324A3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D9719-D222-A44D-A012-494ED3DF21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99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BC1A7-DDE4-644B-9EE2-91A83561411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982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5D165-5E7C-9E4C-98F6-0A538FBD9F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2B4ADC4-C8B3-4A4B-AF89-F6E15BF8A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4AA19A-EFAF-1F46-B2A0-CB3DC9EC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6A8388-CAF4-5443-AF02-4ED440918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2D91FA-0FB2-CA4C-9B06-17D4FB546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5656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85129C-92E3-8742-BABE-1140D7141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5D35D26-3E5C-594B-B9B2-2FE1F332C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0FF143-54DC-714F-80F8-B7E710E6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C5E1B7-9079-254D-B313-F99E57AFA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98E5A-0537-A44F-AD53-E7B730BF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805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2E2A08D-B3D9-2E43-A22F-2A26D0EFD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0FDD4B-04CB-514B-BBDC-F2D42B89C5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A6C7BD-34A2-E24B-B84C-2364D9B77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3A532C-FC53-CD4D-AB4F-43174B84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4C59DF-D4C0-2242-AD7C-D362F538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50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5E72B9-2151-DC49-9C48-ABFB2423D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9BD9D5-82F6-3546-9AF3-B06926C7A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6D79DE-1E83-AB49-8C7E-89597309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21CCBD-20AE-B646-8DEE-9E4F8AA7D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49617D-E5D6-EC40-AA96-D5E99888C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023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556278-7697-1E4B-8981-F8A9C546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D89E7CC-D7A8-1E4D-86F4-10C7FA59D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4646AE-FD46-8F48-A40C-DAA58FB0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269D02-C1AC-A347-9BB0-8F27722E9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20EB64-B038-B642-A99D-F2F7A5A44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902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10E5D7-98CC-E448-B659-B5B37A2B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600C2E8-08A7-0049-8751-CCD9D2DD0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C0B6440-80B8-CE4E-B194-790653B12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E8F76D-2247-4142-934B-30F2CB193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9C00EE-E6B8-4646-A4CC-F6BD7E2B8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072081-3B2A-C947-88D6-DD4F4CB4A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52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C7F12E-A9F1-AC4B-AC0F-34318DAE1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1A51ECD-1B01-1F41-9A7F-091CE5D02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0C692B-FDC8-3943-9E04-050DEE97E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9ADEE08-B563-D24F-A3B4-E1665D131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826572A-E8E1-1640-AB06-93FD55872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53B49B5-F082-214A-8B02-F9F2209FB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693CDAF-DDB8-2149-800A-5BEF799A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6383787-E5BE-274D-9D21-3775CCB2A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6878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38A159-A825-B646-8448-6F93E7903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7074C09-50DF-F64A-B304-72E61B0B9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C641BF0-4CAC-ED4F-A0BA-12654FCCE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19335EB-D2A8-D94E-A5C8-38B841BCD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490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68EEC44-F6F0-3A4F-B140-EBEE9942A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146E4FF-4C3F-4449-BE6F-AE20FB3E9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2D9C92-7E2F-604C-9E27-4CF0E8B3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392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2E11AB-B626-D944-81AD-077D77693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4572B4-B41D-EE4E-8ABF-13DCD86CA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DBEB2A-DFAC-014D-BA08-2BCD0793D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E63054F-8810-C74C-BDF3-E4508CEA5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15F997-0973-D24A-B459-0DDD1938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4931F4-E3C3-F043-927B-D1BA53E7B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92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50E11C-F715-DB46-8CD1-31EDAFD8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6D18124-0B1A-DF4B-9489-FBA91E3F71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48DFDDE-92AC-6B4A-9296-32DC39F10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D841C8-D3BF-BC45-B570-DD88A4064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03E135-4B56-F847-8EA8-4CD33835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525EAC-F423-D94D-9FA7-369A9CCA4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98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3F6212F-68E1-DE49-A6A8-E2347614D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0446793-FA97-AB4E-8101-5C15A59B1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2518C4-5DE3-6D4F-98F6-667679A81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C672E-3985-9E49-978F-2AEF309ACD4D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E285F4-A15B-3441-A3D0-E1A8EB697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3970B6-CB70-F747-A00A-A25CAFD80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16014-FFA7-3542-A69C-765C9C5E7C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41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48A0C83-4DF6-CC44-992A-3F889D8EE291}"/>
              </a:ext>
            </a:extLst>
          </p:cNvPr>
          <p:cNvSpPr/>
          <p:nvPr/>
        </p:nvSpPr>
        <p:spPr>
          <a:xfrm>
            <a:off x="1126608" y="1440493"/>
            <a:ext cx="103651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2400" b="1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Lung CCR6-CXCR3- Th2 cells as an indicator of progressive fibrosing interstitial lung diseases</a:t>
            </a:r>
            <a:r>
              <a:rPr lang="en-US" altLang="ja-JP" sz="2400" b="1" dirty="0">
                <a:latin typeface="Helvetica" pitchFamily="2" charset="0"/>
              </a:rPr>
              <a:t>: A prospective observational study</a:t>
            </a:r>
            <a:r>
              <a:rPr lang="ja-JP" altLang="ja-JP" sz="2400" b="1">
                <a:latin typeface="Helvetica" pitchFamily="2" charset="0"/>
              </a:rPr>
              <a:t> </a:t>
            </a:r>
            <a:endParaRPr lang="ja-JP" altLang="ja-JP" sz="2400" b="1" kern="100" dirty="0">
              <a:latin typeface="Helvetica" pitchFamily="2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endParaRPr lang="en-US" altLang="ja-JP" kern="100" dirty="0">
              <a:latin typeface="Helvetica" pitchFamily="2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kern="100" dirty="0" err="1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Tsukie</a:t>
            </a:r>
            <a:r>
              <a:rPr lang="en-US" altLang="ja-JP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 Kin </a:t>
            </a:r>
            <a:r>
              <a:rPr lang="en-US" altLang="ja-JP" kern="100" dirty="0" err="1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Tsukuda</a:t>
            </a:r>
            <a:r>
              <a:rPr lang="en-US" altLang="ja-JP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, Minoru Fujimoto, Hiroshi Ohnishi, Yu </a:t>
            </a:r>
            <a:r>
              <a:rPr lang="en-US" altLang="ja-JP" kern="100" dirty="0" err="1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Nakantani</a:t>
            </a:r>
            <a:r>
              <a:rPr lang="en-US" altLang="ja-JP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altLang="ja-JP" kern="100" dirty="0" err="1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Kazufumi</a:t>
            </a:r>
            <a:r>
              <a:rPr lang="en-US" altLang="ja-JP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 Takamatsu, </a:t>
            </a:r>
            <a:r>
              <a:rPr lang="en-US" altLang="ja-JP" kern="100" dirty="0" err="1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Tetsuji</a:t>
            </a:r>
            <a:r>
              <a:rPr lang="en-US" altLang="ja-JP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 Naka, and Akihito Yokoyama</a:t>
            </a:r>
            <a:endParaRPr lang="ja-JP" altLang="ja-JP" kern="100" dirty="0">
              <a:latin typeface="Helvetica" pitchFamily="2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endParaRPr lang="ja-JP" altLang="ja-JP" kern="100" dirty="0">
              <a:latin typeface="Helvetica" pitchFamily="2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400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en-US" altLang="ja-JP" sz="2800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Additional data </a:t>
            </a:r>
            <a:endParaRPr lang="ja-JP" altLang="ja-JP" sz="2800" kern="100" dirty="0">
              <a:latin typeface="Helvetica" pitchFamily="2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en-US" altLang="ja-JP" dirty="0">
              <a:latin typeface="Helvetica" pitchFamily="2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endParaRPr lang="en-US" altLang="ja-JP" dirty="0">
              <a:latin typeface="Helvetica" pitchFamily="2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endParaRPr lang="en-US" altLang="ja-JP" dirty="0">
              <a:latin typeface="Helvetica" pitchFamily="2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r>
              <a:rPr lang="en-US" altLang="ja-JP" dirty="0">
                <a:latin typeface="Helvetica" pitchFamily="2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Supplemental Method</a:t>
            </a:r>
            <a:r>
              <a:rPr lang="ja-JP" altLang="en-US" dirty="0">
                <a:latin typeface="Helvetica" pitchFamily="2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：</a:t>
            </a:r>
            <a:r>
              <a:rPr lang="en-US" altLang="ja-JP" dirty="0">
                <a:latin typeface="Helvetica" pitchFamily="2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3 pages</a:t>
            </a:r>
            <a:endParaRPr lang="ja-JP" altLang="ja-JP" dirty="0">
              <a:latin typeface="Helvetica" pitchFamily="2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r>
              <a:rPr lang="en-US" altLang="ja-JP" dirty="0">
                <a:latin typeface="Helvetica" pitchFamily="2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Supplemental Figures: Fig.E1, Fig E2</a:t>
            </a:r>
          </a:p>
          <a:p>
            <a:r>
              <a:rPr lang="en-US" altLang="ja-JP" dirty="0">
                <a:latin typeface="Helvetica" pitchFamily="2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Supplemental Figure legends: 2 pages</a:t>
            </a:r>
            <a:endParaRPr lang="ja-JP" altLang="ja-JP" dirty="0">
              <a:effectLst/>
              <a:latin typeface="Helvetica" pitchFamily="2" charset="0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0644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図 104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EA047B18-ADEB-4444-A651-206C33014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88" t="44826" r="53695" b="35083"/>
          <a:stretch/>
        </p:blipFill>
        <p:spPr>
          <a:xfrm>
            <a:off x="7595422" y="5236869"/>
            <a:ext cx="1445538" cy="1377894"/>
          </a:xfrm>
          <a:prstGeom prst="rect">
            <a:avLst/>
          </a:prstGeom>
        </p:spPr>
      </p:pic>
      <p:pic>
        <p:nvPicPr>
          <p:cNvPr id="103" name="図 102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3FCD3015-F78D-5D4E-B3DD-3D1051C1CA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3" t="46560" r="76787" b="34509"/>
          <a:stretch/>
        </p:blipFill>
        <p:spPr>
          <a:xfrm>
            <a:off x="5592548" y="5364702"/>
            <a:ext cx="1394145" cy="1298247"/>
          </a:xfrm>
          <a:prstGeom prst="rect">
            <a:avLst/>
          </a:prstGeom>
        </p:spPr>
      </p:pic>
      <p:pic>
        <p:nvPicPr>
          <p:cNvPr id="101" name="図 100" descr="グラフィカル ユーザー インターフェイス, アプリケーション, Teams&#10;&#10;自動的に生成された説明">
            <a:extLst>
              <a:ext uri="{FF2B5EF4-FFF2-40B4-BE49-F238E27FC236}">
                <a16:creationId xmlns:a16="http://schemas.microsoft.com/office/drawing/2014/main" id="{8E95B9F7-3484-9E4D-9E5E-27F6674096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401" t="36014" r="4526" b="44412"/>
          <a:stretch/>
        </p:blipFill>
        <p:spPr>
          <a:xfrm>
            <a:off x="10729069" y="3373810"/>
            <a:ext cx="1428152" cy="1374065"/>
          </a:xfrm>
          <a:prstGeom prst="rect">
            <a:avLst/>
          </a:prstGeom>
        </p:spPr>
      </p:pic>
      <p:pic>
        <p:nvPicPr>
          <p:cNvPr id="99" name="図 98" descr="グラフィカル ユーザー インターフェイス, アプリケーション, Teams&#10;&#10;自動的に生成された説明">
            <a:extLst>
              <a:ext uri="{FF2B5EF4-FFF2-40B4-BE49-F238E27FC236}">
                <a16:creationId xmlns:a16="http://schemas.microsoft.com/office/drawing/2014/main" id="{D29027A6-C46A-804B-8025-51C962971D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32" t="35652" r="25222" b="44488"/>
          <a:stretch/>
        </p:blipFill>
        <p:spPr>
          <a:xfrm>
            <a:off x="9059057" y="3403827"/>
            <a:ext cx="1412902" cy="1400356"/>
          </a:xfrm>
          <a:prstGeom prst="rect">
            <a:avLst/>
          </a:prstGeom>
        </p:spPr>
      </p:pic>
      <p:pic>
        <p:nvPicPr>
          <p:cNvPr id="97" name="図 96" descr="グラフィカル ユーザー インターフェイス, アプリケーション, Word, Teams&#10;&#10;自動的に生成された説明">
            <a:extLst>
              <a:ext uri="{FF2B5EF4-FFF2-40B4-BE49-F238E27FC236}">
                <a16:creationId xmlns:a16="http://schemas.microsoft.com/office/drawing/2014/main" id="{9EB728A4-DE45-A248-BD36-FBDE23FFDB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025" t="36474" r="33945" b="43603"/>
          <a:stretch/>
        </p:blipFill>
        <p:spPr>
          <a:xfrm>
            <a:off x="7266490" y="3380911"/>
            <a:ext cx="1425911" cy="1400356"/>
          </a:xfrm>
          <a:prstGeom prst="rect">
            <a:avLst/>
          </a:prstGeom>
        </p:spPr>
      </p:pic>
      <p:pic>
        <p:nvPicPr>
          <p:cNvPr id="95" name="図 94" descr="グラフィカル ユーザー インターフェイス, アプリケーション, Word, Teams&#10;&#10;自動的に生成された説明">
            <a:extLst>
              <a:ext uri="{FF2B5EF4-FFF2-40B4-BE49-F238E27FC236}">
                <a16:creationId xmlns:a16="http://schemas.microsoft.com/office/drawing/2014/main" id="{DFFFE19D-005B-774E-A6A2-0A657604EF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88" t="36815" r="53695" b="43486"/>
          <a:stretch/>
        </p:blipFill>
        <p:spPr>
          <a:xfrm>
            <a:off x="5463352" y="3403827"/>
            <a:ext cx="1474339" cy="1377894"/>
          </a:xfrm>
          <a:prstGeom prst="rect">
            <a:avLst/>
          </a:prstGeom>
        </p:spPr>
      </p:pic>
      <p:pic>
        <p:nvPicPr>
          <p:cNvPr id="50" name="図 49" descr="グラフィカル ユーザー インターフェイス, アプリケーション, Word, Teams&#10;&#10;自動的に生成された説明">
            <a:extLst>
              <a:ext uri="{FF2B5EF4-FFF2-40B4-BE49-F238E27FC236}">
                <a16:creationId xmlns:a16="http://schemas.microsoft.com/office/drawing/2014/main" id="{7929B97A-D894-3345-94E0-01673B0C53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79" t="36681" r="77299" b="42639"/>
          <a:stretch/>
        </p:blipFill>
        <p:spPr>
          <a:xfrm>
            <a:off x="3725766" y="3366716"/>
            <a:ext cx="1559751" cy="1473117"/>
          </a:xfrm>
          <a:prstGeom prst="rect">
            <a:avLst/>
          </a:prstGeom>
        </p:spPr>
      </p:pic>
      <p:pic>
        <p:nvPicPr>
          <p:cNvPr id="33" name="図 32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0B803679-CC3A-A441-BF9F-ACAA6D51A4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79" t="72375" r="79300" b="9199"/>
          <a:stretch/>
        </p:blipFill>
        <p:spPr>
          <a:xfrm>
            <a:off x="7582192" y="1837323"/>
            <a:ext cx="1458768" cy="1400356"/>
          </a:xfrm>
          <a:prstGeom prst="rect">
            <a:avLst/>
          </a:prstGeom>
        </p:spPr>
      </p:pic>
      <p:pic>
        <p:nvPicPr>
          <p:cNvPr id="28" name="図 27" descr="グラフィカル ユーザー インターフェイス, ダイアグラム, アプリケーション&#10;&#10;自動的に生成された説明">
            <a:extLst>
              <a:ext uri="{FF2B5EF4-FFF2-40B4-BE49-F238E27FC236}">
                <a16:creationId xmlns:a16="http://schemas.microsoft.com/office/drawing/2014/main" id="{6236EF19-C2EB-704F-9961-8D3C100C1C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279" t="43877" r="5195" b="33512"/>
          <a:stretch/>
        </p:blipFill>
        <p:spPr>
          <a:xfrm>
            <a:off x="5602756" y="1821292"/>
            <a:ext cx="1399136" cy="1418213"/>
          </a:xfrm>
          <a:prstGeom prst="rect">
            <a:avLst/>
          </a:prstGeom>
        </p:spPr>
      </p:pic>
      <p:pic>
        <p:nvPicPr>
          <p:cNvPr id="24" name="図 23" descr="グラフィカル ユーザー インターフェイス, ダイアグラム, アプリケーション&#10;&#10;自動的に生成された説明">
            <a:extLst>
              <a:ext uri="{FF2B5EF4-FFF2-40B4-BE49-F238E27FC236}">
                <a16:creationId xmlns:a16="http://schemas.microsoft.com/office/drawing/2014/main" id="{EA89C1E5-9F1C-EA4D-836B-B5B193B86E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388" t="43713" r="27784" b="33830"/>
          <a:stretch/>
        </p:blipFill>
        <p:spPr>
          <a:xfrm>
            <a:off x="9313597" y="160885"/>
            <a:ext cx="1509304" cy="1408493"/>
          </a:xfrm>
          <a:prstGeom prst="rect">
            <a:avLst/>
          </a:prstGeom>
        </p:spPr>
      </p:pic>
      <p:pic>
        <p:nvPicPr>
          <p:cNvPr id="15" name="図 14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46265ACB-6B22-7B47-BF57-77C62D2366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234" t="42983" r="23319" b="33512"/>
          <a:stretch/>
        </p:blipFill>
        <p:spPr>
          <a:xfrm>
            <a:off x="7506160" y="88799"/>
            <a:ext cx="1477038" cy="1474274"/>
          </a:xfrm>
          <a:prstGeom prst="rect">
            <a:avLst/>
          </a:prstGeom>
        </p:spPr>
      </p:pic>
      <p:pic>
        <p:nvPicPr>
          <p:cNvPr id="12" name="図 11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B5CAD3C9-33C8-5941-BBBA-387761909FF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5647" t="43939" r="46526" b="33242"/>
          <a:stretch/>
        </p:blipFill>
        <p:spPr>
          <a:xfrm>
            <a:off x="5795964" y="125343"/>
            <a:ext cx="1509304" cy="1431243"/>
          </a:xfrm>
          <a:prstGeom prst="rect">
            <a:avLst/>
          </a:prstGeom>
        </p:spPr>
      </p:pic>
      <p:pic>
        <p:nvPicPr>
          <p:cNvPr id="3" name="図 2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F92A12EE-64CE-F54B-B054-1921E9CCF23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28" t="44016" r="73838" b="32602"/>
          <a:stretch/>
        </p:blipFill>
        <p:spPr>
          <a:xfrm>
            <a:off x="3738386" y="80793"/>
            <a:ext cx="1535230" cy="146650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5BD688-79F7-A340-BA98-1A1A171C36E9}"/>
              </a:ext>
            </a:extLst>
          </p:cNvPr>
          <p:cNvSpPr/>
          <p:nvPr/>
        </p:nvSpPr>
        <p:spPr>
          <a:xfrm>
            <a:off x="4513465" y="1146440"/>
            <a:ext cx="854140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Lymphocytes 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CE1159-4070-AA4A-A6DA-E474C67ACF9E}"/>
              </a:ext>
            </a:extLst>
          </p:cNvPr>
          <p:cNvSpPr/>
          <p:nvPr/>
        </p:nvSpPr>
        <p:spPr>
          <a:xfrm>
            <a:off x="6283622" y="824348"/>
            <a:ext cx="75373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Single cells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3DDD343-BC61-F040-BAE4-48935F5F8A66}"/>
              </a:ext>
            </a:extLst>
          </p:cNvPr>
          <p:cNvSpPr/>
          <p:nvPr/>
        </p:nvSpPr>
        <p:spPr>
          <a:xfrm>
            <a:off x="3822342" y="619630"/>
            <a:ext cx="494046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Beads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23B17DD-016D-5E42-B2A6-D5D6878DDCC1}"/>
              </a:ext>
            </a:extLst>
          </p:cNvPr>
          <p:cNvSpPr/>
          <p:nvPr/>
        </p:nvSpPr>
        <p:spPr>
          <a:xfrm>
            <a:off x="3951569" y="150431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5286D07-DB9B-444F-A48F-56FAA314886D}"/>
              </a:ext>
            </a:extLst>
          </p:cNvPr>
          <p:cNvSpPr/>
          <p:nvPr/>
        </p:nvSpPr>
        <p:spPr>
          <a:xfrm>
            <a:off x="3493558" y="1143580"/>
            <a:ext cx="495649" cy="276999"/>
          </a:xfrm>
          <a:prstGeom prst="rect">
            <a:avLst/>
          </a:prstGeom>
        </p:spPr>
        <p:txBody>
          <a:bodyPr vert="horz" wrap="none">
            <a:sp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SSC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7B311D-0A95-EE49-B3D3-C7859AB8CD87}"/>
              </a:ext>
            </a:extLst>
          </p:cNvPr>
          <p:cNvSpPr/>
          <p:nvPr/>
        </p:nvSpPr>
        <p:spPr>
          <a:xfrm>
            <a:off x="5809758" y="1501151"/>
            <a:ext cx="656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FSC-H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4B88E89-8319-714D-91B2-6BA164A95469}"/>
              </a:ext>
            </a:extLst>
          </p:cNvPr>
          <p:cNvSpPr/>
          <p:nvPr/>
        </p:nvSpPr>
        <p:spPr>
          <a:xfrm>
            <a:off x="5464903" y="982075"/>
            <a:ext cx="690638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FSC-W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4FEB4F0-1F41-CB4D-BF8B-6AD44897AB22}"/>
              </a:ext>
            </a:extLst>
          </p:cNvPr>
          <p:cNvSpPr/>
          <p:nvPr/>
        </p:nvSpPr>
        <p:spPr>
          <a:xfrm>
            <a:off x="7642340" y="1496239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CD3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4EDB450-6454-3641-953D-5AB327C39468}"/>
              </a:ext>
            </a:extLst>
          </p:cNvPr>
          <p:cNvSpPr/>
          <p:nvPr/>
        </p:nvSpPr>
        <p:spPr>
          <a:xfrm>
            <a:off x="7297485" y="977163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CD56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EE1EEED-3C1C-ED46-BF2A-B5352C89C772}"/>
              </a:ext>
            </a:extLst>
          </p:cNvPr>
          <p:cNvSpPr/>
          <p:nvPr/>
        </p:nvSpPr>
        <p:spPr>
          <a:xfrm>
            <a:off x="8470754" y="895125"/>
            <a:ext cx="559748" cy="219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700" b="1" dirty="0">
                <a:latin typeface="Helvetica" pitchFamily="2" charset="0"/>
              </a:rPr>
              <a:t>T </a:t>
            </a:r>
            <a:r>
              <a:rPr lang="en" altLang="ja-JP" sz="800" b="1" dirty="0">
                <a:latin typeface="Helvetica" pitchFamily="2" charset="0"/>
              </a:rPr>
              <a:t>cells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B422893-E3D4-474A-9765-88083FE48097}"/>
              </a:ext>
            </a:extLst>
          </p:cNvPr>
          <p:cNvSpPr/>
          <p:nvPr/>
        </p:nvSpPr>
        <p:spPr>
          <a:xfrm>
            <a:off x="9519924" y="1471663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CD8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D3491F0-C973-FE41-B2AA-33FD20328D2A}"/>
              </a:ext>
            </a:extLst>
          </p:cNvPr>
          <p:cNvSpPr/>
          <p:nvPr/>
        </p:nvSpPr>
        <p:spPr>
          <a:xfrm>
            <a:off x="9175069" y="952587"/>
            <a:ext cx="495649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465A0F4-D1B4-A94C-8C60-F7312DE7D5FE}"/>
              </a:ext>
            </a:extLst>
          </p:cNvPr>
          <p:cNvSpPr/>
          <p:nvPr/>
        </p:nvSpPr>
        <p:spPr>
          <a:xfrm>
            <a:off x="10476716" y="748590"/>
            <a:ext cx="365806" cy="20005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700" b="1" dirty="0">
                <a:latin typeface="Helvetica" pitchFamily="2" charset="0"/>
              </a:rPr>
              <a:t>CD8</a:t>
            </a:r>
            <a:endParaRPr lang="ja-JP" altLang="en-US" sz="700" b="1">
              <a:latin typeface="Helvetica" pitchFamily="2" charset="0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37250C0-FAC8-3445-A735-A4E1C49743F2}"/>
              </a:ext>
            </a:extLst>
          </p:cNvPr>
          <p:cNvSpPr/>
          <p:nvPr/>
        </p:nvSpPr>
        <p:spPr>
          <a:xfrm>
            <a:off x="9537812" y="550381"/>
            <a:ext cx="365806" cy="20005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700" b="1" dirty="0">
                <a:latin typeface="Helvetica" pitchFamily="2" charset="0"/>
              </a:rPr>
              <a:t>CD4</a:t>
            </a:r>
            <a:endParaRPr lang="ja-JP" altLang="en-US" sz="700" b="1">
              <a:latin typeface="Helvetica" pitchFamily="2" charset="0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CAB0E6F-C060-6F40-AF76-2748D050921C}"/>
              </a:ext>
            </a:extLst>
          </p:cNvPr>
          <p:cNvSpPr/>
          <p:nvPr/>
        </p:nvSpPr>
        <p:spPr>
          <a:xfrm>
            <a:off x="6614408" y="1903360"/>
            <a:ext cx="319273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N</a:t>
            </a:r>
            <a:r>
              <a:rPr lang="en" altLang="ja-JP" sz="800" b="1" dirty="0">
                <a:latin typeface="Helvetica" pitchFamily="2" charset="0"/>
              </a:rPr>
              <a:t> 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3B531A2-EF87-6145-93FE-80E42D133769}"/>
              </a:ext>
            </a:extLst>
          </p:cNvPr>
          <p:cNvSpPr/>
          <p:nvPr/>
        </p:nvSpPr>
        <p:spPr>
          <a:xfrm>
            <a:off x="5785717" y="1929769"/>
            <a:ext cx="35618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CM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6017032-B2DD-A14C-8E9B-E509C9871947}"/>
              </a:ext>
            </a:extLst>
          </p:cNvPr>
          <p:cNvSpPr/>
          <p:nvPr/>
        </p:nvSpPr>
        <p:spPr>
          <a:xfrm>
            <a:off x="5782254" y="2841733"/>
            <a:ext cx="34817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EM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FB74DC8-EA98-5A49-AAF2-D206491053C4}"/>
              </a:ext>
            </a:extLst>
          </p:cNvPr>
          <p:cNvSpPr/>
          <p:nvPr/>
        </p:nvSpPr>
        <p:spPr>
          <a:xfrm>
            <a:off x="6392796" y="2852073"/>
            <a:ext cx="54854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TEMRA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71E4248F-257C-8F48-B380-5C8503E32F25}"/>
              </a:ext>
            </a:extLst>
          </p:cNvPr>
          <p:cNvSpPr/>
          <p:nvPr/>
        </p:nvSpPr>
        <p:spPr>
          <a:xfrm>
            <a:off x="8563405" y="1925477"/>
            <a:ext cx="319273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N</a:t>
            </a:r>
            <a:r>
              <a:rPr lang="en" altLang="ja-JP" sz="800" b="1" dirty="0">
                <a:latin typeface="Helvetica" pitchFamily="2" charset="0"/>
              </a:rPr>
              <a:t> 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8F4FD23F-D21B-1B46-B2B5-C9D7E3D4C0E4}"/>
              </a:ext>
            </a:extLst>
          </p:cNvPr>
          <p:cNvSpPr/>
          <p:nvPr/>
        </p:nvSpPr>
        <p:spPr>
          <a:xfrm>
            <a:off x="7746795" y="1919453"/>
            <a:ext cx="35618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CM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B3CCD8F1-AEF8-C948-A363-696379C3A994}"/>
              </a:ext>
            </a:extLst>
          </p:cNvPr>
          <p:cNvSpPr/>
          <p:nvPr/>
        </p:nvSpPr>
        <p:spPr>
          <a:xfrm>
            <a:off x="7754811" y="2858695"/>
            <a:ext cx="34817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EM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FF8D12E-05EB-5749-A2CC-088B8BFE0E1B}"/>
              </a:ext>
            </a:extLst>
          </p:cNvPr>
          <p:cNvSpPr/>
          <p:nvPr/>
        </p:nvSpPr>
        <p:spPr>
          <a:xfrm>
            <a:off x="8389542" y="2855187"/>
            <a:ext cx="54854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TEMRA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1C6CBDEB-8245-814C-99CF-E27A7F391D8A}"/>
              </a:ext>
            </a:extLst>
          </p:cNvPr>
          <p:cNvSpPr/>
          <p:nvPr/>
        </p:nvSpPr>
        <p:spPr>
          <a:xfrm>
            <a:off x="7927404" y="1592433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1200" b="1" i="1" dirty="0">
                <a:latin typeface="Helvetica" pitchFamily="2" charset="0"/>
              </a:rPr>
              <a:t>CD8</a:t>
            </a:r>
            <a:endParaRPr lang="ja-JP" altLang="en-US" sz="1200" b="1" i="1">
              <a:latin typeface="Helvetica" pitchFamily="2" charset="0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2348A82-104C-D943-A53B-E3ECAB78CD44}"/>
              </a:ext>
            </a:extLst>
          </p:cNvPr>
          <p:cNvSpPr/>
          <p:nvPr/>
        </p:nvSpPr>
        <p:spPr>
          <a:xfrm>
            <a:off x="6040166" y="1608114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1200" b="1" i="1" dirty="0">
                <a:latin typeface="Helvetica" pitchFamily="2" charset="0"/>
              </a:rPr>
              <a:t>CD4</a:t>
            </a:r>
            <a:endParaRPr lang="ja-JP" altLang="en-US" sz="1200" b="1" i="1">
              <a:latin typeface="Helvetica" pitchFamily="2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4B10C0F-C059-EA47-AB05-A5B27E44EC23}"/>
              </a:ext>
            </a:extLst>
          </p:cNvPr>
          <p:cNvSpPr/>
          <p:nvPr/>
        </p:nvSpPr>
        <p:spPr>
          <a:xfrm>
            <a:off x="5729066" y="3228394"/>
            <a:ext cx="8027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CD45RA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36A12765-D464-A34A-84F4-3E0CA4531600}"/>
              </a:ext>
            </a:extLst>
          </p:cNvPr>
          <p:cNvSpPr/>
          <p:nvPr/>
        </p:nvSpPr>
        <p:spPr>
          <a:xfrm>
            <a:off x="5410756" y="2544480"/>
            <a:ext cx="601447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CCR7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7E69842-76D9-0F4E-8164-92DA6BC7269E}"/>
              </a:ext>
            </a:extLst>
          </p:cNvPr>
          <p:cNvSpPr/>
          <p:nvPr/>
        </p:nvSpPr>
        <p:spPr>
          <a:xfrm>
            <a:off x="7692759" y="3193091"/>
            <a:ext cx="8027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CD45RA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434BF7E7-4E48-134D-ADFF-A29E1C5A6A09}"/>
              </a:ext>
            </a:extLst>
          </p:cNvPr>
          <p:cNvSpPr/>
          <p:nvPr/>
        </p:nvSpPr>
        <p:spPr>
          <a:xfrm>
            <a:off x="7345749" y="2534646"/>
            <a:ext cx="601447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CCR7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7211DD06-F376-F34B-8689-1B2AB65AA6FB}"/>
              </a:ext>
            </a:extLst>
          </p:cNvPr>
          <p:cNvSpPr/>
          <p:nvPr/>
        </p:nvSpPr>
        <p:spPr>
          <a:xfrm>
            <a:off x="3913428" y="4826919"/>
            <a:ext cx="583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CD45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0DE7EF37-3F32-C141-98A7-0CA802571D95}"/>
              </a:ext>
            </a:extLst>
          </p:cNvPr>
          <p:cNvSpPr/>
          <p:nvPr/>
        </p:nvSpPr>
        <p:spPr>
          <a:xfrm>
            <a:off x="3483401" y="4425370"/>
            <a:ext cx="492443" cy="276999"/>
          </a:xfrm>
          <a:prstGeom prst="rect">
            <a:avLst/>
          </a:prstGeom>
        </p:spPr>
        <p:txBody>
          <a:bodyPr vert="horz" wrap="none">
            <a:sp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87C476BC-E9E5-E74C-BEA6-5BB6EA84AD03}"/>
              </a:ext>
            </a:extLst>
          </p:cNvPr>
          <p:cNvSpPr/>
          <p:nvPr/>
        </p:nvSpPr>
        <p:spPr>
          <a:xfrm>
            <a:off x="4877818" y="3757222"/>
            <a:ext cx="647934" cy="20005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700" b="1" dirty="0">
                <a:latin typeface="Helvetica" pitchFamily="2" charset="0"/>
              </a:rPr>
              <a:t>CD45</a:t>
            </a:r>
            <a:r>
              <a:rPr lang="en" altLang="ja-JP" sz="700" b="1" baseline="30000" dirty="0">
                <a:latin typeface="Helvetica" pitchFamily="2" charset="0"/>
              </a:rPr>
              <a:t>+</a:t>
            </a:r>
            <a:r>
              <a:rPr lang="en" altLang="ja-JP" sz="700" b="1" dirty="0">
                <a:latin typeface="Helvetica" pitchFamily="2" charset="0"/>
              </a:rPr>
              <a:t>cells</a:t>
            </a:r>
            <a:endParaRPr lang="ja-JP" altLang="en-US" sz="700" b="1">
              <a:latin typeface="Helvetica" pitchFamily="2" charset="0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7F5AC1E1-67A2-F04A-800F-C3D21092FD50}"/>
              </a:ext>
            </a:extLst>
          </p:cNvPr>
          <p:cNvSpPr/>
          <p:nvPr/>
        </p:nvSpPr>
        <p:spPr>
          <a:xfrm>
            <a:off x="5596498" y="4801867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BD378733-4295-5D42-987B-99331EEB1E94}"/>
              </a:ext>
            </a:extLst>
          </p:cNvPr>
          <p:cNvSpPr/>
          <p:nvPr/>
        </p:nvSpPr>
        <p:spPr>
          <a:xfrm>
            <a:off x="5207937" y="4441136"/>
            <a:ext cx="495649" cy="276999"/>
          </a:xfrm>
          <a:prstGeom prst="rect">
            <a:avLst/>
          </a:prstGeom>
        </p:spPr>
        <p:txBody>
          <a:bodyPr vert="horz" wrap="none">
            <a:sp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SSC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CCF9379C-DC82-1146-8557-B10354FFD49A}"/>
              </a:ext>
            </a:extLst>
          </p:cNvPr>
          <p:cNvSpPr/>
          <p:nvPr/>
        </p:nvSpPr>
        <p:spPr>
          <a:xfrm>
            <a:off x="6198057" y="4534112"/>
            <a:ext cx="875692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Lymphocytes</a:t>
            </a:r>
            <a:r>
              <a:rPr lang="en" altLang="ja-JP" sz="600" b="1" dirty="0">
                <a:latin typeface="Helvetica" pitchFamily="2" charset="0"/>
              </a:rPr>
              <a:t> </a:t>
            </a:r>
            <a:endParaRPr lang="ja-JP" altLang="en-US" sz="600" b="1">
              <a:latin typeface="Helvetica" pitchFamily="2" charset="0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4732D94-ED21-3C49-A854-4C121D8480B4}"/>
              </a:ext>
            </a:extLst>
          </p:cNvPr>
          <p:cNvSpPr/>
          <p:nvPr/>
        </p:nvSpPr>
        <p:spPr>
          <a:xfrm>
            <a:off x="7924846" y="4031911"/>
            <a:ext cx="75373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Single cells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B754DFF1-B1C1-624B-AE34-C45F0DDE7CC2}"/>
              </a:ext>
            </a:extLst>
          </p:cNvPr>
          <p:cNvSpPr/>
          <p:nvPr/>
        </p:nvSpPr>
        <p:spPr>
          <a:xfrm>
            <a:off x="7337722" y="4798704"/>
            <a:ext cx="656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FSC-H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E3340462-7017-7144-8419-22DE06A18CCC}"/>
              </a:ext>
            </a:extLst>
          </p:cNvPr>
          <p:cNvSpPr/>
          <p:nvPr/>
        </p:nvSpPr>
        <p:spPr>
          <a:xfrm>
            <a:off x="6992867" y="4279628"/>
            <a:ext cx="690638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FSC-W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F06E8694-0D40-F640-BCCA-3CC26E9C8D09}"/>
              </a:ext>
            </a:extLst>
          </p:cNvPr>
          <p:cNvSpPr/>
          <p:nvPr/>
        </p:nvSpPr>
        <p:spPr>
          <a:xfrm>
            <a:off x="9986841" y="4027247"/>
            <a:ext cx="583814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 cells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73281DA-0E48-8F47-B628-8A7F6E5B86DA}"/>
              </a:ext>
            </a:extLst>
          </p:cNvPr>
          <p:cNvSpPr/>
          <p:nvPr/>
        </p:nvSpPr>
        <p:spPr>
          <a:xfrm>
            <a:off x="9159196" y="4774805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CD3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A45BA412-FBCE-0C41-9DD0-E676B4410BA1}"/>
              </a:ext>
            </a:extLst>
          </p:cNvPr>
          <p:cNvSpPr/>
          <p:nvPr/>
        </p:nvSpPr>
        <p:spPr>
          <a:xfrm>
            <a:off x="8814341" y="4255729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CD56</a:t>
            </a: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E17BFE25-26AD-CB4C-8530-1F44DCAB892F}"/>
              </a:ext>
            </a:extLst>
          </p:cNvPr>
          <p:cNvSpPr/>
          <p:nvPr/>
        </p:nvSpPr>
        <p:spPr>
          <a:xfrm>
            <a:off x="10877247" y="4699772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CD8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C5979CF8-A921-0147-A6C7-B1BC5DB69826}"/>
              </a:ext>
            </a:extLst>
          </p:cNvPr>
          <p:cNvSpPr/>
          <p:nvPr/>
        </p:nvSpPr>
        <p:spPr>
          <a:xfrm>
            <a:off x="10532392" y="4180696"/>
            <a:ext cx="495649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1A6448FC-9D67-F44A-A3CB-771738A9B2FD}"/>
              </a:ext>
            </a:extLst>
          </p:cNvPr>
          <p:cNvSpPr/>
          <p:nvPr/>
        </p:nvSpPr>
        <p:spPr>
          <a:xfrm>
            <a:off x="11802150" y="4044716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CD8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69646D0A-3B80-8E4D-96AA-D77CCA82692D}"/>
              </a:ext>
            </a:extLst>
          </p:cNvPr>
          <p:cNvSpPr/>
          <p:nvPr/>
        </p:nvSpPr>
        <p:spPr>
          <a:xfrm>
            <a:off x="11338171" y="3550265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CD4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435F9E92-4F50-C64E-808E-C7461F023C34}"/>
              </a:ext>
            </a:extLst>
          </p:cNvPr>
          <p:cNvSpPr/>
          <p:nvPr/>
        </p:nvSpPr>
        <p:spPr>
          <a:xfrm>
            <a:off x="5929086" y="6575148"/>
            <a:ext cx="8027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CD45RA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586206FF-7FB6-3E48-945F-A1C0CA225C24}"/>
              </a:ext>
            </a:extLst>
          </p:cNvPr>
          <p:cNvSpPr/>
          <p:nvPr/>
        </p:nvSpPr>
        <p:spPr>
          <a:xfrm>
            <a:off x="5330683" y="6038807"/>
            <a:ext cx="601447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CCR7</a:t>
            </a: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66306C5A-66F2-6948-8703-52CD0B03D89D}"/>
              </a:ext>
            </a:extLst>
          </p:cNvPr>
          <p:cNvSpPr/>
          <p:nvPr/>
        </p:nvSpPr>
        <p:spPr>
          <a:xfrm>
            <a:off x="6504227" y="5397446"/>
            <a:ext cx="319273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N</a:t>
            </a:r>
            <a:r>
              <a:rPr lang="en" altLang="ja-JP" sz="800" b="1" dirty="0">
                <a:latin typeface="Helvetica" pitchFamily="2" charset="0"/>
              </a:rPr>
              <a:t> 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3EA181E0-E5DB-5445-8BE9-26FCA92148EE}"/>
              </a:ext>
            </a:extLst>
          </p:cNvPr>
          <p:cNvSpPr/>
          <p:nvPr/>
        </p:nvSpPr>
        <p:spPr>
          <a:xfrm>
            <a:off x="5769177" y="5401227"/>
            <a:ext cx="35618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CM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A21C33D0-9D57-F546-9687-F6892A2B66C3}"/>
              </a:ext>
            </a:extLst>
          </p:cNvPr>
          <p:cNvSpPr/>
          <p:nvPr/>
        </p:nvSpPr>
        <p:spPr>
          <a:xfrm>
            <a:off x="5554980" y="6386198"/>
            <a:ext cx="34817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EM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2747CA0B-4E05-C54C-94FB-575A264BD652}"/>
              </a:ext>
            </a:extLst>
          </p:cNvPr>
          <p:cNvSpPr/>
          <p:nvPr/>
        </p:nvSpPr>
        <p:spPr>
          <a:xfrm>
            <a:off x="6322423" y="6260082"/>
            <a:ext cx="54854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TEMRA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3FEC47D1-8EEA-0541-94EB-47B2DCA4F0F4}"/>
              </a:ext>
            </a:extLst>
          </p:cNvPr>
          <p:cNvSpPr/>
          <p:nvPr/>
        </p:nvSpPr>
        <p:spPr>
          <a:xfrm>
            <a:off x="8528680" y="5384630"/>
            <a:ext cx="319273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N</a:t>
            </a:r>
            <a:r>
              <a:rPr lang="en" altLang="ja-JP" sz="800" b="1" dirty="0">
                <a:latin typeface="Helvetica" pitchFamily="2" charset="0"/>
              </a:rPr>
              <a:t> 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2763D272-5FBF-3C48-A733-7CACBCFD6D75}"/>
              </a:ext>
            </a:extLst>
          </p:cNvPr>
          <p:cNvSpPr/>
          <p:nvPr/>
        </p:nvSpPr>
        <p:spPr>
          <a:xfrm>
            <a:off x="7780664" y="5378612"/>
            <a:ext cx="35618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CM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371CC09E-059B-A246-82AF-FEC2D2C3DA01}"/>
              </a:ext>
            </a:extLst>
          </p:cNvPr>
          <p:cNvSpPr/>
          <p:nvPr/>
        </p:nvSpPr>
        <p:spPr>
          <a:xfrm>
            <a:off x="7553417" y="6329119"/>
            <a:ext cx="34817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</a:t>
            </a:r>
            <a:r>
              <a:rPr lang="en" altLang="ja-JP" sz="800" b="1" baseline="-25000" dirty="0">
                <a:latin typeface="Helvetica" pitchFamily="2" charset="0"/>
              </a:rPr>
              <a:t>EM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681647DA-2A17-E047-8495-71C8E0296266}"/>
              </a:ext>
            </a:extLst>
          </p:cNvPr>
          <p:cNvSpPr/>
          <p:nvPr/>
        </p:nvSpPr>
        <p:spPr>
          <a:xfrm>
            <a:off x="8417249" y="6268241"/>
            <a:ext cx="548548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TEMRA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449FE393-8283-1044-A7DC-C5FFF8CFE3B9}"/>
              </a:ext>
            </a:extLst>
          </p:cNvPr>
          <p:cNvSpPr/>
          <p:nvPr/>
        </p:nvSpPr>
        <p:spPr>
          <a:xfrm>
            <a:off x="7933319" y="5017416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1200" b="1" i="1" dirty="0">
                <a:latin typeface="Helvetica" pitchFamily="2" charset="0"/>
              </a:rPr>
              <a:t>CD8</a:t>
            </a:r>
            <a:endParaRPr lang="ja-JP" altLang="en-US" sz="1200" b="1" i="1">
              <a:latin typeface="Helvetica" pitchFamily="2" charset="0"/>
            </a:endParaRP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2B698E30-3298-A447-9681-F7361DEB2514}"/>
              </a:ext>
            </a:extLst>
          </p:cNvPr>
          <p:cNvSpPr/>
          <p:nvPr/>
        </p:nvSpPr>
        <p:spPr>
          <a:xfrm>
            <a:off x="6081054" y="5055538"/>
            <a:ext cx="4956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1200" b="1" i="1" dirty="0">
                <a:latin typeface="Helvetica" pitchFamily="2" charset="0"/>
              </a:rPr>
              <a:t>CD4</a:t>
            </a:r>
            <a:endParaRPr lang="ja-JP" altLang="en-US" sz="1200" b="1" i="1">
              <a:latin typeface="Helvetica" pitchFamily="2" charset="0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E02133C2-9EC8-524B-8386-9491B821A7E0}"/>
              </a:ext>
            </a:extLst>
          </p:cNvPr>
          <p:cNvSpPr/>
          <p:nvPr/>
        </p:nvSpPr>
        <p:spPr>
          <a:xfrm>
            <a:off x="7763126" y="6548046"/>
            <a:ext cx="8027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CD45RA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FA20E101-F485-D546-ABB7-8853B3B4B8A1}"/>
              </a:ext>
            </a:extLst>
          </p:cNvPr>
          <p:cNvSpPr/>
          <p:nvPr/>
        </p:nvSpPr>
        <p:spPr>
          <a:xfrm>
            <a:off x="7357311" y="6028970"/>
            <a:ext cx="601447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CCR7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C3D46566-D5FE-5843-89EF-D7F14A079196}"/>
              </a:ext>
            </a:extLst>
          </p:cNvPr>
          <p:cNvSpPr/>
          <p:nvPr/>
        </p:nvSpPr>
        <p:spPr>
          <a:xfrm>
            <a:off x="3142167" y="650409"/>
            <a:ext cx="349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dirty="0">
                <a:latin typeface="Helvetica" pitchFamily="2" charset="0"/>
              </a:rPr>
              <a:t>A</a:t>
            </a:r>
            <a:endParaRPr lang="ja-JP" altLang="en-US" b="1">
              <a:latin typeface="Helvetica" pitchFamily="2" charset="0"/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8BD833BF-F446-8042-8271-33AFA9D65B8D}"/>
              </a:ext>
            </a:extLst>
          </p:cNvPr>
          <p:cNvSpPr/>
          <p:nvPr/>
        </p:nvSpPr>
        <p:spPr>
          <a:xfrm>
            <a:off x="3142167" y="381286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dirty="0">
                <a:latin typeface="Helvetica" pitchFamily="2" charset="0"/>
              </a:rPr>
              <a:t>B</a:t>
            </a:r>
            <a:endParaRPr lang="ja-JP" altLang="en-US" b="1">
              <a:latin typeface="Helvetica" pitchFamily="2" charset="0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E9B87C69-80BB-B64C-92D4-99ACFED49BAD}"/>
              </a:ext>
            </a:extLst>
          </p:cNvPr>
          <p:cNvSpPr/>
          <p:nvPr/>
        </p:nvSpPr>
        <p:spPr>
          <a:xfrm>
            <a:off x="751014" y="51100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dirty="0">
                <a:latin typeface="Helvetica" pitchFamily="2" charset="0"/>
              </a:rPr>
              <a:t>Figure E1.</a:t>
            </a:r>
          </a:p>
        </p:txBody>
      </p:sp>
    </p:spTree>
    <p:extLst>
      <p:ext uri="{BB962C8B-B14F-4D97-AF65-F5344CB8AC3E}">
        <p14:creationId xmlns:p14="http://schemas.microsoft.com/office/powerpoint/2010/main" val="3733301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図 66" descr="グラフィカル ユーザー インターフェイス, アプリケーション, Teams&#10;&#10;自動的に生成された説明">
            <a:extLst>
              <a:ext uri="{FF2B5EF4-FFF2-40B4-BE49-F238E27FC236}">
                <a16:creationId xmlns:a16="http://schemas.microsoft.com/office/drawing/2014/main" id="{32CBA0C1-DDA8-CF4A-A719-588C3A54E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139" t="41910" r="7850" b="37611"/>
          <a:stretch/>
        </p:blipFill>
        <p:spPr>
          <a:xfrm>
            <a:off x="7689766" y="4585422"/>
            <a:ext cx="1389561" cy="1404450"/>
          </a:xfrm>
          <a:prstGeom prst="rect">
            <a:avLst/>
          </a:prstGeom>
        </p:spPr>
      </p:pic>
      <p:pic>
        <p:nvPicPr>
          <p:cNvPr id="65" name="図 64" descr="グラフィカル ユーザー インターフェイス, アプリケーション, Teams&#10;&#10;自動的に生成された説明">
            <a:extLst>
              <a:ext uri="{FF2B5EF4-FFF2-40B4-BE49-F238E27FC236}">
                <a16:creationId xmlns:a16="http://schemas.microsoft.com/office/drawing/2014/main" id="{3C70DE0B-41B2-0D40-98DE-AA05E2E129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09" t="40147" r="28490" b="38633"/>
          <a:stretch/>
        </p:blipFill>
        <p:spPr>
          <a:xfrm>
            <a:off x="5709279" y="4601391"/>
            <a:ext cx="1474938" cy="1388481"/>
          </a:xfrm>
          <a:prstGeom prst="rect">
            <a:avLst/>
          </a:prstGeom>
        </p:spPr>
      </p:pic>
      <p:pic>
        <p:nvPicPr>
          <p:cNvPr id="63" name="図 62" descr="グラフィカル ユーザー インターフェイス, アプリケーション, Teams&#10;&#10;自動的に生成された説明">
            <a:extLst>
              <a:ext uri="{FF2B5EF4-FFF2-40B4-BE49-F238E27FC236}">
                <a16:creationId xmlns:a16="http://schemas.microsoft.com/office/drawing/2014/main" id="{B5941697-BD1C-8B44-B7D3-C5897FAC06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58" t="40011" r="51583" b="39294"/>
          <a:stretch/>
        </p:blipFill>
        <p:spPr>
          <a:xfrm>
            <a:off x="4045695" y="4666762"/>
            <a:ext cx="1317059" cy="1314752"/>
          </a:xfrm>
          <a:prstGeom prst="rect">
            <a:avLst/>
          </a:prstGeom>
        </p:spPr>
      </p:pic>
      <p:pic>
        <p:nvPicPr>
          <p:cNvPr id="57" name="図 56" descr="グラフィカル ユーザー インターフェイス, アプリケーション, Teams&#10;&#10;自動的に生成された説明">
            <a:extLst>
              <a:ext uri="{FF2B5EF4-FFF2-40B4-BE49-F238E27FC236}">
                <a16:creationId xmlns:a16="http://schemas.microsoft.com/office/drawing/2014/main" id="{965B50EE-3BE5-194B-A2E2-8756EFBA9E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86" t="40362" r="74683" b="39669"/>
          <a:stretch/>
        </p:blipFill>
        <p:spPr>
          <a:xfrm>
            <a:off x="2283862" y="4634580"/>
            <a:ext cx="1371669" cy="1265853"/>
          </a:xfrm>
          <a:prstGeom prst="rect">
            <a:avLst/>
          </a:prstGeom>
        </p:spPr>
      </p:pic>
      <p:pic>
        <p:nvPicPr>
          <p:cNvPr id="55" name="図 54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337D0BE1-EFE1-C742-9653-1B9A14B54E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073" t="48980" r="4473" b="31904"/>
          <a:stretch/>
        </p:blipFill>
        <p:spPr>
          <a:xfrm>
            <a:off x="9665179" y="2682272"/>
            <a:ext cx="1389561" cy="1361442"/>
          </a:xfrm>
          <a:prstGeom prst="rect">
            <a:avLst/>
          </a:prstGeom>
        </p:spPr>
      </p:pic>
      <p:pic>
        <p:nvPicPr>
          <p:cNvPr id="51" name="図 50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FC610F22-9150-1E42-B54C-E6C1170008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160" t="48408" r="22658" b="32477"/>
          <a:stretch/>
        </p:blipFill>
        <p:spPr>
          <a:xfrm>
            <a:off x="7692350" y="2600482"/>
            <a:ext cx="1378440" cy="1376484"/>
          </a:xfrm>
          <a:prstGeom prst="rect">
            <a:avLst/>
          </a:prstGeom>
        </p:spPr>
      </p:pic>
      <p:pic>
        <p:nvPicPr>
          <p:cNvPr id="42" name="図 41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C7353EA3-61F5-8941-9C35-BCEB3BF672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229" t="48105" r="39459" b="32953"/>
          <a:stretch/>
        </p:blipFill>
        <p:spPr>
          <a:xfrm>
            <a:off x="5839545" y="2661776"/>
            <a:ext cx="1356284" cy="1329889"/>
          </a:xfrm>
          <a:prstGeom prst="rect">
            <a:avLst/>
          </a:prstGeom>
        </p:spPr>
      </p:pic>
      <p:pic>
        <p:nvPicPr>
          <p:cNvPr id="36" name="図 35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DD272DAA-FC97-1C49-A5D1-D98456942D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545" t="48409" r="60443" b="33812"/>
          <a:stretch/>
        </p:blipFill>
        <p:spPr>
          <a:xfrm>
            <a:off x="4117288" y="2691321"/>
            <a:ext cx="1385852" cy="1302734"/>
          </a:xfrm>
          <a:prstGeom prst="rect">
            <a:avLst/>
          </a:prstGeom>
        </p:spPr>
      </p:pic>
      <p:pic>
        <p:nvPicPr>
          <p:cNvPr id="21" name="図 2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4B46F03C-C344-834B-8004-2A85E06921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37" t="48366" r="81378" b="34173"/>
          <a:stretch/>
        </p:blipFill>
        <p:spPr>
          <a:xfrm>
            <a:off x="2283862" y="2689438"/>
            <a:ext cx="1348929" cy="1265852"/>
          </a:xfrm>
          <a:prstGeom prst="rect">
            <a:avLst/>
          </a:prstGeom>
        </p:spPr>
      </p:pic>
      <p:pic>
        <p:nvPicPr>
          <p:cNvPr id="1026" name="Picture 2" descr="page1image14207424">
            <a:extLst>
              <a:ext uri="{FF2B5EF4-FFF2-40B4-BE49-F238E27FC236}">
                <a16:creationId xmlns:a16="http://schemas.microsoft.com/office/drawing/2014/main" id="{F45DFBE9-BA31-124A-B9D8-27442194D1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8" t="-1308" r="60892" b="73382"/>
          <a:stretch/>
        </p:blipFill>
        <p:spPr bwMode="auto">
          <a:xfrm>
            <a:off x="3832290" y="847613"/>
            <a:ext cx="1467711" cy="140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 descr="page1image14207424">
            <a:extLst>
              <a:ext uri="{FF2B5EF4-FFF2-40B4-BE49-F238E27FC236}">
                <a16:creationId xmlns:a16="http://schemas.microsoft.com/office/drawing/2014/main" id="{669C961C-3CC3-D240-B579-9F7E098DEB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" t="585" r="83027" b="73116"/>
          <a:stretch/>
        </p:blipFill>
        <p:spPr bwMode="auto">
          <a:xfrm>
            <a:off x="2327115" y="980381"/>
            <a:ext cx="1370266" cy="129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0F940C-3EFD-F64B-90C8-BDD614183319}"/>
              </a:ext>
            </a:extLst>
          </p:cNvPr>
          <p:cNvSpPr/>
          <p:nvPr/>
        </p:nvSpPr>
        <p:spPr>
          <a:xfrm>
            <a:off x="2969525" y="2018784"/>
            <a:ext cx="894047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Lymphocytes 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F788053-C7B3-E746-965C-8A249688B994}"/>
              </a:ext>
            </a:extLst>
          </p:cNvPr>
          <p:cNvSpPr/>
          <p:nvPr/>
        </p:nvSpPr>
        <p:spPr>
          <a:xfrm>
            <a:off x="4352453" y="1617533"/>
            <a:ext cx="75373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Single cells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089EC0-B607-7844-A210-29E6C0054123}"/>
              </a:ext>
            </a:extLst>
          </p:cNvPr>
          <p:cNvSpPr/>
          <p:nvPr/>
        </p:nvSpPr>
        <p:spPr>
          <a:xfrm>
            <a:off x="2513800" y="870497"/>
            <a:ext cx="49404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Beads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5436E8-A147-8140-B4A1-C80B89AB72F5}"/>
              </a:ext>
            </a:extLst>
          </p:cNvPr>
          <p:cNvSpPr/>
          <p:nvPr/>
        </p:nvSpPr>
        <p:spPr>
          <a:xfrm>
            <a:off x="2481964" y="2239363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FE12F87-5B53-A441-AA57-2B042E57B4D9}"/>
              </a:ext>
            </a:extLst>
          </p:cNvPr>
          <p:cNvSpPr/>
          <p:nvPr/>
        </p:nvSpPr>
        <p:spPr>
          <a:xfrm>
            <a:off x="2093403" y="1878632"/>
            <a:ext cx="495649" cy="276999"/>
          </a:xfrm>
          <a:prstGeom prst="rect">
            <a:avLst/>
          </a:prstGeom>
        </p:spPr>
        <p:txBody>
          <a:bodyPr vert="horz" wrap="none">
            <a:sp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SSC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0636D50-4E67-6A4C-827E-43410379D64E}"/>
              </a:ext>
            </a:extLst>
          </p:cNvPr>
          <p:cNvSpPr/>
          <p:nvPr/>
        </p:nvSpPr>
        <p:spPr>
          <a:xfrm>
            <a:off x="3927926" y="2236203"/>
            <a:ext cx="656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FSC-H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CDC1E2-7655-8F44-ACCE-B4C5CA68F200}"/>
              </a:ext>
            </a:extLst>
          </p:cNvPr>
          <p:cNvSpPr/>
          <p:nvPr/>
        </p:nvSpPr>
        <p:spPr>
          <a:xfrm>
            <a:off x="3583071" y="1717127"/>
            <a:ext cx="690638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FSC-W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DD83A88-21CC-094E-9B98-6792078D56B4}"/>
              </a:ext>
            </a:extLst>
          </p:cNvPr>
          <p:cNvSpPr/>
          <p:nvPr/>
        </p:nvSpPr>
        <p:spPr>
          <a:xfrm>
            <a:off x="2606868" y="1526266"/>
            <a:ext cx="132490" cy="1538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" altLang="ja-JP" sz="400" b="1" dirty="0">
              <a:latin typeface="Helvetica" pitchFamily="2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7F3F6D1-9686-1F47-8F53-5A03EDFFCC1C}"/>
              </a:ext>
            </a:extLst>
          </p:cNvPr>
          <p:cNvSpPr/>
          <p:nvPr/>
        </p:nvSpPr>
        <p:spPr>
          <a:xfrm>
            <a:off x="2581139" y="1833043"/>
            <a:ext cx="132490" cy="1538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" altLang="ja-JP" sz="400" b="1" dirty="0">
              <a:latin typeface="Helvetica" pitchFamily="2" charset="0"/>
            </a:endParaRPr>
          </a:p>
        </p:txBody>
      </p:sp>
      <p:pic>
        <p:nvPicPr>
          <p:cNvPr id="1027" name="Picture 3" descr="page1image14207424">
            <a:extLst>
              <a:ext uri="{FF2B5EF4-FFF2-40B4-BE49-F238E27FC236}">
                <a16:creationId xmlns:a16="http://schemas.microsoft.com/office/drawing/2014/main" id="{A8AAE0C6-1AE2-B543-A39C-80F10BE1D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3" t="2337" r="39182" b="73117"/>
          <a:stretch/>
        </p:blipFill>
        <p:spPr bwMode="auto">
          <a:xfrm>
            <a:off x="5344971" y="1022296"/>
            <a:ext cx="1370266" cy="123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B78E2E3-6DAA-6644-A0B0-89EE63A6001D}"/>
              </a:ext>
            </a:extLst>
          </p:cNvPr>
          <p:cNvSpPr/>
          <p:nvPr/>
        </p:nvSpPr>
        <p:spPr>
          <a:xfrm>
            <a:off x="5478717" y="1168031"/>
            <a:ext cx="132490" cy="1538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" altLang="ja-JP" sz="400" b="1" dirty="0">
              <a:latin typeface="Helvetica" pitchFamily="2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705238A-52E1-954E-B8DB-C50DB638199F}"/>
              </a:ext>
            </a:extLst>
          </p:cNvPr>
          <p:cNvSpPr/>
          <p:nvPr/>
        </p:nvSpPr>
        <p:spPr>
          <a:xfrm>
            <a:off x="5438394" y="2234228"/>
            <a:ext cx="6553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FSC-A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3730373-DED5-2C45-8E90-81C3A2CDD121}"/>
              </a:ext>
            </a:extLst>
          </p:cNvPr>
          <p:cNvSpPr/>
          <p:nvPr/>
        </p:nvSpPr>
        <p:spPr>
          <a:xfrm>
            <a:off x="5093539" y="1715152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CD19</a:t>
            </a:r>
          </a:p>
        </p:txBody>
      </p:sp>
      <p:pic>
        <p:nvPicPr>
          <p:cNvPr id="1028" name="Picture 4" descr="page1image14207424">
            <a:extLst>
              <a:ext uri="{FF2B5EF4-FFF2-40B4-BE49-F238E27FC236}">
                <a16:creationId xmlns:a16="http://schemas.microsoft.com/office/drawing/2014/main" id="{60D08DD4-C5DB-A449-95B8-19F82E6FD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3" t="1766" r="21946" b="73140"/>
          <a:stretch/>
        </p:blipFill>
        <p:spPr bwMode="auto">
          <a:xfrm>
            <a:off x="6928580" y="1007264"/>
            <a:ext cx="1258015" cy="128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286938F-F983-284A-99D9-D22D023567FB}"/>
              </a:ext>
            </a:extLst>
          </p:cNvPr>
          <p:cNvSpPr/>
          <p:nvPr/>
        </p:nvSpPr>
        <p:spPr>
          <a:xfrm>
            <a:off x="7066420" y="2270917"/>
            <a:ext cx="4347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 err="1">
                <a:latin typeface="Helvetica" pitchFamily="2" charset="0"/>
              </a:rPr>
              <a:t>IgD</a:t>
            </a:r>
            <a:endParaRPr lang="en" altLang="ja-JP" b="1" baseline="30000" dirty="0">
              <a:latin typeface="Helvetica" pitchFamily="2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FD1D0DD-4A2A-E24B-9D00-3348D6D18ACD}"/>
              </a:ext>
            </a:extLst>
          </p:cNvPr>
          <p:cNvSpPr/>
          <p:nvPr/>
        </p:nvSpPr>
        <p:spPr>
          <a:xfrm>
            <a:off x="6648392" y="1775667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CD27</a:t>
            </a:r>
          </a:p>
        </p:txBody>
      </p:sp>
      <p:pic>
        <p:nvPicPr>
          <p:cNvPr id="1029" name="Picture 5" descr="page1image14207424">
            <a:extLst>
              <a:ext uri="{FF2B5EF4-FFF2-40B4-BE49-F238E27FC236}">
                <a16:creationId xmlns:a16="http://schemas.microsoft.com/office/drawing/2014/main" id="{9E0EB514-C2E0-8443-A699-882C507A49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86" b="72825"/>
          <a:stretch/>
        </p:blipFill>
        <p:spPr bwMode="auto">
          <a:xfrm>
            <a:off x="8493285" y="879024"/>
            <a:ext cx="1393748" cy="136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9F193F4-F386-184E-A5F9-EC9B7F00EC82}"/>
              </a:ext>
            </a:extLst>
          </p:cNvPr>
          <p:cNvSpPr/>
          <p:nvPr/>
        </p:nvSpPr>
        <p:spPr>
          <a:xfrm>
            <a:off x="8785001" y="2277699"/>
            <a:ext cx="583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CD38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9655EA8-8A7E-7C4B-888F-E0651A2030C3}"/>
              </a:ext>
            </a:extLst>
          </p:cNvPr>
          <p:cNvSpPr/>
          <p:nvPr/>
        </p:nvSpPr>
        <p:spPr>
          <a:xfrm>
            <a:off x="8366973" y="1782449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CD20</a:t>
            </a:r>
          </a:p>
        </p:txBody>
      </p:sp>
      <p:pic>
        <p:nvPicPr>
          <p:cNvPr id="1030" name="Picture 6" descr="page1image14207424">
            <a:extLst>
              <a:ext uri="{FF2B5EF4-FFF2-40B4-BE49-F238E27FC236}">
                <a16:creationId xmlns:a16="http://schemas.microsoft.com/office/drawing/2014/main" id="{D53BA5AB-B1C0-1544-AA97-BD5894C3C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t="62436" r="82239" b="10292"/>
          <a:stretch/>
        </p:blipFill>
        <p:spPr bwMode="auto">
          <a:xfrm>
            <a:off x="10178729" y="916257"/>
            <a:ext cx="1371424" cy="136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4EA420E-F286-CE4D-9558-B0266F46FDEF}"/>
              </a:ext>
            </a:extLst>
          </p:cNvPr>
          <p:cNvSpPr/>
          <p:nvPr/>
        </p:nvSpPr>
        <p:spPr>
          <a:xfrm>
            <a:off x="10369832" y="2251974"/>
            <a:ext cx="583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CD38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D2B1784-2D01-7947-A338-83E9FF3D4665}"/>
              </a:ext>
            </a:extLst>
          </p:cNvPr>
          <p:cNvSpPr/>
          <p:nvPr/>
        </p:nvSpPr>
        <p:spPr>
          <a:xfrm>
            <a:off x="9951804" y="1756724"/>
            <a:ext cx="671979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CD138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D98C883-F5F7-C24D-9F9D-02171C79B599}"/>
              </a:ext>
            </a:extLst>
          </p:cNvPr>
          <p:cNvSpPr/>
          <p:nvPr/>
        </p:nvSpPr>
        <p:spPr>
          <a:xfrm>
            <a:off x="5491724" y="1108672"/>
            <a:ext cx="4603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B cell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1C84CDE-C454-274D-A152-30688C7180EF}"/>
              </a:ext>
            </a:extLst>
          </p:cNvPr>
          <p:cNvSpPr/>
          <p:nvPr/>
        </p:nvSpPr>
        <p:spPr>
          <a:xfrm>
            <a:off x="7065077" y="1110889"/>
            <a:ext cx="941283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Switched B cell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9B9F2060-1D5F-E547-BB9E-999E89C9CBE1}"/>
              </a:ext>
            </a:extLst>
          </p:cNvPr>
          <p:cNvSpPr/>
          <p:nvPr/>
        </p:nvSpPr>
        <p:spPr>
          <a:xfrm>
            <a:off x="7859238" y="1478139"/>
            <a:ext cx="764953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Naïve B cell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3F7E20A-97B6-8847-A4AA-A27E32E5886B}"/>
              </a:ext>
            </a:extLst>
          </p:cNvPr>
          <p:cNvSpPr/>
          <p:nvPr/>
        </p:nvSpPr>
        <p:spPr>
          <a:xfrm>
            <a:off x="9157909" y="1077224"/>
            <a:ext cx="877163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Memory B cell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A9A004E-A92C-AB4C-B427-525E4ABF1645}"/>
              </a:ext>
            </a:extLst>
          </p:cNvPr>
          <p:cNvSpPr/>
          <p:nvPr/>
        </p:nvSpPr>
        <p:spPr>
          <a:xfrm>
            <a:off x="9175257" y="1429400"/>
            <a:ext cx="774571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CD38</a:t>
            </a:r>
            <a:r>
              <a:rPr lang="en" altLang="ja-JP" sz="800" b="1" baseline="30000" dirty="0">
                <a:latin typeface="Helvetica" pitchFamily="2" charset="0"/>
              </a:rPr>
              <a:t>+</a:t>
            </a:r>
            <a:r>
              <a:rPr lang="en" altLang="ja-JP" sz="800" b="1" dirty="0">
                <a:latin typeface="Helvetica" pitchFamily="2" charset="0"/>
              </a:rPr>
              <a:t>CD20</a:t>
            </a:r>
            <a:r>
              <a:rPr lang="en" altLang="ja-JP" sz="800" b="1" baseline="30000" dirty="0">
                <a:latin typeface="Helvetica" pitchFamily="2" charset="0"/>
              </a:rPr>
              <a:t>-</a:t>
            </a:r>
            <a:endParaRPr lang="ja-JP" altLang="en-US" sz="800" b="1" baseline="30000">
              <a:latin typeface="Helvetica" pitchFamily="2" charset="0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86B0B1E-4B3B-2F4E-B1B4-0DC9DF733244}"/>
              </a:ext>
            </a:extLst>
          </p:cNvPr>
          <p:cNvSpPr/>
          <p:nvPr/>
        </p:nvSpPr>
        <p:spPr>
          <a:xfrm>
            <a:off x="11282941" y="1387190"/>
            <a:ext cx="748923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Plasma cell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E92499FB-F3C6-764D-8689-1FB2C1628357}"/>
              </a:ext>
            </a:extLst>
          </p:cNvPr>
          <p:cNvSpPr/>
          <p:nvPr/>
        </p:nvSpPr>
        <p:spPr>
          <a:xfrm>
            <a:off x="11282941" y="1742432"/>
            <a:ext cx="816249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Plasma blast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F1BCBCF-5953-6F4B-AC4E-F0297290DACD}"/>
              </a:ext>
            </a:extLst>
          </p:cNvPr>
          <p:cNvSpPr/>
          <p:nvPr/>
        </p:nvSpPr>
        <p:spPr>
          <a:xfrm>
            <a:off x="1766286" y="1409652"/>
            <a:ext cx="349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dirty="0">
                <a:latin typeface="Helvetica" pitchFamily="2" charset="0"/>
              </a:rPr>
              <a:t>A</a:t>
            </a:r>
            <a:endParaRPr lang="ja-JP" altLang="en-US" b="1">
              <a:latin typeface="Helvetica" pitchFamily="2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2995A52A-3A26-1A4C-8EF9-BC1D54438F73}"/>
              </a:ext>
            </a:extLst>
          </p:cNvPr>
          <p:cNvSpPr/>
          <p:nvPr/>
        </p:nvSpPr>
        <p:spPr>
          <a:xfrm>
            <a:off x="1762256" y="307612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dirty="0">
                <a:latin typeface="Helvetica" pitchFamily="2" charset="0"/>
              </a:rPr>
              <a:t>B</a:t>
            </a:r>
            <a:endParaRPr lang="ja-JP" altLang="en-US" b="1">
              <a:latin typeface="Helvetica" pitchFamily="2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07DA44C-E8A8-8946-A264-32E9DA357839}"/>
              </a:ext>
            </a:extLst>
          </p:cNvPr>
          <p:cNvSpPr/>
          <p:nvPr/>
        </p:nvSpPr>
        <p:spPr>
          <a:xfrm>
            <a:off x="2476238" y="391959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941F591B-4ED4-134C-A0CC-CF298A2C6655}"/>
              </a:ext>
            </a:extLst>
          </p:cNvPr>
          <p:cNvSpPr/>
          <p:nvPr/>
        </p:nvSpPr>
        <p:spPr>
          <a:xfrm>
            <a:off x="2098563" y="3507108"/>
            <a:ext cx="495649" cy="276999"/>
          </a:xfrm>
          <a:prstGeom prst="rect">
            <a:avLst/>
          </a:prstGeom>
        </p:spPr>
        <p:txBody>
          <a:bodyPr vert="horz" wrap="none">
            <a:sp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SSC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C9D7A09-3595-ED4B-8B04-00EEB44A9718}"/>
              </a:ext>
            </a:extLst>
          </p:cNvPr>
          <p:cNvSpPr/>
          <p:nvPr/>
        </p:nvSpPr>
        <p:spPr>
          <a:xfrm>
            <a:off x="4319160" y="3922712"/>
            <a:ext cx="656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FSC-H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2D88EEC-C33A-3E46-B450-6A85F6D1851C}"/>
              </a:ext>
            </a:extLst>
          </p:cNvPr>
          <p:cNvSpPr/>
          <p:nvPr/>
        </p:nvSpPr>
        <p:spPr>
          <a:xfrm>
            <a:off x="3950133" y="3438788"/>
            <a:ext cx="690638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FSC-W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F5D5434-CC98-DC41-A5FC-28A3B079E5B2}"/>
              </a:ext>
            </a:extLst>
          </p:cNvPr>
          <p:cNvSpPr/>
          <p:nvPr/>
        </p:nvSpPr>
        <p:spPr>
          <a:xfrm>
            <a:off x="3086042" y="3420650"/>
            <a:ext cx="783049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Monocytes 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272D089D-F107-884C-9C7A-394BA0A8A3B5}"/>
              </a:ext>
            </a:extLst>
          </p:cNvPr>
          <p:cNvSpPr/>
          <p:nvPr/>
        </p:nvSpPr>
        <p:spPr>
          <a:xfrm>
            <a:off x="2259282" y="3150466"/>
            <a:ext cx="494046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Beads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F9A28663-C301-AD4C-B199-AB3F29B2383C}"/>
              </a:ext>
            </a:extLst>
          </p:cNvPr>
          <p:cNvSpPr/>
          <p:nvPr/>
        </p:nvSpPr>
        <p:spPr>
          <a:xfrm>
            <a:off x="6264316" y="4318837"/>
            <a:ext cx="132490" cy="1538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" altLang="ja-JP" sz="400" b="1" dirty="0">
              <a:latin typeface="Helvetica" pitchFamily="2" charset="0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DA972BFD-B404-5C4B-A713-BFDA83F06101}"/>
              </a:ext>
            </a:extLst>
          </p:cNvPr>
          <p:cNvSpPr/>
          <p:nvPr/>
        </p:nvSpPr>
        <p:spPr>
          <a:xfrm>
            <a:off x="5871740" y="3898914"/>
            <a:ext cx="7658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HLA-DR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3B98E4A7-B9A0-EE4E-84E3-F72DFA3C0FAC}"/>
              </a:ext>
            </a:extLst>
          </p:cNvPr>
          <p:cNvSpPr/>
          <p:nvPr/>
        </p:nvSpPr>
        <p:spPr>
          <a:xfrm>
            <a:off x="5526885" y="3319878"/>
            <a:ext cx="766557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Lineage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CA14EB14-F176-8448-AF4A-90BCC849EFF4}"/>
              </a:ext>
            </a:extLst>
          </p:cNvPr>
          <p:cNvSpPr/>
          <p:nvPr/>
        </p:nvSpPr>
        <p:spPr>
          <a:xfrm>
            <a:off x="6810866" y="3089740"/>
            <a:ext cx="615874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HLA-DR</a:t>
            </a:r>
            <a:r>
              <a:rPr lang="en" altLang="ja-JP" sz="800" b="1" baseline="30000" dirty="0">
                <a:latin typeface="Helvetica" pitchFamily="2" charset="0"/>
              </a:rPr>
              <a:t>+</a:t>
            </a:r>
          </a:p>
          <a:p>
            <a:r>
              <a:rPr lang="en" altLang="ja-JP" sz="800" b="1" dirty="0">
                <a:latin typeface="Helvetica" pitchFamily="2" charset="0"/>
              </a:rPr>
              <a:t>Lineage</a:t>
            </a:r>
            <a:r>
              <a:rPr lang="en" altLang="ja-JP" sz="800" b="1" baseline="30000" dirty="0">
                <a:latin typeface="Helvetica" pitchFamily="2" charset="0"/>
              </a:rPr>
              <a:t>-</a:t>
            </a:r>
            <a:endParaRPr lang="ja-JP" altLang="en-US" sz="800" b="1" baseline="30000">
              <a:latin typeface="Helvetica" pitchFamily="2" charset="0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93274394-2343-1C4D-896A-44A52D71D872}"/>
              </a:ext>
            </a:extLst>
          </p:cNvPr>
          <p:cNvSpPr/>
          <p:nvPr/>
        </p:nvSpPr>
        <p:spPr>
          <a:xfrm>
            <a:off x="7753902" y="3976966"/>
            <a:ext cx="583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CD16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285E81F9-44E9-9240-8594-12A2319C4802}"/>
              </a:ext>
            </a:extLst>
          </p:cNvPr>
          <p:cNvSpPr/>
          <p:nvPr/>
        </p:nvSpPr>
        <p:spPr>
          <a:xfrm>
            <a:off x="7397859" y="3294481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CD14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B6ED1A53-2927-2C4E-A6F1-51ADD038FDFA}"/>
              </a:ext>
            </a:extLst>
          </p:cNvPr>
          <p:cNvSpPr/>
          <p:nvPr/>
        </p:nvSpPr>
        <p:spPr>
          <a:xfrm>
            <a:off x="7405264" y="2667898"/>
            <a:ext cx="633507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Classical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01E373E5-6793-B641-B739-28D19BE8CEC6}"/>
              </a:ext>
            </a:extLst>
          </p:cNvPr>
          <p:cNvSpPr/>
          <p:nvPr/>
        </p:nvSpPr>
        <p:spPr>
          <a:xfrm>
            <a:off x="8793154" y="3636094"/>
            <a:ext cx="845103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Non classical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81789274-2CA9-0043-82C8-E07D776A86C0}"/>
              </a:ext>
            </a:extLst>
          </p:cNvPr>
          <p:cNvSpPr/>
          <p:nvPr/>
        </p:nvSpPr>
        <p:spPr>
          <a:xfrm>
            <a:off x="8815536" y="2694248"/>
            <a:ext cx="800219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Intermediate</a:t>
            </a:r>
            <a:endParaRPr lang="ja-JP" altLang="en-US" sz="800" b="1" dirty="0">
              <a:latin typeface="Helvetica" pitchFamily="2" charset="0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0535C410-CCC9-8B4E-B449-1D40F259F851}"/>
              </a:ext>
            </a:extLst>
          </p:cNvPr>
          <p:cNvSpPr/>
          <p:nvPr/>
        </p:nvSpPr>
        <p:spPr>
          <a:xfrm>
            <a:off x="6870261" y="4489437"/>
            <a:ext cx="132490" cy="1538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" altLang="ja-JP" sz="400" b="1" dirty="0">
              <a:latin typeface="Helvetica" pitchFamily="2" charset="0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126238C0-EAE2-0B4C-B2B8-08AA4106B657}"/>
              </a:ext>
            </a:extLst>
          </p:cNvPr>
          <p:cNvSpPr/>
          <p:nvPr/>
        </p:nvSpPr>
        <p:spPr>
          <a:xfrm>
            <a:off x="7269757" y="3640349"/>
            <a:ext cx="758541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CD16</a:t>
            </a:r>
            <a:r>
              <a:rPr lang="en" altLang="ja-JP" sz="800" b="1" baseline="30000" dirty="0">
                <a:latin typeface="Helvetica" pitchFamily="2" charset="0"/>
              </a:rPr>
              <a:t>-</a:t>
            </a:r>
            <a:r>
              <a:rPr lang="en" altLang="ja-JP" sz="800" b="1" dirty="0">
                <a:latin typeface="Helvetica" pitchFamily="2" charset="0"/>
              </a:rPr>
              <a:t>CD14</a:t>
            </a:r>
            <a:r>
              <a:rPr lang="en" altLang="ja-JP" sz="800" b="1" baseline="30000" dirty="0">
                <a:latin typeface="Helvetica" pitchFamily="2" charset="0"/>
              </a:rPr>
              <a:t>-</a:t>
            </a:r>
            <a:endParaRPr lang="ja-JP" altLang="en-US" sz="800" b="1" baseline="30000">
              <a:latin typeface="Helvetica" pitchFamily="2" charset="0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E98AA5CF-4A4A-B145-BE23-4DF43E36FD3B}"/>
              </a:ext>
            </a:extLst>
          </p:cNvPr>
          <p:cNvSpPr/>
          <p:nvPr/>
        </p:nvSpPr>
        <p:spPr>
          <a:xfrm>
            <a:off x="9808572" y="3860479"/>
            <a:ext cx="6719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CD123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8B2C7A45-70C9-814F-952B-D869EF621D73}"/>
              </a:ext>
            </a:extLst>
          </p:cNvPr>
          <p:cNvSpPr/>
          <p:nvPr/>
        </p:nvSpPr>
        <p:spPr>
          <a:xfrm>
            <a:off x="9366285" y="3230109"/>
            <a:ext cx="668773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CD11c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E077B43B-3DED-AE4C-B84F-2812999004E2}"/>
              </a:ext>
            </a:extLst>
          </p:cNvPr>
          <p:cNvSpPr/>
          <p:nvPr/>
        </p:nvSpPr>
        <p:spPr>
          <a:xfrm>
            <a:off x="9626348" y="2677932"/>
            <a:ext cx="804600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Myeloid DC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19EC8DFA-6187-7B48-BEF3-132D53951207}"/>
              </a:ext>
            </a:extLst>
          </p:cNvPr>
          <p:cNvSpPr/>
          <p:nvPr/>
        </p:nvSpPr>
        <p:spPr>
          <a:xfrm>
            <a:off x="10554845" y="3613416"/>
            <a:ext cx="1185772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Plasmacytoid DC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0A50AADC-BED5-8443-B226-76F6CB80D4F0}"/>
              </a:ext>
            </a:extLst>
          </p:cNvPr>
          <p:cNvSpPr/>
          <p:nvPr/>
        </p:nvSpPr>
        <p:spPr>
          <a:xfrm>
            <a:off x="4704225" y="3312034"/>
            <a:ext cx="753732" cy="21544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800" b="1" dirty="0">
                <a:latin typeface="Helvetica" pitchFamily="2" charset="0"/>
              </a:rPr>
              <a:t>Single cells</a:t>
            </a:r>
            <a:endParaRPr lang="ja-JP" altLang="en-US" sz="800" b="1">
              <a:latin typeface="Helvetica" pitchFamily="2" charset="0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E6C74098-CBD7-7945-83D8-16DDCE043941}"/>
              </a:ext>
            </a:extLst>
          </p:cNvPr>
          <p:cNvSpPr/>
          <p:nvPr/>
        </p:nvSpPr>
        <p:spPr>
          <a:xfrm>
            <a:off x="2515272" y="5916261"/>
            <a:ext cx="583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CD45</a:t>
            </a: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220B91F2-6AEC-A74E-9840-5ADD6F966D83}"/>
              </a:ext>
            </a:extLst>
          </p:cNvPr>
          <p:cNvSpPr/>
          <p:nvPr/>
        </p:nvSpPr>
        <p:spPr>
          <a:xfrm>
            <a:off x="2085245" y="5514712"/>
            <a:ext cx="492443" cy="276999"/>
          </a:xfrm>
          <a:prstGeom prst="rect">
            <a:avLst/>
          </a:prstGeom>
        </p:spPr>
        <p:txBody>
          <a:bodyPr vert="horz" wrap="none">
            <a:spAutoFit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1C0FC683-0778-B84D-A0A4-42C8C5FF385B}"/>
              </a:ext>
            </a:extLst>
          </p:cNvPr>
          <p:cNvSpPr/>
          <p:nvPr/>
        </p:nvSpPr>
        <p:spPr>
          <a:xfrm>
            <a:off x="3135990" y="4682571"/>
            <a:ext cx="647934" cy="20005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700" b="1" dirty="0">
                <a:latin typeface="Helvetica" pitchFamily="2" charset="0"/>
              </a:rPr>
              <a:t>CD45</a:t>
            </a:r>
            <a:r>
              <a:rPr lang="en" altLang="ja-JP" sz="700" b="1" baseline="30000" dirty="0">
                <a:latin typeface="Helvetica" pitchFamily="2" charset="0"/>
              </a:rPr>
              <a:t>+</a:t>
            </a:r>
            <a:r>
              <a:rPr lang="en" altLang="ja-JP" sz="700" b="1" dirty="0">
                <a:latin typeface="Helvetica" pitchFamily="2" charset="0"/>
              </a:rPr>
              <a:t>cells</a:t>
            </a:r>
            <a:endParaRPr lang="ja-JP" altLang="en-US" sz="700" b="1">
              <a:latin typeface="Helvetica" pitchFamily="2" charset="0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27EB6497-15D1-A546-8B1E-B933198A0239}"/>
              </a:ext>
            </a:extLst>
          </p:cNvPr>
          <p:cNvSpPr/>
          <p:nvPr/>
        </p:nvSpPr>
        <p:spPr>
          <a:xfrm>
            <a:off x="4128779" y="5914767"/>
            <a:ext cx="656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FSC-H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4679EEB1-F8B7-4D4D-B1C8-EA4B3A78263C}"/>
              </a:ext>
            </a:extLst>
          </p:cNvPr>
          <p:cNvSpPr/>
          <p:nvPr/>
        </p:nvSpPr>
        <p:spPr>
          <a:xfrm>
            <a:off x="3783924" y="5395691"/>
            <a:ext cx="690638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FSC-W</a:t>
            </a: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CC929BA0-A026-0944-BE39-85E69A905917}"/>
              </a:ext>
            </a:extLst>
          </p:cNvPr>
          <p:cNvSpPr/>
          <p:nvPr/>
        </p:nvSpPr>
        <p:spPr>
          <a:xfrm>
            <a:off x="4669499" y="4984758"/>
            <a:ext cx="606256" cy="18466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600" b="1" dirty="0">
                <a:latin typeface="Helvetica" pitchFamily="2" charset="0"/>
              </a:rPr>
              <a:t>Single cells</a:t>
            </a:r>
            <a:endParaRPr lang="ja-JP" altLang="en-US" sz="600" b="1">
              <a:latin typeface="Helvetica" pitchFamily="2" charset="0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DC40A59C-E30F-C84B-8781-E6A1921658BF}"/>
              </a:ext>
            </a:extLst>
          </p:cNvPr>
          <p:cNvSpPr/>
          <p:nvPr/>
        </p:nvSpPr>
        <p:spPr>
          <a:xfrm>
            <a:off x="5850244" y="5936535"/>
            <a:ext cx="6719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CD206</a:t>
            </a: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1C3C751D-2E68-9341-B0E4-6DF0BC36E7D5}"/>
              </a:ext>
            </a:extLst>
          </p:cNvPr>
          <p:cNvSpPr/>
          <p:nvPr/>
        </p:nvSpPr>
        <p:spPr>
          <a:xfrm>
            <a:off x="5505389" y="5417459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CD14</a:t>
            </a: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54C94E4E-13AA-2D45-90CB-CFC541D7866A}"/>
              </a:ext>
            </a:extLst>
          </p:cNvPr>
          <p:cNvSpPr/>
          <p:nvPr/>
        </p:nvSpPr>
        <p:spPr>
          <a:xfrm>
            <a:off x="6715237" y="5434162"/>
            <a:ext cx="715260" cy="20005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700" b="1" dirty="0">
                <a:latin typeface="Helvetica" pitchFamily="2" charset="0"/>
              </a:rPr>
              <a:t>Macrophage</a:t>
            </a:r>
            <a:endParaRPr lang="ja-JP" altLang="en-US" sz="700" b="1">
              <a:latin typeface="Helvetica" pitchFamily="2" charset="0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A9EF8799-306C-CA4D-8902-AC69BDCB3F51}"/>
              </a:ext>
            </a:extLst>
          </p:cNvPr>
          <p:cNvSpPr/>
          <p:nvPr/>
        </p:nvSpPr>
        <p:spPr>
          <a:xfrm>
            <a:off x="7848119" y="5977897"/>
            <a:ext cx="6719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CD169</a:t>
            </a: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E9964D89-11CB-4C45-A0F8-10E6932F7ED6}"/>
              </a:ext>
            </a:extLst>
          </p:cNvPr>
          <p:cNvSpPr/>
          <p:nvPr/>
        </p:nvSpPr>
        <p:spPr>
          <a:xfrm>
            <a:off x="7503264" y="5458821"/>
            <a:ext cx="583814" cy="276999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" altLang="ja-JP" b="1" baseline="30000" dirty="0">
                <a:latin typeface="Helvetica" pitchFamily="2" charset="0"/>
              </a:rPr>
              <a:t>CD14</a:t>
            </a: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90A0BBE5-9994-264B-BD62-5C5E82868103}"/>
              </a:ext>
            </a:extLst>
          </p:cNvPr>
          <p:cNvSpPr/>
          <p:nvPr/>
        </p:nvSpPr>
        <p:spPr>
          <a:xfrm>
            <a:off x="7801915" y="4772347"/>
            <a:ext cx="710451" cy="20005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" altLang="ja-JP" sz="700" b="1" dirty="0">
                <a:latin typeface="Helvetica" pitchFamily="2" charset="0"/>
              </a:rPr>
              <a:t>Alveolar M</a:t>
            </a:r>
            <a:r>
              <a:rPr lang="en-US" altLang="ja-JP" sz="700" b="1" dirty="0">
                <a:latin typeface="Helvetica" pitchFamily="2" charset="0"/>
              </a:rPr>
              <a:t>Φ</a:t>
            </a:r>
            <a:endParaRPr lang="ja-JP" altLang="en-US" sz="700" b="1">
              <a:latin typeface="Helvetica" pitchFamily="2" charset="0"/>
            </a:endParaRP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4EA96B22-AEBD-FF40-ACA6-DA31C434C805}"/>
              </a:ext>
            </a:extLst>
          </p:cNvPr>
          <p:cNvSpPr/>
          <p:nvPr/>
        </p:nvSpPr>
        <p:spPr>
          <a:xfrm>
            <a:off x="1765610" y="5101299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dirty="0">
                <a:latin typeface="Helvetica" pitchFamily="2" charset="0"/>
              </a:rPr>
              <a:t>C</a:t>
            </a:r>
            <a:endParaRPr lang="ja-JP" altLang="en-US" b="1">
              <a:latin typeface="Helvetica" pitchFamily="2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231E836-79D8-044D-9B93-7D5D00EB4D51}"/>
              </a:ext>
            </a:extLst>
          </p:cNvPr>
          <p:cNvSpPr/>
          <p:nvPr/>
        </p:nvSpPr>
        <p:spPr>
          <a:xfrm>
            <a:off x="349138" y="321876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ja-JP" b="1" dirty="0">
                <a:latin typeface="Helvetica" pitchFamily="2" charset="0"/>
              </a:rPr>
              <a:t>Figure E2.</a:t>
            </a:r>
            <a:endParaRPr lang="en-US" altLang="ja-JP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999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216</Words>
  <Application>Microsoft Macintosh PowerPoint</Application>
  <PresentationFormat>ワイド画面</PresentationFormat>
  <Paragraphs>133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游ゴシック Light</vt:lpstr>
      <vt:lpstr>Arial</vt:lpstr>
      <vt:lpstr>Helvetica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佃 月恵</dc:creator>
  <cp:lastModifiedBy>佃 月恵</cp:lastModifiedBy>
  <cp:revision>5</cp:revision>
  <dcterms:created xsi:type="dcterms:W3CDTF">2021-12-07T10:40:09Z</dcterms:created>
  <dcterms:modified xsi:type="dcterms:W3CDTF">2022-01-18T07:30:19Z</dcterms:modified>
</cp:coreProperties>
</file>