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21" y="185714"/>
            <a:ext cx="7536729" cy="27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Times New Roman" panose="02020503050405090304" pitchFamily="18" charset="0"/>
                <a:sym typeface="+mn-ea"/>
              </a:rPr>
              <a:t>Additional file 3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. Differences of SUVmax and </a:t>
            </a:r>
            <a:r>
              <a:rPr lang="en-US" sz="12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SUVmean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 between male and female participants in each vertebra	</a:t>
            </a:r>
            <a:endParaRPr lang="en-US" sz="1200" dirty="0">
              <a:solidFill>
                <a:srgbClr val="000000"/>
              </a:solidFill>
              <a:latin typeface="Times New Roman" panose="0202050305040509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88584" y="528738"/>
          <a:ext cx="2500605" cy="57694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94894"/>
                <a:gridCol w="794894"/>
                <a:gridCol w="910817"/>
              </a:tblGrid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P1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P2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0.442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0.468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0.007</a:t>
                      </a:r>
                      <a:r>
                        <a:rPr lang="zh-CN" alt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0.005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0.038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0.041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0.071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0.004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0.002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0.011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0.004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0.044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0.021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0.006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0.023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0.006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0.000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0.003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0.037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0.000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0.003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0.008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0.030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0.002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0.024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0.000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0.003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0.008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0.024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0.027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0.022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0.019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0.186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0.018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0.000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0.001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0.939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  <a:tr h="230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0.013</a:t>
                      </a:r>
                      <a:r>
                        <a:rPr lang="en-US" sz="1200" u="none" strike="noStrike" baseline="30000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0.459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5710" marR="5710" marT="571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463585" y="6410676"/>
            <a:ext cx="724366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>
                <a:solidFill>
                  <a:srgbClr val="000000"/>
                </a:solidFill>
                <a:latin typeface="Times New Roman" panose="02020503050405090304" pitchFamily="18" charset="0"/>
              </a:rPr>
              <a:t>P1, P2 </a:t>
            </a:r>
            <a:r>
              <a:rPr lang="en-US" sz="1100" dirty="0">
                <a:solidFill>
                  <a:srgbClr val="000000"/>
                </a:solidFill>
                <a:latin typeface="Times New Roman" panose="02020503050405090304" pitchFamily="18" charset="0"/>
              </a:rPr>
              <a:t>represent the paired sample T test results of SUV</a:t>
            </a:r>
            <a:r>
              <a:rPr lang="en-US" sz="1100" baseline="-25000" dirty="0">
                <a:solidFill>
                  <a:srgbClr val="000000"/>
                </a:solidFill>
                <a:latin typeface="Times New Roman" panose="02020503050405090304" pitchFamily="18" charset="0"/>
              </a:rPr>
              <a:t>max</a:t>
            </a:r>
            <a:r>
              <a:rPr lang="en-US" sz="1100" dirty="0">
                <a:solidFill>
                  <a:srgbClr val="000000"/>
                </a:solidFill>
                <a:latin typeface="Times New Roman" panose="02020503050405090304" pitchFamily="18" charset="0"/>
              </a:rPr>
              <a:t> and </a:t>
            </a:r>
            <a:r>
              <a:rPr lang="en-US" sz="11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SUV</a:t>
            </a:r>
            <a:r>
              <a:rPr lang="en-US" sz="1100" baseline="-250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mean</a:t>
            </a:r>
            <a:r>
              <a:rPr lang="en-US" sz="1100" dirty="0">
                <a:solidFill>
                  <a:srgbClr val="000000"/>
                </a:solidFill>
                <a:latin typeface="Times New Roman" panose="02020503050405090304" pitchFamily="18" charset="0"/>
              </a:rPr>
              <a:t> of each vertebra in the two groups, </a:t>
            </a:r>
            <a:r>
              <a:rPr lang="en-US" sz="1100" baseline="30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*</a:t>
            </a:r>
            <a:r>
              <a:rPr lang="en-US" sz="1100" i="1" dirty="0">
                <a:solidFill>
                  <a:srgbClr val="000000"/>
                </a:solidFill>
                <a:latin typeface="Times New Roman" panose="02020503050405090304" pitchFamily="18" charset="0"/>
              </a:rPr>
              <a:t>P</a:t>
            </a:r>
            <a:r>
              <a:rPr lang="en-US" sz="1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＜</a:t>
            </a:r>
            <a:r>
              <a:rPr lang="en-US" sz="1100" dirty="0">
                <a:solidFill>
                  <a:srgbClr val="000000"/>
                </a:solidFill>
                <a:latin typeface="Times New Roman" panose="02020503050405090304" pitchFamily="18" charset="0"/>
              </a:rPr>
              <a:t>0.05.</a:t>
            </a:r>
            <a:r>
              <a:rPr lang="en-US" sz="1100" dirty="0"/>
              <a:t> 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WPS 文字</Application>
  <PresentationFormat>宽屏</PresentationFormat>
  <Paragraphs>154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方正书宋_GBK</vt:lpstr>
      <vt:lpstr>Wingdings</vt:lpstr>
      <vt:lpstr>宋体</vt:lpstr>
      <vt:lpstr>Arial Unicode MS</vt:lpstr>
      <vt:lpstr>汉仪书宋二KW</vt:lpstr>
      <vt:lpstr>Calibri Light</vt:lpstr>
      <vt:lpstr>Helvetica Neue</vt:lpstr>
      <vt:lpstr>Calibri</vt:lpstr>
      <vt:lpstr>微软雅黑</vt:lpstr>
      <vt:lpstr>汉仪旗黑KW</vt:lpstr>
      <vt:lpstr>Times New Roman</vt:lpstr>
      <vt:lpstr>宋体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qina</dc:creator>
  <cp:lastModifiedBy>qina</cp:lastModifiedBy>
  <cp:revision>1</cp:revision>
  <dcterms:created xsi:type="dcterms:W3CDTF">2020-12-16T11:30:20Z</dcterms:created>
  <dcterms:modified xsi:type="dcterms:W3CDTF">2020-12-16T11:30:20Z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2052-1.5.2.2273</vt:lpwstr>
  </property>
</Properties>
</file>