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5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57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B9D94-E560-4373-A8F8-2EFB84F855C5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BF636-F417-476A-BEA4-3104CBE2111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9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9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9057" y="230957"/>
            <a:ext cx="7852527" cy="275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solidFill>
                  <a:srgbClr val="000000"/>
                </a:solidFill>
                <a:latin typeface="Times New Roman" panose="02020503050405090304" pitchFamily="18" charset="0"/>
              </a:rPr>
              <a:t> Additional file 1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. Included number, CT value, SUV</a:t>
            </a:r>
            <a:r>
              <a:rPr lang="en-US" sz="1200" baseline="-25000" dirty="0">
                <a:solidFill>
                  <a:srgbClr val="000000"/>
                </a:solidFill>
                <a:latin typeface="Times New Roman" panose="02020503050405090304" pitchFamily="18" charset="0"/>
              </a:rPr>
              <a:t>max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 and </a:t>
            </a:r>
            <a:r>
              <a:rPr lang="en-US" sz="1200" dirty="0" err="1">
                <a:solidFill>
                  <a:srgbClr val="000000"/>
                </a:solidFill>
                <a:latin typeface="Times New Roman" panose="02020503050405090304" pitchFamily="18" charset="0"/>
              </a:rPr>
              <a:t>SUV</a:t>
            </a:r>
            <a:r>
              <a:rPr lang="en-US" sz="1200" baseline="-25000" dirty="0" err="1">
                <a:solidFill>
                  <a:srgbClr val="000000"/>
                </a:solidFill>
                <a:latin typeface="Times New Roman" panose="02020503050405090304" pitchFamily="18" charset="0"/>
              </a:rPr>
              <a:t>mean</a:t>
            </a:r>
            <a:r>
              <a:rPr lang="en-US" sz="1200" dirty="0">
                <a:solidFill>
                  <a:srgbClr val="000000"/>
                </a:solidFill>
                <a:latin typeface="Times New Roman" panose="02020503050405090304" pitchFamily="18" charset="0"/>
              </a:rPr>
              <a:t> of normal vertebrae in male participants</a:t>
            </a:r>
            <a:r>
              <a:rPr lang="en-US" sz="1200" dirty="0">
                <a:effectLst/>
              </a:rPr>
              <a:t> </a:t>
            </a:r>
            <a:endParaRPr lang="en-US" sz="1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545997" y="612741"/>
          <a:ext cx="8738648" cy="601430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21342"/>
                <a:gridCol w="793102"/>
                <a:gridCol w="1800216"/>
                <a:gridCol w="903998"/>
                <a:gridCol w="903998"/>
                <a:gridCol w="903998"/>
                <a:gridCol w="903998"/>
                <a:gridCol w="903998"/>
                <a:gridCol w="903998"/>
              </a:tblGrid>
              <a:tr h="216777">
                <a:tc rowSpan="2"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Vertebrae</a:t>
                      </a:r>
                      <a:endParaRPr lang="en-US" sz="1000" dirty="0"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Included number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CT values (HU）mean±SD，CoV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SUV</a:t>
                      </a:r>
                      <a:r>
                        <a:rPr lang="en-US" sz="1000" u="none" strike="noStrike" baseline="-2500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max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 hMerge="1">
                  <a:tcPr/>
                </a:tc>
                <a:tc hMerge="1"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SUV</a:t>
                      </a:r>
                      <a:r>
                        <a:rPr lang="en-US" sz="1000" u="none" strike="noStrike" baseline="-2500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mean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 hMerge="1">
                  <a:tcPr/>
                </a:tc>
                <a:tc hMerge="1">
                  <a:tcPr/>
                </a:tc>
              </a:tr>
              <a:tr h="226860">
                <a:tc vMerge="1">
                  <a:tcPr/>
                </a:tc>
                <a:tc vMerge="1">
                  <a:tcPr/>
                </a:tc>
                <a:tc vMerge="1"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(mean±SD)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Range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CoV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(mean±SD)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Range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CoV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466±98，0.21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6.46±1.33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3.53-9.66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3.89±0.59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2.34-5.26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387±77，0.20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7.16±1.88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3.29-11.14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4.41±1.01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2.78-8.24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360±74，0.21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7.38±1.51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4.20-10.87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4.69±0.79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3.34-7.13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364±61，0.17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7.79±1.36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5.55-10.55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4.98±1.00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3.31-8.04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375±94，0.25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8.04±1.71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4.65-12.14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5.01±1.01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3.21-7.20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319±89，0.28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8.16±1.50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5.35-10.81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5.37±1.09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3.65-8.55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C7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272±62，0.23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8.29±2.0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4.07-12.69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5.32±1.17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3.07-8.20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233±38，0.16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8.41±1.87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5.16-12.61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5.33±1.13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3.35-8.86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215±46，0.22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7.92±1.77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4.61-11.90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5.02±1.06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3.32-7.80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213±47，0.22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7.96±1.24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3.61-10.31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5.19±0.98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3.05-7.39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211±38，0.18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7.72±1.71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4.23-11.83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4.86±0.98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3.27-7.16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201±36，0.18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8.06±1.51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4.70-11.84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5.09±0.97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3.11-7.37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190±39，0.21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7.84±1.48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4.47-10.88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5.00±1.02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2.93-7.18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180±35，0.19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8.02±1.61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4.20-11.13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5.14±1.15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2.98-8.21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181±37，0.20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8.17±0.83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5.74-9.71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5.26±1.16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3.77-7.69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175±40，0.23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8.16±1.60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4.81-11.69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5.24±1.16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3.44-7.86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172±38，0.22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8.04±1.72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4.08-11.30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5.02±0.89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2.99-6.95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160±37，0.23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7.82±1.32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5.23-10.96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5.00±0.87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3.33-7.10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T12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152±40，0.25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7.96±1.22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5.05-10.03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4.97±0.87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3.19-6.93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151±46，0.30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7.98±1.76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4.09-11.83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4.94±1.13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3.48-9.03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149±40，0.27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7.90±1.34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4.88-11.58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4.94±0.92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3.28-7.52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149±35，0.23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7.57±1.66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3.91-11.77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4.69±0.93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3.01-8.38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190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157±41，0.26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7.51±1.30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4.98-10.69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4.59±0.83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3.15-8.31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  <a:tr h="23694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L5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48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164±45，0.27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8.26±1.82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5.34-16.98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5.03±0.81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3.61-7.13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Times New Roman" panose="02020503050405090304" pitchFamily="18" charset="0"/>
                          <a:cs typeface="Times New Roman" panose="02020503050405090304" pitchFamily="18" charset="0"/>
                        </a:rPr>
                        <a:t>0.16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503050405090304" pitchFamily="18" charset="0"/>
                        <a:cs typeface="Times New Roman" panose="02020503050405090304" pitchFamily="18" charset="0"/>
                      </a:endParaRPr>
                    </a:p>
                  </a:txBody>
                  <a:tcPr marL="3647" marR="3647" marT="3647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1708</Words>
  <Application>WPS 文字</Application>
  <PresentationFormat>宽屏</PresentationFormat>
  <Paragraphs>470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7" baseType="lpstr">
      <vt:lpstr>Arial</vt:lpstr>
      <vt:lpstr>方正书宋_GBK</vt:lpstr>
      <vt:lpstr>Wingdings</vt:lpstr>
      <vt:lpstr>Times New Roman</vt:lpstr>
      <vt:lpstr>宋体</vt:lpstr>
      <vt:lpstr>Calibri</vt:lpstr>
      <vt:lpstr>Helvetica Neue</vt:lpstr>
      <vt:lpstr>微软雅黑</vt:lpstr>
      <vt:lpstr>汉仪旗黑KW</vt:lpstr>
      <vt:lpstr>宋体</vt:lpstr>
      <vt:lpstr>Arial Unicode MS</vt:lpstr>
      <vt:lpstr>汉仪书宋二KW</vt:lpstr>
      <vt:lpstr>Calibri Light</vt:lpstr>
      <vt:lpstr>等线</vt:lpstr>
      <vt:lpstr>汉仪中等线KW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Yue</dc:creator>
  <cp:keywords>C_Unrestricted</cp:keywords>
  <cp:lastModifiedBy>qina</cp:lastModifiedBy>
  <cp:revision>52</cp:revision>
  <dcterms:created xsi:type="dcterms:W3CDTF">2020-12-16T11:31:30Z</dcterms:created>
  <dcterms:modified xsi:type="dcterms:W3CDTF">2020-12-16T11:31:30Z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ument Confidentiality">
    <vt:lpwstr>Unrestricted</vt:lpwstr>
  </property>
  <property fmtid="{D5CDD505-2E9C-101B-9397-08002B2CF9AE}" pid="3" name="Document_Confidentiality">
    <vt:lpwstr>Unrestricted</vt:lpwstr>
  </property>
  <property fmtid="{D5CDD505-2E9C-101B-9397-08002B2CF9AE}" pid="4" name="sodocoClasLang">
    <vt:lpwstr>Unrestricted</vt:lpwstr>
  </property>
  <property fmtid="{D5CDD505-2E9C-101B-9397-08002B2CF9AE}" pid="5" name="sodocoClasLangId">
    <vt:i4>0</vt:i4>
  </property>
  <property fmtid="{D5CDD505-2E9C-101B-9397-08002B2CF9AE}" pid="6" name="sodocoClasId">
    <vt:i4>0</vt:i4>
  </property>
  <property fmtid="{D5CDD505-2E9C-101B-9397-08002B2CF9AE}" pid="7" name="KSOProductBuildVer">
    <vt:lpwstr>2052-1.5.2.2273</vt:lpwstr>
  </property>
</Properties>
</file>