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0523" y="205573"/>
            <a:ext cx="7536729" cy="275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000000"/>
                </a:solidFill>
                <a:latin typeface="Times New Roman" panose="02020503050405090304" pitchFamily="18" charset="0"/>
                <a:sym typeface="+mn-ea"/>
              </a:rPr>
              <a:t>Additional file 2</a:t>
            </a:r>
            <a:r>
              <a:rPr lang="en-US" sz="1200" dirty="0">
                <a:solidFill>
                  <a:srgbClr val="000000"/>
                </a:solidFill>
                <a:latin typeface="Times New Roman" panose="02020503050405090304" pitchFamily="18" charset="0"/>
              </a:rPr>
              <a:t>. Included number, CT value, SUV</a:t>
            </a:r>
            <a:r>
              <a:rPr lang="en-US" sz="1200" baseline="-25000" dirty="0">
                <a:solidFill>
                  <a:srgbClr val="000000"/>
                </a:solidFill>
                <a:latin typeface="Times New Roman" panose="02020503050405090304" pitchFamily="18" charset="0"/>
              </a:rPr>
              <a:t>max </a:t>
            </a:r>
            <a:r>
              <a:rPr lang="en-US" sz="1200" dirty="0">
                <a:solidFill>
                  <a:srgbClr val="000000"/>
                </a:solidFill>
                <a:latin typeface="Times New Roman" panose="02020503050405090304" pitchFamily="18" charset="0"/>
              </a:rPr>
              <a:t>and </a:t>
            </a:r>
            <a:r>
              <a:rPr lang="en-US" sz="1200" dirty="0" err="1">
                <a:solidFill>
                  <a:srgbClr val="000000"/>
                </a:solidFill>
                <a:latin typeface="Times New Roman" panose="02020503050405090304" pitchFamily="18" charset="0"/>
              </a:rPr>
              <a:t>SUV</a:t>
            </a:r>
            <a:r>
              <a:rPr lang="en-US" sz="1200" baseline="-25000" dirty="0" err="1">
                <a:solidFill>
                  <a:srgbClr val="000000"/>
                </a:solidFill>
                <a:latin typeface="Times New Roman" panose="02020503050405090304" pitchFamily="18" charset="0"/>
              </a:rPr>
              <a:t>mean</a:t>
            </a:r>
            <a:r>
              <a:rPr lang="en-US" sz="1200" baseline="-25000" dirty="0">
                <a:solidFill>
                  <a:srgbClr val="000000"/>
                </a:solidFill>
                <a:latin typeface="Times New Roman" panose="02020503050405090304" pitchFamily="18" charset="0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Times New Roman" panose="02020503050405090304" pitchFamily="18" charset="0"/>
              </a:rPr>
              <a:t>of normal vertebrae in female participants</a:t>
            </a:r>
            <a:r>
              <a:rPr lang="en-US" sz="1200" dirty="0">
                <a:effectLst/>
              </a:rPr>
              <a:t> </a:t>
            </a:r>
            <a:endParaRPr lang="en-US" sz="1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461155" y="528258"/>
          <a:ext cx="8955467" cy="598566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19572"/>
                <a:gridCol w="643812"/>
                <a:gridCol w="1830384"/>
                <a:gridCol w="967432"/>
                <a:gridCol w="1013079"/>
                <a:gridCol w="829345"/>
                <a:gridCol w="1036682"/>
                <a:gridCol w="1102155"/>
                <a:gridCol w="913006"/>
              </a:tblGrid>
              <a:tr h="22479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Vertebrae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Included number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CT values (HU）mean±SD，CoV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SUV</a:t>
                      </a:r>
                      <a:r>
                        <a:rPr lang="en-US" sz="1000" u="none" strike="noStrike" baseline="-2500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max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 hMerge="1">
                  <a:tcPr/>
                </a:tc>
                <a:tc hMerge="1"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SUV</a:t>
                      </a:r>
                      <a:r>
                        <a:rPr lang="en-US" sz="1000" u="none" strike="noStrike" baseline="-2500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mean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 hMerge="1">
                  <a:tcPr/>
                </a:tc>
                <a:tc hMerge="1">
                  <a:tcPr/>
                </a:tc>
              </a:tr>
              <a:tr h="235244">
                <a:tc vMerge="1">
                  <a:tcPr/>
                </a:tc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(mean±SD)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Range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CoV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(mean±SD)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Range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CoV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407±90，0.22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6.32±1.75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2.72-9.88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3.80±0.64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2.65-4.99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351±105，0.30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6.32±1.50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2.47-10.04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3.96±0.63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2.47-5.27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323±77，0.24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6.65±1.57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2.97-10.29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4.33±0.91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2.69-7.32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348±83，0.24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7.09±1.83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3.14-10.89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4.66±1.23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2.74-8.68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337±72，0.21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7.11±1.51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3.60-10.20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4.71±1.17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2.93-8.90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301±64，0.21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7.03±1.54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3.87-10.59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4.76±1.05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2.96-8.77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61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272±57，0.21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7.17±1.62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3.64-10.42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4.85±1.09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2.89-6.62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63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245±57，0.23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7.29±1.52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3.74-10.58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4.92±1.04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2.92-7.14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65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230±43，0.19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6.99±1.53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3.07-9.96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4.64±0.93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2.95-7.18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221±44，0.20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6.91±1.88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2.50-11.69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4.43±0.93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2.50-6.42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215±44，0.20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6.77±1.69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3.20-10.11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4.46±1.12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2.83-8.35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205±44，0.21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6.77±1.76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3.66-11.47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4.51±1.03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2.92-7.92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195±39，0.20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7.03±1.84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2.64-10.74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4.55±1.00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2.55-7.28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186±42，0.23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6.96±1.72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3.09-10.14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4.60±1.05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2.80-7.47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182±42，0.23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7.06±1.69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3.44-9.82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4.59±1.03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3.01-7.18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178±47，0.26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7.24±1.60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3.83-10.42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4.72±0.97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3.14-6.57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T10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179±44，0.25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6.98±1.71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3.40-11.42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4.61±0.93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2.93-6.37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T11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170±44，0.26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7.06±1.83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2.93-11.07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4.58±0.91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2.65-6.24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155±41，0.26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6.98±1.73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2.77-12.50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4.70±1.07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2.77-8.97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L1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144±37，0.26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7.18±1.61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3.19-10.58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4.87±1.03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3.17-7.00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L2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146±40，0.27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6.81±1.15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4.15-9.53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4.70±0.87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3.28-6.70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L3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142±49，0.36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6.70±1.32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3.18-9.35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4.43±0.79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2.75-6.22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0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L4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155±49，0.32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7.21±1.75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3.37-11.27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4.54±1.11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2.55-9.94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  <a:tr h="23524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L5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158±59，0.37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7.18±1.75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4.65-10.52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4.85±1.41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3.33-11.07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800" marR="3800" marT="380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1715</Words>
  <Application>WPS 文字</Application>
  <PresentationFormat>宽屏</PresentationFormat>
  <Paragraphs>470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方正书宋_GBK</vt:lpstr>
      <vt:lpstr>Wingdings</vt:lpstr>
      <vt:lpstr>宋体</vt:lpstr>
      <vt:lpstr>Arial Unicode MS</vt:lpstr>
      <vt:lpstr>汉仪书宋二KW</vt:lpstr>
      <vt:lpstr>Calibri Light</vt:lpstr>
      <vt:lpstr>Helvetica Neue</vt:lpstr>
      <vt:lpstr>Calibri</vt:lpstr>
      <vt:lpstr>微软雅黑</vt:lpstr>
      <vt:lpstr>汉仪旗黑KW</vt:lpstr>
      <vt:lpstr>Times New Roman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qina</dc:creator>
  <cp:lastModifiedBy>qina</cp:lastModifiedBy>
  <cp:revision>1</cp:revision>
  <dcterms:created xsi:type="dcterms:W3CDTF">2020-12-16T11:29:41Z</dcterms:created>
  <dcterms:modified xsi:type="dcterms:W3CDTF">2020-12-16T11:29:41Z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2052-1.5.2.2273</vt:lpwstr>
  </property>
</Properties>
</file>