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8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0" autoAdjust="0"/>
    <p:restoredTop sz="94660"/>
  </p:normalViewPr>
  <p:slideViewPr>
    <p:cSldViewPr snapToGrid="0">
      <p:cViewPr varScale="1">
        <p:scale>
          <a:sx n="91" d="100"/>
          <a:sy n="91" d="100"/>
        </p:scale>
        <p:origin x="9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281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6BD1C4-3532-4725-8406-E12713F8B87D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576A4-BE84-44DF-8B69-DD7FC84F69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04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03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3893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230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426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9522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655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4883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51D204-295C-4388-9304-F38323C4D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E713845-1BC6-4BD9-835A-4BDCDD435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4D5FA65-5F12-4DA2-9E21-689074CAB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5E1BA1F-C48F-4F5C-A9D7-19AF5485D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7623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681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4261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1437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5172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320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2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34520B3C-DE79-41C0-A9F7-4130B78718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2700605"/>
              </p:ext>
            </p:extLst>
          </p:nvPr>
        </p:nvGraphicFramePr>
        <p:xfrm>
          <a:off x="255815" y="736065"/>
          <a:ext cx="8632369" cy="57211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4046">
                  <a:extLst>
                    <a:ext uri="{9D8B030D-6E8A-4147-A177-3AD203B41FA5}">
                      <a16:colId xmlns:a16="http://schemas.microsoft.com/office/drawing/2014/main" val="1462589421"/>
                    </a:ext>
                  </a:extLst>
                </a:gridCol>
                <a:gridCol w="1827120">
                  <a:extLst>
                    <a:ext uri="{9D8B030D-6E8A-4147-A177-3AD203B41FA5}">
                      <a16:colId xmlns:a16="http://schemas.microsoft.com/office/drawing/2014/main" val="1017194219"/>
                    </a:ext>
                  </a:extLst>
                </a:gridCol>
                <a:gridCol w="1156950">
                  <a:extLst>
                    <a:ext uri="{9D8B030D-6E8A-4147-A177-3AD203B41FA5}">
                      <a16:colId xmlns:a16="http://schemas.microsoft.com/office/drawing/2014/main" val="2941276860"/>
                    </a:ext>
                  </a:extLst>
                </a:gridCol>
                <a:gridCol w="1257955">
                  <a:extLst>
                    <a:ext uri="{9D8B030D-6E8A-4147-A177-3AD203B41FA5}">
                      <a16:colId xmlns:a16="http://schemas.microsoft.com/office/drawing/2014/main" val="3493111358"/>
                    </a:ext>
                  </a:extLst>
                </a:gridCol>
                <a:gridCol w="1212044">
                  <a:extLst>
                    <a:ext uri="{9D8B030D-6E8A-4147-A177-3AD203B41FA5}">
                      <a16:colId xmlns:a16="http://schemas.microsoft.com/office/drawing/2014/main" val="1013076207"/>
                    </a:ext>
                  </a:extLst>
                </a:gridCol>
                <a:gridCol w="1194254">
                  <a:extLst>
                    <a:ext uri="{9D8B030D-6E8A-4147-A177-3AD203B41FA5}">
                      <a16:colId xmlns:a16="http://schemas.microsoft.com/office/drawing/2014/main" val="2507465141"/>
                    </a:ext>
                  </a:extLst>
                </a:gridCol>
              </a:tblGrid>
              <a:tr h="40528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Variant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Total </a:t>
                      </a:r>
                    </a:p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 = 100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HP</a:t>
                      </a:r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positive</a:t>
                      </a:r>
                    </a:p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 = 46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HP</a:t>
                      </a:r>
                      <a:r>
                        <a:rPr lang="ja-JP" alt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negative</a:t>
                      </a:r>
                    </a:p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 = 54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p-value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9540605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Age (mean </a:t>
                      </a:r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± SD)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69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68 ± 11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70 ± 11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0.39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58522385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Sex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male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68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32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36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0.925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9633583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female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32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14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18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06579409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Surgery type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PG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9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&lt;0.05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68793782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DG with B-1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39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18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8018989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DG with Roux-en-Y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42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23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17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59180192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TG with Roux-en-Y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20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94917670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Surgery approach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open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19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0.252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96447715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laparoscopic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81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40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41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5328937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pStage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StgaeⅠ</a:t>
                      </a: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(EGC)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56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32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24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&lt;0.05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6779433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StageⅡ,Ⅲ,Ⅳ</a:t>
                      </a: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(AGC)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44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14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32287014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Histopathology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Intestinal type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47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0.547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27418570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Difffuse</a:t>
                      </a:r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 type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52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24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28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12136823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Indeteminate type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40268340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chemotherapy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Yes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31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24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1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&lt;0.05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14023917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69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39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95158253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smoking history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Yes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52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22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0.568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9369583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48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89760012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alcohol history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Yes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46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22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0.468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2639401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54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32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8288025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atrophic gastritis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posituve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64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31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0.201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23788851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negative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13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23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23366264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Medication of PPI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0.0765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51914701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73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46064872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Medication of antibiotics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0.36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06249433"/>
                  </a:ext>
                </a:extLst>
              </a:tr>
              <a:tr h="204457"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No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77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33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0532983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2DB6DE8-F754-440A-A09A-9D57E36848AD}"/>
              </a:ext>
            </a:extLst>
          </p:cNvPr>
          <p:cNvSpPr txBox="1"/>
          <p:nvPr/>
        </p:nvSpPr>
        <p:spPr>
          <a:xfrm>
            <a:off x="3691156" y="6535024"/>
            <a:ext cx="567515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000" b="1" i="0" u="none" strike="noStrike" dirty="0">
                <a:solidFill>
                  <a:srgbClr val="000000"/>
                </a:solidFill>
                <a:effectLst/>
                <a:latin typeface="+mj-lt"/>
                <a:ea typeface="ＭＳ Ｐゴシック" panose="020B0600070205080204" pitchFamily="50" charset="-128"/>
              </a:rPr>
              <a:t>p-value was calculated using  student t-test and Chi-square test for categorical variables</a:t>
            </a:r>
            <a:r>
              <a:rPr lang="en-US" altLang="ja-JP" sz="1000" b="1" i="0" u="none" strike="noStrike" dirty="0"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r>
              <a:rPr lang="en-US" altLang="ja-JP" sz="1000" b="1" dirty="0"/>
              <a:t> </a:t>
            </a:r>
            <a:endParaRPr lang="ja-JP" altLang="en-US" sz="1000" b="1" dirty="0"/>
          </a:p>
        </p:txBody>
      </p:sp>
      <p:sp>
        <p:nvSpPr>
          <p:cNvPr id="8" name="コンテンツ プレースホルダー 3">
            <a:extLst>
              <a:ext uri="{FF2B5EF4-FFF2-40B4-BE49-F238E27FC236}">
                <a16:creationId xmlns:a16="http://schemas.microsoft.com/office/drawing/2014/main" id="{9BA37B96-6EF7-4A68-96CE-9497F978CD9F}"/>
              </a:ext>
            </a:extLst>
          </p:cNvPr>
          <p:cNvSpPr txBox="1">
            <a:spLocks/>
          </p:cNvSpPr>
          <p:nvPr/>
        </p:nvSpPr>
        <p:spPr>
          <a:xfrm>
            <a:off x="136176" y="234414"/>
            <a:ext cx="1711439" cy="50165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ja-JP" dirty="0"/>
              <a:t>Table.1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54600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5">
      <a:majorFont>
        <a:latin typeface="Times New Roman"/>
        <a:ea typeface="ＭＳ 明朝"/>
        <a:cs typeface=""/>
      </a:majorFont>
      <a:minorFont>
        <a:latin typeface="Times New Roman"/>
        <a:ea typeface="ＭＳ 明朝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199</Words>
  <Application>Microsoft Office PowerPoint</Application>
  <PresentationFormat>画面に合わせる (4:3)</PresentationFormat>
  <Paragraphs>137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游ゴシック</vt:lpstr>
      <vt:lpstr>Arial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柳川 泉一郎</dc:creator>
  <cp:lastModifiedBy>柳川 泉一郎</cp:lastModifiedBy>
  <cp:revision>11</cp:revision>
  <dcterms:created xsi:type="dcterms:W3CDTF">2021-12-16T12:54:59Z</dcterms:created>
  <dcterms:modified xsi:type="dcterms:W3CDTF">2022-01-15T10:32:45Z</dcterms:modified>
</cp:coreProperties>
</file>