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03" r:id="rId2"/>
    <p:sldId id="404" r:id="rId3"/>
    <p:sldId id="390" r:id="rId4"/>
    <p:sldId id="395" r:id="rId5"/>
    <p:sldId id="396" r:id="rId6"/>
    <p:sldId id="391" r:id="rId7"/>
    <p:sldId id="397" r:id="rId8"/>
    <p:sldId id="398" r:id="rId9"/>
    <p:sldId id="392" r:id="rId10"/>
    <p:sldId id="399" r:id="rId11"/>
    <p:sldId id="400" r:id="rId12"/>
    <p:sldId id="393" r:id="rId13"/>
    <p:sldId id="401" r:id="rId14"/>
    <p:sldId id="402" r:id="rId15"/>
    <p:sldId id="394" r:id="rId16"/>
    <p:sldId id="317" r:id="rId17"/>
    <p:sldId id="318" r:id="rId18"/>
    <p:sldId id="259" r:id="rId19"/>
    <p:sldId id="319" r:id="rId20"/>
    <p:sldId id="320" r:id="rId21"/>
    <p:sldId id="321" r:id="rId22"/>
    <p:sldId id="322" r:id="rId23"/>
    <p:sldId id="323" r:id="rId24"/>
    <p:sldId id="265" r:id="rId25"/>
    <p:sldId id="324" r:id="rId26"/>
    <p:sldId id="32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 autoAdjust="0"/>
    <p:restoredTop sz="94658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1B375-7450-A646-9E4D-6A6E88834C24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5EB59-E273-1E44-A897-3A59DA3C7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48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effect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33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24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Poor prognostic effect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3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Overall regardless of high or low mutation burden overexpression of CPT1A confers a poor prognosis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124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Poor prognostic effect </a:t>
            </a:r>
          </a:p>
          <a:p>
            <a:r>
              <a:rPr lang="en-GB" dirty="0"/>
              <a:t>This is when we start doing operating , stage 2 is where we can intervene stage 3 is where we start developing distant metastases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013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effect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EB59-E273-1E44-A897-3A59DA3C77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4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29927-10E8-44FE-A638-00CC3EB24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D9975-F999-4E8D-B649-6FFBBD525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AC6A2-8E43-4A69-B4DA-F3EECAC2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44FD6-E6D8-4E16-AB7E-9DDBB77B4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07FF3-EB8B-477C-9614-6B87B0D4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27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D6B1-7112-4C3E-8FE0-18BE8A4F6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8BD0D-8F8D-47EC-975D-6E01BDAE4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095BE-66EC-49DF-B3C0-6080C231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CDAD6-958F-4105-8AEF-E7C8BAEEB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E5230-E4ED-4422-A3FB-6BCA32BF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343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935070-E2EE-4597-85BE-E7FBAAFD9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0563F-2F6C-4D2F-A6A9-C984CCA02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EA9C-78A6-495F-B3EF-E658624E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4E3F4-36BC-4353-8306-62CB26AD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83AB1-EDE5-4B74-A1C6-0BDC4DB0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1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A74DE-4FC4-4481-8A9C-1AA816A5C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02B81-D9A5-489F-BB33-BAA73FABD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36B5A-02C0-4862-A580-198BE321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E2D52-6148-4576-8BEB-CC5EBC48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C1C3B-E8CD-4BF8-BB62-66FB9E19E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74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327F1-FD80-41E3-9D50-6F32DBF1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05DF7-B619-4960-BC24-7801ADB5A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361AE-C3C1-4CA0-80E8-25D104E9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D150E-E88C-45B7-9023-61ABBBEE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201D1-74EC-4F5E-816B-8B29ACF1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08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8F36F-2618-4882-A1B9-A350C229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2E858-ECD8-42ED-94A2-518919BB8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36858-C9DE-4E02-8580-C3E5B98A7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573B7-C5E2-4BFC-8D33-B413BBD2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B8A3-2B40-4FB3-A98F-962C826B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77A9D-E2F1-490E-9E1C-271E4C82F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20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92F9E-333B-4668-84C4-8D434EBD6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428D-8D17-4CE6-B2E1-B96B06543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B1F4E-0DBC-4DEE-809E-907DF8918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1B613-2E0F-44B6-8693-0A81A9EF7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76415-0CF2-42C6-A94A-3B55D58D23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A09A0-4C53-4DBA-A2EA-B83E0470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1CB7F5-7BBD-4B9E-898B-3C2FB9D44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CCAD5-2613-46BF-81B1-912C90499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58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0E8F3-2738-4071-87A5-C70AFABA8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EB345B-BBC3-4D6B-BA99-2B58ED04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EFEA02-C5D9-4B20-8BEA-704A7F5A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B713C6-DDC7-45BE-A15F-03E5E1BA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10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15EFA2-EDE2-4646-AC6A-382F8EDB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68234A-AB2C-4E02-A0F6-7652E5A7C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2E3A1-447A-4657-B8E2-5BB49F235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76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2BD74-2CBB-4156-A6B6-35EA87D2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BF70D-B230-4265-ABC5-1F54921DD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7649B-5502-4E96-B731-B359D94A6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FD0B5-784D-4D9C-AB46-D2160BE99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D4317-FA88-4022-9626-1943E79F9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6BBA5-D05D-4A89-A970-F7BEA2CF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98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0DE8D-F7C8-493A-9FE0-5D06D160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9C164-D1E8-43B5-B42B-F06240ADC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27A6C-0F96-4177-8606-45D949A7C7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BE711-7C0C-4DE4-B76E-D12DE6DC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4832B-4A6F-4836-A2E0-25C699523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397CF-1EA2-4255-B804-6552B8FD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11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F80DBB-FE8B-4B80-A3BE-02E297ABB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882F5-434E-49C7-8A9E-6CF6D0B7C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9B833-595F-44AD-BFBD-DE5A7A8A35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10D01-A362-4F7B-9C66-879A82761F3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5950B-46FC-48CD-97CE-1F1427BFF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9CC7A-10A2-4B26-9158-1E7C0B810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31D5-14C5-4B80-A0FA-719E3CA13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622A4-5027-41D6-BB75-AD6E03E32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979" y="945395"/>
            <a:ext cx="9144000" cy="908806"/>
          </a:xfrm>
        </p:spPr>
        <p:txBody>
          <a:bodyPr>
            <a:normAutofit fontScale="90000"/>
          </a:bodyPr>
          <a:lstStyle/>
          <a:p>
            <a:r>
              <a:rPr lang="en-GB" dirty="0"/>
              <a:t>Supplementary data file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424D0D-FAA7-4EAD-AF0C-F8C576677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12885"/>
            <a:ext cx="9144000" cy="3144915"/>
          </a:xfrm>
        </p:spPr>
        <p:txBody>
          <a:bodyPr>
            <a:normAutofit/>
          </a:bodyPr>
          <a:lstStyle/>
          <a:p>
            <a:r>
              <a:rPr lang="en-GB" dirty="0"/>
              <a:t>The effect of CPT-1A expression on overall survival in breast cancer and the relationship with the immune compartments. </a:t>
            </a:r>
          </a:p>
        </p:txBody>
      </p:sp>
    </p:spTree>
    <p:extLst>
      <p:ext uri="{BB962C8B-B14F-4D97-AF65-F5344CB8AC3E}">
        <p14:creationId xmlns:p14="http://schemas.microsoft.com/office/powerpoint/2010/main" val="1384879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C15E7-72C7-B94C-9464-2BFAFBA4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3 low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E23E4E-CF8A-014D-90C9-3FDDF5970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79" y="1602626"/>
            <a:ext cx="5142758" cy="525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31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EA6BD-2270-0F47-AA42-4F71943F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3 high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1D4EC-BF5A-B445-BE43-1D63F88F7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954" y="1483002"/>
            <a:ext cx="4924092" cy="51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09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4C7BA-253B-2544-94D1-3062D58D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4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EC893-04AF-D943-9FDD-A78345CF8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281" y="1549488"/>
            <a:ext cx="4437569" cy="493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94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0430-59BD-FE47-B1D2-D2B4A6B21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4 – low mutation burden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EB25A-E06F-AC40-B6EC-6D31098A4A00}"/>
              </a:ext>
            </a:extLst>
          </p:cNvPr>
          <p:cNvSpPr txBox="1"/>
          <p:nvPr/>
        </p:nvSpPr>
        <p:spPr>
          <a:xfrm>
            <a:off x="1080655" y="2064327"/>
            <a:ext cx="51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too low for meaningful analysis  </a:t>
            </a:r>
          </a:p>
        </p:txBody>
      </p:sp>
    </p:spTree>
    <p:extLst>
      <p:ext uri="{BB962C8B-B14F-4D97-AF65-F5344CB8AC3E}">
        <p14:creationId xmlns:p14="http://schemas.microsoft.com/office/powerpoint/2010/main" val="877912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55173-F84A-5E4A-8FDC-4B83D79B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4 high mutation burden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30B888-91D3-0445-BBC0-B39FED1CB2CF}"/>
              </a:ext>
            </a:extLst>
          </p:cNvPr>
          <p:cNvSpPr txBox="1"/>
          <p:nvPr/>
        </p:nvSpPr>
        <p:spPr>
          <a:xfrm>
            <a:off x="1246909" y="2632364"/>
            <a:ext cx="4211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too low for meaningful analysis </a:t>
            </a:r>
          </a:p>
        </p:txBody>
      </p:sp>
    </p:spTree>
    <p:extLst>
      <p:ext uri="{BB962C8B-B14F-4D97-AF65-F5344CB8AC3E}">
        <p14:creationId xmlns:p14="http://schemas.microsoft.com/office/powerpoint/2010/main" val="2793539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2E41E-57EB-0F41-B144-A2D033F5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CPT1A Overall Survival looking at grade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3D368-EE37-DB42-9C8C-A97C71D22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Grade 1 – 4  – sample too low </a:t>
            </a:r>
          </a:p>
        </p:txBody>
      </p:sp>
    </p:spTree>
    <p:extLst>
      <p:ext uri="{BB962C8B-B14F-4D97-AF65-F5344CB8AC3E}">
        <p14:creationId xmlns:p14="http://schemas.microsoft.com/office/powerpoint/2010/main" val="1917836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592" y="1700809"/>
            <a:ext cx="2746648" cy="5326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Basophil Enriched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89712" y="1700809"/>
            <a:ext cx="2746648" cy="532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Basophil Reduced</a:t>
            </a:r>
          </a:p>
        </p:txBody>
      </p:sp>
      <p:pic>
        <p:nvPicPr>
          <p:cNvPr id="1026" name="Picture 2" descr="https://kmplot.com/analysis/Rout/km_200421_135628_3861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2636912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mplot.com/analysis/Rout/km_200421_135930_1001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2620748"/>
            <a:ext cx="3256524" cy="325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411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mplot.com/analysis/Rout/km_200421_140525_2239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420888"/>
            <a:ext cx="3419872" cy="341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27648" y="1700809"/>
            <a:ext cx="2746648" cy="53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B-cells enriched</a:t>
            </a:r>
          </a:p>
        </p:txBody>
      </p:sp>
      <p:pic>
        <p:nvPicPr>
          <p:cNvPr id="2052" name="Picture 4" descr="https://kmplot.com/analysis/Rout/km_200421_140611_2579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2420888"/>
            <a:ext cx="3491880" cy="34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661720" y="1628800"/>
            <a:ext cx="289066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B-cells decreased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62A66B-71D2-4578-9C64-EED499177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3181381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27648" y="2276872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CD4+ memory T-Cells enriched</a:t>
            </a:r>
          </a:p>
        </p:txBody>
      </p:sp>
      <p:pic>
        <p:nvPicPr>
          <p:cNvPr id="3074" name="Picture 2" descr="https://kmplot.com/analysis/Rout/km_200421_140725_6750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96952"/>
            <a:ext cx="3203848" cy="32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kmplot.com/analysis/Rout/km_200421_140815_7588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2996952"/>
            <a:ext cx="3203848" cy="32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672064" y="2276872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CD4+ memory T-Cells reduced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2B4312-2989-4650-A3E4-2CAEB6D6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1605637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27648" y="2276872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CD8+ T-Cells enriched</a:t>
            </a:r>
          </a:p>
        </p:txBody>
      </p:sp>
      <p:pic>
        <p:nvPicPr>
          <p:cNvPr id="4098" name="Picture 2" descr="https://kmplot.com/analysis/Rout/km_200421_140917_3421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981602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kmplot.com/analysis/Rout/km_200421_140954_5436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2981602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312024" y="2276872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CD8+ T-Cells reduced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F06B9E-8D7E-4389-BE9F-955EC5B8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2185941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DE204-21ED-4F9C-8B03-EE277CDC2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obtained used the KM plotter. CPT-1A remains a poor prognostic marker at all stages at both low and high mutation burden. The immune compartments do not affect this. Expression of CPT-1A Poor prognostic marker at stage 2. Stage and mutational burden do not alter the effect of CPT-1A. All immune compartment data are from the RNA </a:t>
            </a:r>
            <a:r>
              <a:rPr lang="en-GB" dirty="0" err="1"/>
              <a:t>Seq</a:t>
            </a:r>
            <a:r>
              <a:rPr lang="en-GB" dirty="0"/>
              <a:t> dataset.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032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kmplot.com/analysis/Rout/km_200421_141303_3395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492896"/>
            <a:ext cx="3203848" cy="32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67608" y="1786779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Eosinophils enriched</a:t>
            </a:r>
          </a:p>
        </p:txBody>
      </p:sp>
      <p:pic>
        <p:nvPicPr>
          <p:cNvPr id="5124" name="Picture 4" descr="https://kmplot.com/analysis/Rout/km_200421_141343_3072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9" y="2511974"/>
            <a:ext cx="3184771" cy="318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096000" y="1772816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Eosinophils decreased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93299A-992E-40B4-98C7-914CA7212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132968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kmplot.com/analysis/Rout/km_200421_141440_1073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307145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99656" y="1700808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Macrophages enriched</a:t>
            </a:r>
          </a:p>
        </p:txBody>
      </p:sp>
      <p:pic>
        <p:nvPicPr>
          <p:cNvPr id="6148" name="Picture 4" descr="https://kmplot.com/analysis/Rout/km_200421_141525_8042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25401"/>
            <a:ext cx="3347864" cy="33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600056" y="1700808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Macrophages decreased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3E8D20-D4C0-48B9-B81A-B1C3AD499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1211927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kmplot.com/analysis/Rout/km_200421_141608_2729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2722782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11624" y="2002702"/>
            <a:ext cx="2736304" cy="7200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dirty="0"/>
              <a:t>Mesenchymal stem cells enriched</a:t>
            </a:r>
          </a:p>
        </p:txBody>
      </p:sp>
      <p:pic>
        <p:nvPicPr>
          <p:cNvPr id="7172" name="Picture 4" descr="https://kmplot.com/analysis/Rout/km_200421_141655_3501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722782"/>
            <a:ext cx="3347864" cy="33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168008" y="1988840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Mesenchymal stem cells reduced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26A4DC-185F-4255-8B8B-B79385BFF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3502704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kmplot.com/analysis/Rout/km_200421_141750_8523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2492896"/>
            <a:ext cx="3563888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11624" y="1775838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Natural Killer T-cells enriched</a:t>
            </a:r>
          </a:p>
        </p:txBody>
      </p:sp>
      <p:pic>
        <p:nvPicPr>
          <p:cNvPr id="8196" name="Picture 4" descr="https://kmplot.com/analysis/Rout/km_200421_141959_4220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492896"/>
            <a:ext cx="3584492" cy="35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456040" y="1772816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Natural Killer T-cells decreased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900421-58B5-4E72-B2C3-BB81704E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3903073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kmplot.com/analysis/Rout/km_200421_142055_0972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456384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11624" y="1775838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Regulatory T-cells enriched</a:t>
            </a:r>
          </a:p>
        </p:txBody>
      </p:sp>
      <p:pic>
        <p:nvPicPr>
          <p:cNvPr id="9220" name="Picture 4" descr="https://kmplot.com/analysis/Rout/km_200421_142127_4821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456384"/>
            <a:ext cx="3388746" cy="338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456040" y="1772816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Regulatory T-cells reduced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DD95C2-3DA8-415E-A309-0B921EDC1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3864549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kmplot.com/analysis/Rout/km_200421_142214_6872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564904"/>
            <a:ext cx="3131840" cy="31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67608" y="1844824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Type 1 T-helper cells enriched</a:t>
            </a:r>
          </a:p>
        </p:txBody>
      </p:sp>
      <p:pic>
        <p:nvPicPr>
          <p:cNvPr id="10244" name="Picture 4" descr="https://kmplot.com/analysis/Rout/km_200421_142300_0840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535993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168008" y="1844824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Type 1 T-helper cells decreased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42C5D5-3A1E-4249-A022-0E82D5EC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1813037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67608" y="1844824"/>
            <a:ext cx="2736304" cy="7200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dirty="0"/>
              <a:t>Type 2 T-helper cells enriched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68008" y="1844824"/>
            <a:ext cx="2736304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Type 2 T-helper cells decreased</a:t>
            </a:r>
          </a:p>
        </p:txBody>
      </p:sp>
      <p:pic>
        <p:nvPicPr>
          <p:cNvPr id="11266" name="Picture 2" descr="https://kmplot.com/analysis/Rout/km_200421_142405_630700_CPT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2852936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kmplot.com/analysis/Rout/km_200421_142431_490900_CPT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224" y="2749306"/>
            <a:ext cx="3294112" cy="32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4867194-FF87-4A60-BAE3-C2DE769D0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CPT-1A and Immune Compartments</a:t>
            </a:r>
          </a:p>
        </p:txBody>
      </p:sp>
    </p:spTree>
    <p:extLst>
      <p:ext uri="{BB962C8B-B14F-4D97-AF65-F5344CB8AC3E}">
        <p14:creationId xmlns:p14="http://schemas.microsoft.com/office/powerpoint/2010/main" val="219138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A0D3C-6E5E-E940-B0F8-C63284D83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1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2F29D7-11E9-C847-8C6D-A312E457A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49" y="1348996"/>
            <a:ext cx="4468287" cy="503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0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3162-3A2E-BA45-9F5B-778BE1DE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1 low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713DC5-5AA4-4547-AABF-D42D3B38F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61" y="1327607"/>
            <a:ext cx="4962958" cy="51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50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41FAA-0B17-8E4D-BCD8-124B58B61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1 – high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2648B-FE69-F742-B692-1710A2B56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126" y="1548429"/>
            <a:ext cx="4858911" cy="511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2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87BD5-8526-4742-B2D5-95E46CCD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2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ADF8B-8553-BE4A-8278-651002A56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55" y="1330470"/>
            <a:ext cx="458390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7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C5A2-0AEC-D046-8783-075BA776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2 low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73A993-EAC2-9944-BB70-6325B8A84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390" y="1427506"/>
            <a:ext cx="5037119" cy="54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6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318F-A859-9C4D-B9EC-2CECB5DB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2 – high mutation burden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950DCA-93BD-F24B-B022-C98F5C765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34" y="1653748"/>
            <a:ext cx="4760583" cy="4927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06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40E3B-5CEA-8C49-BFE1-4FEDD5B25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CPT-1A Overall Survival Stage 3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B6E9B-2865-D047-B0DD-14533CD53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226" y="1436279"/>
            <a:ext cx="5013429" cy="542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91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14076</TotalTime>
  <Words>376</Words>
  <Application>Microsoft Office PowerPoint</Application>
  <PresentationFormat>Widescreen</PresentationFormat>
  <Paragraphs>64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Supplementary data file 2</vt:lpstr>
      <vt:lpstr>PowerPoint Presentation</vt:lpstr>
      <vt:lpstr>CPT-1A Overall Survival Stage 1</vt:lpstr>
      <vt:lpstr>CPT-1A Overall Survival Stage 1 low mutation burden </vt:lpstr>
      <vt:lpstr>CPT-1A Overall Survival Stage 1 – high mutation burden </vt:lpstr>
      <vt:lpstr>CPT-1A Overall Survival Stage 2</vt:lpstr>
      <vt:lpstr>CPT-1A Overall Survival Stage 2 low mutation burden </vt:lpstr>
      <vt:lpstr>CPT-1A Overall Survival Stage 2 – high mutation burden </vt:lpstr>
      <vt:lpstr>CPT-1A Overall Survival Stage 3</vt:lpstr>
      <vt:lpstr>CPT-1A Overall Survival Stage 3 low mutation burden </vt:lpstr>
      <vt:lpstr>CPT-1A Overall Survival Stage 3 high mutation burden </vt:lpstr>
      <vt:lpstr>CPT-1A Overall Survival Stage 4</vt:lpstr>
      <vt:lpstr>CPT-1A Overall Survival Stage 4 – low mutation burden </vt:lpstr>
      <vt:lpstr>CPT-1A Overall Survival Stage 4 high mutation burden </vt:lpstr>
      <vt:lpstr>CPT1A Overall Survival looking at grade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  <vt:lpstr>CPT-1A and Immune Compartments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VIJAY SHARMA</dc:creator>
  <cp:lastModifiedBy>Ishaan Maitra</cp:lastModifiedBy>
  <cp:revision>399</cp:revision>
  <dcterms:created xsi:type="dcterms:W3CDTF">2018-11-07T20:45:35Z</dcterms:created>
  <dcterms:modified xsi:type="dcterms:W3CDTF">2021-12-06T18:07:23Z</dcterms:modified>
</cp:coreProperties>
</file>