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45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805180" y="941705"/>
            <a:ext cx="8699500" cy="4052570"/>
            <a:chOff x="1286" y="1483"/>
            <a:chExt cx="13700" cy="6382"/>
          </a:xfrm>
        </p:grpSpPr>
        <p:grpSp>
          <p:nvGrpSpPr>
            <p:cNvPr id="4" name="组合 3"/>
            <p:cNvGrpSpPr/>
            <p:nvPr/>
          </p:nvGrpSpPr>
          <p:grpSpPr>
            <a:xfrm>
              <a:off x="1286" y="1483"/>
              <a:ext cx="13700" cy="6383"/>
              <a:chOff x="825" y="836"/>
              <a:chExt cx="16610" cy="7804"/>
            </a:xfrm>
          </p:grpSpPr>
          <p:grpSp>
            <p:nvGrpSpPr>
              <p:cNvPr id="5" name="组合 4"/>
              <p:cNvGrpSpPr/>
              <p:nvPr/>
            </p:nvGrpSpPr>
            <p:grpSpPr>
              <a:xfrm>
                <a:off x="825" y="836"/>
                <a:ext cx="16610" cy="7804"/>
                <a:chOff x="985" y="836"/>
                <a:chExt cx="16610" cy="7804"/>
              </a:xfrm>
            </p:grpSpPr>
            <p:grpSp>
              <p:nvGrpSpPr>
                <p:cNvPr id="8" name="组合 7"/>
                <p:cNvGrpSpPr/>
                <p:nvPr/>
              </p:nvGrpSpPr>
              <p:grpSpPr>
                <a:xfrm>
                  <a:off x="985" y="836"/>
                  <a:ext cx="16610" cy="7804"/>
                  <a:chOff x="731" y="708"/>
                  <a:chExt cx="16610" cy="7804"/>
                </a:xfrm>
              </p:grpSpPr>
              <p:grpSp>
                <p:nvGrpSpPr>
                  <p:cNvPr id="17" name="组合 16"/>
                  <p:cNvGrpSpPr/>
                  <p:nvPr/>
                </p:nvGrpSpPr>
                <p:grpSpPr>
                  <a:xfrm>
                    <a:off x="731" y="708"/>
                    <a:ext cx="13782" cy="5528"/>
                    <a:chOff x="74" y="282"/>
                    <a:chExt cx="13782" cy="5528"/>
                  </a:xfrm>
                </p:grpSpPr>
                <p:sp>
                  <p:nvSpPr>
                    <p:cNvPr id="22" name="文本框 8"/>
                    <p:cNvSpPr txBox="1"/>
                    <p:nvPr/>
                  </p:nvSpPr>
                  <p:spPr>
                    <a:xfrm>
                      <a:off x="74" y="1263"/>
                      <a:ext cx="4935" cy="1509"/>
                    </a:xfrm>
                    <a:prstGeom prst="rect">
                      <a:avLst/>
                    </a:prstGeom>
                    <a:noFill/>
                    <a:ln>
                      <a:solidFill>
                        <a:sysClr val="windowText" lastClr="000000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Excluded N=617</a:t>
                      </a:r>
                      <a:endPara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Age&lt;18                                 N=0</a:t>
                      </a:r>
                      <a:endPara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Metastasis                           N=310</a:t>
                      </a:r>
                      <a:endPara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  <a:sym typeface="+mn-ea"/>
                        </a:rPr>
                        <a:t>Imaging inavaluable      </a:t>
                      </a:r>
                      <a:r>
                        <a:rPr kumimoji="0" lang="en-US" altLang="zh-CN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  <a:sym typeface="+mn-ea"/>
                        </a:rPr>
                        <a:t>     </a:t>
                      </a:r>
                      <a:r>
                        <a:rPr kumimoji="0" lang="en-US" altLang="zh-CN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  <a:sym typeface="+mn-ea"/>
                        </a:rPr>
                        <a:t>N=195</a:t>
                      </a:r>
                      <a:endPara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  <a:sym typeface="+mn-ea"/>
                        </a:rPr>
                        <a:t>Indeterminated lesion        N=112</a:t>
                      </a:r>
                      <a:endPara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  <a:sym typeface="+mn-ea"/>
                      </a:endParaRPr>
                    </a:p>
                  </p:txBody>
                </p:sp>
                <p:grpSp>
                  <p:nvGrpSpPr>
                    <p:cNvPr id="23" name="组合 22"/>
                    <p:cNvGrpSpPr/>
                    <p:nvPr/>
                  </p:nvGrpSpPr>
                  <p:grpSpPr>
                    <a:xfrm>
                      <a:off x="2690" y="282"/>
                      <a:ext cx="11166" cy="5528"/>
                      <a:chOff x="2690" y="282"/>
                      <a:chExt cx="11166" cy="5528"/>
                    </a:xfrm>
                  </p:grpSpPr>
                  <p:sp>
                    <p:nvSpPr>
                      <p:cNvPr id="24" name="文本框 2"/>
                      <p:cNvSpPr txBox="1"/>
                      <p:nvPr/>
                    </p:nvSpPr>
                    <p:spPr>
                      <a:xfrm>
                        <a:off x="2690" y="282"/>
                        <a:ext cx="11166" cy="64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r>
                          <a:rPr kumimoji="0" lang="en-US" altLang="zh-CN" sz="16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uLnTx/>
                            <a:uFillTx/>
                            <a:latin typeface="Arial" panose="020B0604020202020204" pitchFamily="34" charset="0"/>
                            <a:ea typeface="宋体" panose="02010600030101010101" pitchFamily="2" charset="-122"/>
                            <a:cs typeface="Arial" panose="020B0604020202020204" pitchFamily="34" charset="0"/>
                          </a:rPr>
                          <a:t> </a:t>
                        </a:r>
                        <a:endParaRPr kumimoji="0" lang="en-US" altLang="zh-C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5" name="文本框 3"/>
                      <p:cNvSpPr txBox="1"/>
                      <p:nvPr/>
                    </p:nvSpPr>
                    <p:spPr>
                      <a:xfrm>
                        <a:off x="5640" y="469"/>
                        <a:ext cx="6035" cy="76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ysClr val="windowText" lastClr="000000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r>
                          <a:rPr kumimoji="0" lang="en-US" altLang="zh-CN" sz="1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宋体" panose="02010600030101010101" pitchFamily="2" charset="-122"/>
                            <a:cs typeface="Arial" panose="020B0604020202020204" pitchFamily="34" charset="0"/>
                          </a:rPr>
                          <a:t>Institution 2 (</a:t>
                        </a:r>
                        <a:r>
                          <a:rPr kumimoji="0" lang="en-US" altLang="zh-CN" sz="1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宋体" panose="02010600030101010101" pitchFamily="2" charset="-122"/>
                            <a:cs typeface="Arial" panose="020B0604020202020204" pitchFamily="34" charset="0"/>
                            <a:sym typeface="+mn-ea"/>
                          </a:rPr>
                          <a:t>2013-2018) </a:t>
                        </a:r>
                        <a:endParaRPr kumimoji="0" lang="en-US" altLang="zh-CN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  <a:sym typeface="+mn-ea"/>
                        </a:endParaRPr>
                      </a:p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r>
                          <a:rPr kumimoji="0" lang="en-US" altLang="zh-CN" sz="1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宋体" panose="02010600030101010101" pitchFamily="2" charset="-122"/>
                            <a:cs typeface="Arial" panose="020B0604020202020204" pitchFamily="34" charset="0"/>
                            <a:sym typeface="+mn-ea"/>
                          </a:rPr>
                          <a:t>3309 </a:t>
                        </a:r>
                        <a:r>
                          <a:rPr kumimoji="0" lang="en-US" altLang="zh-CN" sz="1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宋体" panose="02010600030101010101" pitchFamily="2" charset="-122"/>
                            <a:cs typeface="Arial" panose="020B0604020202020204" pitchFamily="34" charset="0"/>
                          </a:rPr>
                          <a:t>Patients with liver lesions</a:t>
                        </a:r>
                        <a:endParaRPr kumimoji="0" lang="en-US" altLang="zh-CN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26" name="组合 25"/>
                      <p:cNvGrpSpPr/>
                      <p:nvPr/>
                    </p:nvGrpSpPr>
                    <p:grpSpPr>
                      <a:xfrm>
                        <a:off x="4997" y="2863"/>
                        <a:ext cx="7581" cy="2947"/>
                        <a:chOff x="4890" y="3428"/>
                        <a:chExt cx="7581" cy="2947"/>
                      </a:xfrm>
                    </p:grpSpPr>
                    <p:sp>
                      <p:nvSpPr>
                        <p:cNvPr id="27" name="文本框 10"/>
                        <p:cNvSpPr txBox="1"/>
                        <p:nvPr/>
                      </p:nvSpPr>
                      <p:spPr>
                        <a:xfrm>
                          <a:off x="5628" y="3428"/>
                          <a:ext cx="5764" cy="768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ysClr val="windowText" lastClr="000000"/>
                          </a:solidFill>
                        </a:ln>
                      </p:spPr>
                      <p:txBody>
                        <a:bodyPr wrap="square" rtlCol="0">
                          <a:spAutoFit/>
                        </a:bodyPr>
                        <a:lstStyle>
                          <a:defPPr>
                            <a:defRPr lang="zh-CN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kumimoji="0" lang="en-US" altLang="zh-CN" sz="1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 Patients assessed for eligibility </a:t>
                          </a:r>
                          <a:endParaRPr kumimoji="0" lang="en-US" altLang="zh-CN" sz="1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宋体" panose="02010600030101010101" pitchFamily="2" charset="-122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kumimoji="0" lang="en-US" altLang="zh-CN" sz="1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N=2692</a:t>
                          </a:r>
                          <a:endParaRPr kumimoji="0" lang="en-US" altLang="zh-CN" sz="1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宋体" panose="02010600030101010101" pitchFamily="2" charset="-122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" name="文本框 18"/>
                        <p:cNvSpPr txBox="1"/>
                        <p:nvPr/>
                      </p:nvSpPr>
                      <p:spPr>
                        <a:xfrm>
                          <a:off x="4890" y="5565"/>
                          <a:ext cx="2914" cy="768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ysClr val="windowText" lastClr="000000"/>
                          </a:solidFill>
                        </a:ln>
                      </p:spPr>
                      <p:txBody>
                        <a:bodyPr wrap="square" rtlCol="0">
                          <a:spAutoFit/>
                        </a:bodyPr>
                        <a:lstStyle>
                          <a:defPPr>
                            <a:defRPr lang="zh-CN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kumimoji="0" lang="en-US" altLang="zh-CN" sz="1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  <a:sym typeface="+mn-ea"/>
                            </a:rPr>
                            <a:t>Patients with </a:t>
                          </a:r>
                          <a:r>
                            <a:rPr kumimoji="0" lang="en-US" altLang="zh-CN" sz="1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HCC  N=2337</a:t>
                          </a:r>
                          <a:endParaRPr kumimoji="0" lang="en-US" altLang="zh-CN" sz="1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宋体" panose="02010600030101010101" pitchFamily="2" charset="-122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" name="文本框 19"/>
                        <p:cNvSpPr txBox="1"/>
                        <p:nvPr/>
                      </p:nvSpPr>
                      <p:spPr>
                        <a:xfrm>
                          <a:off x="9175" y="5607"/>
                          <a:ext cx="3296" cy="768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ysClr val="windowText" lastClr="000000"/>
                          </a:solidFill>
                        </a:ln>
                      </p:spPr>
                      <p:txBody>
                        <a:bodyPr wrap="square" rtlCol="0">
                          <a:spAutoFit/>
                        </a:bodyPr>
                        <a:lstStyle>
                          <a:defPPr>
                            <a:defRPr lang="zh-CN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kumimoji="0" lang="en-US" altLang="zh-CN" sz="1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  <a:sym typeface="+mn-ea"/>
                            </a:rPr>
                            <a:t>Patients with </a:t>
                          </a:r>
                          <a:r>
                            <a:rPr kumimoji="0" lang="en-US" altLang="zh-CN" sz="1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non-HCC lesions  N=355</a:t>
                          </a:r>
                          <a:endParaRPr kumimoji="0" lang="en-US" altLang="zh-CN" sz="10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宋体" panose="02010600030101010101" pitchFamily="2" charset="-122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sp>
                <p:nvSpPr>
                  <p:cNvPr id="18" name="文本框 12"/>
                  <p:cNvSpPr txBox="1"/>
                  <p:nvPr/>
                </p:nvSpPr>
                <p:spPr>
                  <a:xfrm>
                    <a:off x="1200" y="6708"/>
                    <a:ext cx="3933" cy="1242"/>
                  </a:xfrm>
                  <a:prstGeom prst="rect">
                    <a:avLst/>
                  </a:prstGeom>
                  <a:noFill/>
                  <a:ln>
                    <a:solidFill>
                      <a:sysClr val="windowText" lastClr="000000"/>
                    </a:solidFill>
                  </a:ln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a:t>Non-primary treatment   N=476</a:t>
                    </a:r>
                    <a:endParaRPr kumimoji="0" lang="en-US" altLang="zh-CN" sz="9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a:t>Cirrhosis                          N=60</a:t>
                    </a:r>
                    <a:endParaRPr kumimoji="0" lang="en-US" altLang="zh-CN" sz="9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  <a:sym typeface="+mn-ea"/>
                      </a:rPr>
                      <a:t>HBsAg +HBV-DNA(+)      N=1676</a:t>
                    </a:r>
                    <a:endParaRPr kumimoji="0" lang="en-US" altLang="zh-CN" sz="9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  <a:sym typeface="+mn-ea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a:t>HBV unavailable              N=22</a:t>
                    </a:r>
                    <a:endParaRPr kumimoji="0" lang="en-US" altLang="zh-CN" sz="9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" name="文本框 14"/>
                  <p:cNvSpPr txBox="1"/>
                  <p:nvPr/>
                </p:nvSpPr>
                <p:spPr>
                  <a:xfrm>
                    <a:off x="13558" y="6369"/>
                    <a:ext cx="3783" cy="1509"/>
                  </a:xfrm>
                  <a:prstGeom prst="rect">
                    <a:avLst/>
                  </a:prstGeom>
                  <a:noFill/>
                  <a:ln>
                    <a:solidFill>
                      <a:sysClr val="windowText" lastClr="000000"/>
                    </a:solidFill>
                  </a:ln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a:t>Cirrhosis                        N=30</a:t>
                    </a:r>
                    <a:endParaRPr kumimoji="0" lang="en-US" altLang="zh-CN" sz="9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  <a:sym typeface="+mn-ea"/>
                      </a:rPr>
                      <a:t>Typical cyst                    N=1</a:t>
                    </a:r>
                    <a:endParaRPr kumimoji="0" lang="en-US" altLang="zh-CN" sz="9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  <a:sym typeface="+mn-ea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  <a:sym typeface="+mn-ea"/>
                      </a:rPr>
                      <a:t>HBsAg +HBV-DNA(+)    N=129</a:t>
                    </a:r>
                    <a:endParaRPr kumimoji="0" lang="en-US" altLang="zh-CN" sz="9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  <a:sym typeface="+mn-ea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  <a:sym typeface="+mn-ea"/>
                      </a:rPr>
                      <a:t>Perihilar lesion              N=35</a:t>
                    </a:r>
                    <a:endParaRPr kumimoji="0" lang="en-US" altLang="zh-CN" sz="9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  <a:sym typeface="+mn-ea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9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  <a:sym typeface="+mn-ea"/>
                      </a:rPr>
                      <a:t>HBV unavailable            N=45</a:t>
                    </a:r>
                    <a:endParaRPr kumimoji="0" lang="en-US" altLang="zh-CN" sz="9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  <a:sym typeface="+mn-ea"/>
                    </a:endParaRPr>
                  </a:p>
                </p:txBody>
              </p:sp>
              <p:sp>
                <p:nvSpPr>
                  <p:cNvPr id="20" name="文本框 30"/>
                  <p:cNvSpPr txBox="1"/>
                  <p:nvPr/>
                </p:nvSpPr>
                <p:spPr>
                  <a:xfrm>
                    <a:off x="5725" y="8010"/>
                    <a:ext cx="2690" cy="472"/>
                  </a:xfrm>
                  <a:prstGeom prst="rect">
                    <a:avLst/>
                  </a:prstGeom>
                  <a:noFill/>
                  <a:ln>
                    <a:solidFill>
                      <a:sysClr val="windowText" lastClr="000000"/>
                    </a:solidFill>
                  </a:ln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1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a:t>HCC  N=103</a:t>
                    </a:r>
                    <a:endParaRPr kumimoji="0" lang="en-US" altLang="zh-CN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" name="文本框 35"/>
                  <p:cNvSpPr txBox="1"/>
                  <p:nvPr/>
                </p:nvSpPr>
                <p:spPr>
                  <a:xfrm>
                    <a:off x="10192" y="8040"/>
                    <a:ext cx="2690" cy="472"/>
                  </a:xfrm>
                  <a:prstGeom prst="rect">
                    <a:avLst/>
                  </a:prstGeom>
                  <a:noFill/>
                  <a:ln>
                    <a:solidFill>
                      <a:sysClr val="windowText" lastClr="000000"/>
                    </a:solidFill>
                  </a:ln>
                </p:spPr>
                <p:txBody>
                  <a:bodyPr wrap="square" rtlCol="0">
                    <a:sp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kumimoji="0" lang="en-US" altLang="zh-CN" sz="1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rPr>
                      <a:t>non-HCC  N=115</a:t>
                    </a:r>
                    <a:endParaRPr kumimoji="0" lang="en-US" altLang="zh-CN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9" name="直接箭头连接符 8"/>
                <p:cNvCxnSpPr/>
                <p:nvPr/>
              </p:nvCxnSpPr>
              <p:spPr>
                <a:xfrm flipH="1">
                  <a:off x="9517" y="1817"/>
                  <a:ext cx="11" cy="1586"/>
                </a:xfrm>
                <a:prstGeom prst="straightConnector1">
                  <a:avLst/>
                </a:prstGeom>
                <a:noFill/>
                <a:ln w="15875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arrow"/>
                </a:ln>
                <a:effectLst/>
              </p:spPr>
            </p:cxnSp>
            <p:cxnSp>
              <p:nvCxnSpPr>
                <p:cNvPr id="10" name="直接箭头连接符 9"/>
                <p:cNvCxnSpPr/>
                <p:nvPr/>
              </p:nvCxnSpPr>
              <p:spPr>
                <a:xfrm flipH="1">
                  <a:off x="5920" y="2672"/>
                  <a:ext cx="3611" cy="16"/>
                </a:xfrm>
                <a:prstGeom prst="straightConnector1">
                  <a:avLst/>
                </a:prstGeom>
                <a:noFill/>
                <a:ln w="15875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arrow"/>
                </a:ln>
                <a:effectLst/>
              </p:spPr>
            </p:cxnSp>
            <p:cxnSp>
              <p:nvCxnSpPr>
                <p:cNvPr id="11" name="直接箭头连接符 10"/>
                <p:cNvCxnSpPr/>
                <p:nvPr/>
              </p:nvCxnSpPr>
              <p:spPr>
                <a:xfrm>
                  <a:off x="7307" y="6322"/>
                  <a:ext cx="4" cy="1811"/>
                </a:xfrm>
                <a:prstGeom prst="straightConnector1">
                  <a:avLst/>
                </a:prstGeom>
                <a:noFill/>
                <a:ln w="15875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arrow"/>
                </a:ln>
                <a:effectLst/>
              </p:spPr>
            </p:cxnSp>
            <p:cxnSp>
              <p:nvCxnSpPr>
                <p:cNvPr id="12" name="直接箭头连接符 11"/>
                <p:cNvCxnSpPr/>
                <p:nvPr/>
              </p:nvCxnSpPr>
              <p:spPr>
                <a:xfrm flipH="1">
                  <a:off x="5380" y="7302"/>
                  <a:ext cx="1939" cy="28"/>
                </a:xfrm>
                <a:prstGeom prst="straightConnector1">
                  <a:avLst/>
                </a:prstGeom>
                <a:noFill/>
                <a:ln w="15875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arrow"/>
                </a:ln>
                <a:effectLst/>
              </p:spPr>
            </p:cxnSp>
            <p:cxnSp>
              <p:nvCxnSpPr>
                <p:cNvPr id="13" name="直接箭头连接符 12"/>
                <p:cNvCxnSpPr/>
                <p:nvPr/>
              </p:nvCxnSpPr>
              <p:spPr>
                <a:xfrm flipV="1">
                  <a:off x="11799" y="7303"/>
                  <a:ext cx="2013" cy="16"/>
                </a:xfrm>
                <a:prstGeom prst="straightConnector1">
                  <a:avLst/>
                </a:prstGeom>
                <a:noFill/>
                <a:ln w="15875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arrow"/>
                </a:ln>
                <a:effectLst/>
              </p:spPr>
            </p:cxnSp>
            <p:cxnSp>
              <p:nvCxnSpPr>
                <p:cNvPr id="15" name="肘形连接符 39"/>
                <p:cNvCxnSpPr>
                  <a:stCxn id="27" idx="2"/>
                </p:cNvCxnSpPr>
                <p:nvPr/>
              </p:nvCxnSpPr>
              <p:spPr>
                <a:xfrm rot="5400000" flipV="1">
                  <a:off x="10419" y="3294"/>
                  <a:ext cx="480" cy="2263"/>
                </a:xfrm>
                <a:prstGeom prst="bentConnector2">
                  <a:avLst/>
                </a:prstGeom>
                <a:noFill/>
                <a:ln w="1587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16" name="肘形连接符 40"/>
                <p:cNvCxnSpPr>
                  <a:stCxn id="27" idx="2"/>
                </p:cNvCxnSpPr>
                <p:nvPr/>
              </p:nvCxnSpPr>
              <p:spPr>
                <a:xfrm rot="5400000">
                  <a:off x="8172" y="3308"/>
                  <a:ext cx="480" cy="2232"/>
                </a:xfrm>
                <a:prstGeom prst="bentConnector2">
                  <a:avLst/>
                </a:prstGeom>
                <a:noFill/>
                <a:ln w="1587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cxnSp>
            <p:nvCxnSpPr>
              <p:cNvPr id="7" name="直接箭头连接符 6"/>
              <p:cNvCxnSpPr/>
              <p:nvPr/>
            </p:nvCxnSpPr>
            <p:spPr>
              <a:xfrm flipH="1">
                <a:off x="7136" y="4650"/>
                <a:ext cx="10" cy="916"/>
              </a:xfrm>
              <a:prstGeom prst="straightConnector1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arrow"/>
              </a:ln>
              <a:effectLst/>
            </p:spPr>
          </p:cxnSp>
        </p:grpSp>
        <p:cxnSp>
          <p:nvCxnSpPr>
            <p:cNvPr id="2" name="直接箭头连接符 1"/>
            <p:cNvCxnSpPr/>
            <p:nvPr/>
          </p:nvCxnSpPr>
          <p:spPr>
            <a:xfrm flipH="1">
              <a:off x="10198" y="4627"/>
              <a:ext cx="8" cy="749"/>
            </a:xfrm>
            <a:prstGeom prst="straightConnector1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  <p:cxnSp>
          <p:nvCxnSpPr>
            <p:cNvPr id="3" name="直接箭头连接符 2"/>
            <p:cNvCxnSpPr/>
            <p:nvPr/>
          </p:nvCxnSpPr>
          <p:spPr>
            <a:xfrm>
              <a:off x="10207" y="6005"/>
              <a:ext cx="3" cy="1481"/>
            </a:xfrm>
            <a:prstGeom prst="straightConnector1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645</Words>
  <Application>WPS 演示</Application>
  <PresentationFormat>宽屏</PresentationFormat>
  <Paragraphs>33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微软雅黑</vt:lpstr>
      <vt:lpstr>Arial Unicode MS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Zimoc</dc:creator>
  <cp:lastModifiedBy>Zimoc</cp:lastModifiedBy>
  <cp:revision>7</cp:revision>
  <dcterms:created xsi:type="dcterms:W3CDTF">2021-01-08T08:53:00Z</dcterms:created>
  <dcterms:modified xsi:type="dcterms:W3CDTF">2021-02-17T14:57:33Z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2052-11.1.0.9991</vt:lpwstr>
  </property>
</Properties>
</file>