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</p:sldMasterIdLst>
  <p:sldIdLst>
    <p:sldId id="299" r:id="rId2"/>
    <p:sldId id="288" r:id="rId3"/>
    <p:sldId id="302" r:id="rId4"/>
    <p:sldId id="291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05" autoAdjust="0"/>
    <p:restoredTop sz="94660"/>
  </p:normalViewPr>
  <p:slideViewPr>
    <p:cSldViewPr snapToGrid="0">
      <p:cViewPr>
        <p:scale>
          <a:sx n="100" d="100"/>
          <a:sy n="100" d="100"/>
        </p:scale>
        <p:origin x="2790" y="-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ndnote\TN4-20211110\&#22312;&#37073;&#20271;&#19968;&#20462;&#30340;&#24847;&#35265;&#19979;&#20462;&#25913;-&#31532;2&#31295;-2021-12-15\&#31532;&#19977;&#31295;-&#25237;TAG\&#26032;&#24314;%20Microsoft%20Excel%20&#24037;&#20316;&#3492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ndnote\TN4-20211110\&#22312;&#37073;&#20271;&#19968;&#20462;&#30340;&#24847;&#35265;&#19979;&#20462;&#25913;-&#31532;2&#31295;-2021-12-15\&#31532;&#19977;&#31295;-&#25237;TAG\&#26032;&#24314;%20Microsoft%20Excel%20&#24037;&#20316;&#34920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ndnote\TN4-20211110\&#22312;&#37073;&#20271;&#19968;&#20462;&#30340;&#24847;&#35265;&#19979;&#20462;&#25913;-&#31532;2&#31295;-2021-12-15\&#31532;&#19977;&#31295;-&#25237;TAG\&#26032;&#24314;%20Microsoft%20Excel%20&#24037;&#20316;&#34920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Sheet1!$T$9:$U$9</c:f>
                <c:numCache>
                  <c:formatCode>General</c:formatCode>
                  <c:ptCount val="2"/>
                  <c:pt idx="0">
                    <c:v>3.0287307953582223E-3</c:v>
                  </c:pt>
                  <c:pt idx="1">
                    <c:v>3.2312329324365452E-3</c:v>
                  </c:pt>
                </c:numCache>
              </c:numRef>
            </c:plus>
            <c:minus>
              <c:numRef>
                <c:f>Sheet1!$T$9:$U$9</c:f>
                <c:numCache>
                  <c:formatCode>General</c:formatCode>
                  <c:ptCount val="2"/>
                  <c:pt idx="0">
                    <c:v>3.0287307953582223E-3</c:v>
                  </c:pt>
                  <c:pt idx="1">
                    <c:v>3.2312329324365452E-3</c:v>
                  </c:pt>
                </c:numCache>
              </c:numRef>
            </c:minus>
            <c:spPr>
              <a:noFill/>
              <a:ln w="1905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c:spPr>
          </c:errBars>
          <c:cat>
            <c:strRef>
              <c:f>Sheet1!$T$7:$U$7</c:f>
              <c:strCache>
                <c:ptCount val="2"/>
                <c:pt idx="0">
                  <c:v>G1812</c:v>
                </c:pt>
                <c:pt idx="1">
                  <c:v>tin5</c:v>
                </c:pt>
              </c:strCache>
            </c:strRef>
          </c:cat>
          <c:val>
            <c:numRef>
              <c:f>Sheet1!$T$8:$U$8</c:f>
              <c:numCache>
                <c:formatCode>General</c:formatCode>
                <c:ptCount val="2"/>
                <c:pt idx="0">
                  <c:v>1.7407095073986894E-2</c:v>
                </c:pt>
                <c:pt idx="1">
                  <c:v>1.8376708087954333E-2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AC-46F0-95EB-817A5A3C04E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5068687"/>
        <c:axId val="465064111"/>
      </c:barChart>
      <c:catAx>
        <c:axId val="465068687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90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65064111"/>
        <c:crosses val="autoZero"/>
        <c:auto val="1"/>
        <c:lblAlgn val="ctr"/>
        <c:lblOffset val="100"/>
        <c:noMultiLvlLbl val="0"/>
      </c:catAx>
      <c:valAx>
        <c:axId val="46506411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sz="1050" b="1" i="0" baseline="0" dirty="0" smtClean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Relative expression  </a:t>
                </a:r>
                <a:endParaRPr lang="zh-CN" altLang="zh-CN" sz="700" b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7.0555555555555552E-2"/>
              <c:y val="0.136157210401891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190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zh-CN"/>
          </a:p>
        </c:txPr>
        <c:crossAx val="465068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Sheet1!$T$14:$U$14</c:f>
                <c:numCache>
                  <c:formatCode>General</c:formatCode>
                  <c:ptCount val="2"/>
                  <c:pt idx="0">
                    <c:v>0.16701890559825128</c:v>
                  </c:pt>
                  <c:pt idx="1">
                    <c:v>0.26357637262581329</c:v>
                  </c:pt>
                </c:numCache>
              </c:numRef>
            </c:plus>
            <c:minus>
              <c:numRef>
                <c:f>Sheet1!$T$14:$U$14</c:f>
                <c:numCache>
                  <c:formatCode>General</c:formatCode>
                  <c:ptCount val="2"/>
                  <c:pt idx="0">
                    <c:v>0.16701890559825128</c:v>
                  </c:pt>
                  <c:pt idx="1">
                    <c:v>0.26357637262581329</c:v>
                  </c:pt>
                </c:numCache>
              </c:numRef>
            </c:minus>
            <c:spPr>
              <a:noFill/>
              <a:ln w="1905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c:spPr>
          </c:errBars>
          <c:cat>
            <c:strRef>
              <c:f>Sheet1!$T$12:$U$12</c:f>
              <c:strCache>
                <c:ptCount val="2"/>
                <c:pt idx="0">
                  <c:v>G1812</c:v>
                </c:pt>
                <c:pt idx="1">
                  <c:v>tin5</c:v>
                </c:pt>
              </c:strCache>
            </c:strRef>
          </c:cat>
          <c:val>
            <c:numRef>
              <c:f>Sheet1!$T$13:$U$13</c:f>
              <c:numCache>
                <c:formatCode>General</c:formatCode>
                <c:ptCount val="2"/>
                <c:pt idx="0">
                  <c:v>0.78148680456478947</c:v>
                </c:pt>
                <c:pt idx="1">
                  <c:v>0.96021918281392027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CE-48A4-AC1F-4851CB98737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8932191"/>
        <c:axId val="157158175"/>
      </c:barChart>
      <c:catAx>
        <c:axId val="468932191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90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57158175"/>
        <c:crosses val="autoZero"/>
        <c:auto val="1"/>
        <c:lblAlgn val="ctr"/>
        <c:lblOffset val="100"/>
        <c:noMultiLvlLbl val="0"/>
      </c:catAx>
      <c:valAx>
        <c:axId val="157158175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sz="1050" b="1" i="0" baseline="0" dirty="0" smtClean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Relative expression  </a:t>
                </a:r>
                <a:endParaRPr lang="zh-CN" altLang="zh-CN" sz="105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190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zh-CN"/>
          </a:p>
        </c:txPr>
        <c:crossAx val="4689321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Sheet1!$T$19:$U$19</c:f>
                <c:numCache>
                  <c:formatCode>General</c:formatCode>
                  <c:ptCount val="2"/>
                  <c:pt idx="0">
                    <c:v>3.0354972663096482E-3</c:v>
                  </c:pt>
                  <c:pt idx="1">
                    <c:v>9.1165774318470363E-3</c:v>
                  </c:pt>
                </c:numCache>
              </c:numRef>
            </c:plus>
            <c:minus>
              <c:numRef>
                <c:f>Sheet1!$T$19:$U$19</c:f>
                <c:numCache>
                  <c:formatCode>General</c:formatCode>
                  <c:ptCount val="2"/>
                  <c:pt idx="0">
                    <c:v>3.0354972663096482E-3</c:v>
                  </c:pt>
                  <c:pt idx="1">
                    <c:v>9.1165774318470363E-3</c:v>
                  </c:pt>
                </c:numCache>
              </c:numRef>
            </c:minus>
            <c:spPr>
              <a:noFill/>
              <a:ln w="19050" cap="flat" cmpd="sng" algn="ctr">
                <a:solidFill>
                  <a:schemeClr val="dk1"/>
                </a:solidFill>
                <a:prstDash val="solid"/>
                <a:miter lim="800000"/>
              </a:ln>
              <a:effectLst/>
            </c:spPr>
          </c:errBars>
          <c:cat>
            <c:strRef>
              <c:f>Sheet1!$T$17:$U$17</c:f>
              <c:strCache>
                <c:ptCount val="2"/>
                <c:pt idx="0">
                  <c:v>G1812</c:v>
                </c:pt>
                <c:pt idx="1">
                  <c:v>tin5</c:v>
                </c:pt>
              </c:strCache>
            </c:strRef>
          </c:cat>
          <c:val>
            <c:numRef>
              <c:f>Sheet1!$T$18:$U$18</c:f>
              <c:numCache>
                <c:formatCode>General</c:formatCode>
                <c:ptCount val="2"/>
                <c:pt idx="0">
                  <c:v>2.5227498118205949E-2</c:v>
                </c:pt>
                <c:pt idx="1">
                  <c:v>3.8767555478966813E-2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6F-46AA-90AA-CEF5230FBBD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5003087"/>
        <c:axId val="465008079"/>
      </c:barChart>
      <c:catAx>
        <c:axId val="465003087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90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65008079"/>
        <c:crosses val="autoZero"/>
        <c:auto val="1"/>
        <c:lblAlgn val="ctr"/>
        <c:lblOffset val="100"/>
        <c:noMultiLvlLbl val="0"/>
      </c:catAx>
      <c:valAx>
        <c:axId val="465008079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sz="1050" b="1" i="0" baseline="0" dirty="0" smtClean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Relative expression  </a:t>
                </a:r>
                <a:endParaRPr lang="zh-CN" altLang="zh-CN" sz="7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190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zh-CN"/>
          </a:p>
        </c:txPr>
        <c:crossAx val="465003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3CD7-E5B8-40CE-B4FC-B1165054AF9F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7F6-F550-410B-8D8D-56992DB1E7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0788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3CD7-E5B8-40CE-B4FC-B1165054AF9F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7F6-F550-410B-8D8D-56992DB1E7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3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3CD7-E5B8-40CE-B4FC-B1165054AF9F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7F6-F550-410B-8D8D-56992DB1E7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326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3CD7-E5B8-40CE-B4FC-B1165054AF9F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7F6-F550-410B-8D8D-56992DB1E7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661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3CD7-E5B8-40CE-B4FC-B1165054AF9F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7F6-F550-410B-8D8D-56992DB1E7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527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3CD7-E5B8-40CE-B4FC-B1165054AF9F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7F6-F550-410B-8D8D-56992DB1E7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4150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3CD7-E5B8-40CE-B4FC-B1165054AF9F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7F6-F550-410B-8D8D-56992DB1E7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523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3CD7-E5B8-40CE-B4FC-B1165054AF9F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7F6-F550-410B-8D8D-56992DB1E7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8015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3CD7-E5B8-40CE-B4FC-B1165054AF9F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7F6-F550-410B-8D8D-56992DB1E7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203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3CD7-E5B8-40CE-B4FC-B1165054AF9F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7F6-F550-410B-8D8D-56992DB1E7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80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3CD7-E5B8-40CE-B4FC-B1165054AF9F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C7F6-F550-410B-8D8D-56992DB1E7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209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43CD7-E5B8-40CE-B4FC-B1165054AF9F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EC7F6-F550-410B-8D8D-56992DB1E7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0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501548" y="1611629"/>
            <a:ext cx="5727802" cy="1873251"/>
            <a:chOff x="501548" y="1611629"/>
            <a:chExt cx="5727802" cy="1873251"/>
          </a:xfrm>
        </p:grpSpPr>
        <p:pic>
          <p:nvPicPr>
            <p:cNvPr id="2" name="图片 1" descr="7T-33-66-11.bmp"/>
            <p:cNvPicPr>
              <a:picLocks noChangeAspect="1"/>
            </p:cNvPicPr>
            <p:nvPr/>
          </p:nvPicPr>
          <p:blipFill rotWithShape="1">
            <a:blip r:embed="rId2" cstate="print"/>
            <a:srcRect l="12784" t="3375" r="17805" b="68088"/>
            <a:stretch/>
          </p:blipFill>
          <p:spPr>
            <a:xfrm>
              <a:off x="533942" y="1611629"/>
              <a:ext cx="5695408" cy="1873251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501548" y="3070837"/>
              <a:ext cx="27719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endParaRPr lang="zh-CN" altLang="en-US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 rot="18326423">
              <a:off x="656159" y="2121868"/>
              <a:ext cx="8910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tin5</a:t>
              </a:r>
              <a:endParaRPr lang="zh-CN" altLang="en-US" sz="105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 rot="18326423">
              <a:off x="929204" y="2203637"/>
              <a:ext cx="83062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G3146</a:t>
              </a:r>
              <a:endParaRPr lang="zh-CN" altLang="en-US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756071" y="3070837"/>
              <a:ext cx="521298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US" altLang="zh-CN" sz="1050" b="1" i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Tu-50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1297569" y="3070837"/>
              <a:ext cx="521298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US" altLang="zh-CN" sz="1050" b="1" i="1" dirty="0">
                  <a:latin typeface="Times New Roman" panose="02020603050405020304" pitchFamily="18" charset="0"/>
                </a:rPr>
                <a:t>Tu-51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1839067" y="3070837"/>
              <a:ext cx="521298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US" altLang="zh-CN" sz="105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Tu-52</a:t>
              </a:r>
              <a:endParaRPr lang="en-US" altLang="zh-CN" sz="1050" b="1" i="1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2380566" y="3070837"/>
              <a:ext cx="521298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US" altLang="zh-CN" sz="1050" b="1" i="1" dirty="0" smtClean="0">
                  <a:latin typeface="Times New Roman" panose="02020603050405020304" pitchFamily="18" charset="0"/>
                </a:rPr>
                <a:t>Tu-53</a:t>
              </a:r>
              <a:endParaRPr lang="en-US" altLang="zh-CN" sz="1050" b="1" i="1" dirty="0">
                <a:latin typeface="Times New Roman" panose="02020603050405020304" pitchFamily="18" charset="0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922065" y="3070837"/>
              <a:ext cx="521298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US" altLang="zh-CN" sz="105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Tu-54</a:t>
              </a:r>
              <a:endParaRPr lang="en-US" altLang="zh-CN" sz="1050" b="1" i="1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3463564" y="3070837"/>
              <a:ext cx="521298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US" altLang="zh-CN" sz="105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Tu-55</a:t>
              </a:r>
              <a:endParaRPr lang="en-US" altLang="zh-CN" sz="1050" b="1" i="1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005063" y="3070837"/>
              <a:ext cx="521298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US" altLang="zh-CN" sz="105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Tu-56</a:t>
              </a:r>
              <a:endParaRPr lang="en-US" altLang="zh-CN" sz="1050" b="1" i="1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4546562" y="3070837"/>
              <a:ext cx="521298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US" altLang="zh-CN" sz="105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Tu-57</a:t>
              </a:r>
              <a:endParaRPr lang="en-US" altLang="zh-CN" sz="1050" b="1" i="1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5088061" y="3070837"/>
              <a:ext cx="521298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US" altLang="zh-CN" sz="105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Tu-58</a:t>
              </a:r>
              <a:endParaRPr lang="en-US" altLang="zh-CN" sz="1050" b="1" i="1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5629558" y="3070837"/>
              <a:ext cx="521298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US" altLang="zh-CN" sz="1050" b="1" i="1" dirty="0" smtClean="0">
                  <a:latin typeface="Times New Roman" panose="02020603050405020304" pitchFamily="18" charset="0"/>
                </a:rPr>
                <a:t>Tu-59</a:t>
              </a:r>
              <a:endParaRPr lang="en-US" altLang="zh-CN" sz="1050" b="1" i="1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547846" y="3815371"/>
            <a:ext cx="58834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Agarose-resolvable </a:t>
            </a:r>
            <a:r>
              <a:rPr lang="en-US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InDel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markers between parents through with agarose gels.</a:t>
            </a:r>
            <a:endParaRPr lang="zh-CN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M, DNA marker; parents pair (the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tin5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mutant and G3146) is listed in the figure. Polymorphic markers are indicated in red front.</a:t>
            </a:r>
            <a:endParaRPr lang="zh-CN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43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481381" y="1101942"/>
            <a:ext cx="5895238" cy="4208746"/>
            <a:chOff x="481380" y="2041742"/>
            <a:chExt cx="5895238" cy="4208746"/>
          </a:xfrm>
        </p:grpSpPr>
        <p:grpSp>
          <p:nvGrpSpPr>
            <p:cNvPr id="8" name="组合 7"/>
            <p:cNvGrpSpPr/>
            <p:nvPr/>
          </p:nvGrpSpPr>
          <p:grpSpPr>
            <a:xfrm>
              <a:off x="481380" y="2041742"/>
              <a:ext cx="5895238" cy="4208746"/>
              <a:chOff x="214681" y="2041742"/>
              <a:chExt cx="5895238" cy="4208746"/>
            </a:xfrm>
          </p:grpSpPr>
          <p:pic>
            <p:nvPicPr>
              <p:cNvPr id="5" name="图片 4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302" r="10122"/>
              <a:stretch/>
            </p:blipFill>
            <p:spPr>
              <a:xfrm rot="16200000">
                <a:off x="1057927" y="1198496"/>
                <a:ext cx="4208746" cy="5895238"/>
              </a:xfrm>
              <a:prstGeom prst="rect">
                <a:avLst/>
              </a:prstGeom>
            </p:spPr>
          </p:pic>
          <p:pic>
            <p:nvPicPr>
              <p:cNvPr id="3" name="图片 2"/>
              <p:cNvPicPr/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759" t="5205" r="19998" b="86962"/>
              <a:stretch/>
            </p:blipFill>
            <p:spPr bwMode="auto">
              <a:xfrm>
                <a:off x="4104638" y="3057525"/>
                <a:ext cx="715013" cy="504825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2" name="矩形 1"/>
              <p:cNvSpPr/>
              <p:nvPr/>
            </p:nvSpPr>
            <p:spPr>
              <a:xfrm>
                <a:off x="5070631" y="5539510"/>
                <a:ext cx="360000" cy="4320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" name="文本框 3"/>
              <p:cNvSpPr txBox="1"/>
              <p:nvPr/>
            </p:nvSpPr>
            <p:spPr>
              <a:xfrm>
                <a:off x="4890631" y="5304372"/>
                <a:ext cx="720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2.5 </a:t>
                </a:r>
                <a:r>
                  <a:rPr lang="en-US" altLang="zh-CN" sz="12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cM</a:t>
                </a:r>
                <a:endParaRPr lang="zh-CN" alt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5048655" y="3107968"/>
              <a:ext cx="82867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TNP</a:t>
              </a:r>
            </a:p>
            <a:p>
              <a:r>
                <a:rPr lang="en-US" altLang="zh-CN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AGB</a:t>
              </a:r>
              <a:endParaRPr lang="zh-CN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481380" y="5310688"/>
            <a:ext cx="60591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S2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QTL mapping for TNP and AGB using the genetic map.</a:t>
            </a:r>
            <a:endParaRPr lang="zh-CN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interval of genetic map highlighted in green and red colored represents the interval of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QTNP.ucas-7A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QAGB.ucas-7A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respectively. TNP, tiller number per plant; AGB, aboveground biomass.</a:t>
            </a:r>
            <a:endParaRPr lang="zh-CN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935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21824" y="7461833"/>
            <a:ext cx="6432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S3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Homology analysis of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TuG1812G0700004540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Protein sequence alignment of gene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TuG1812G0700004540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TuD27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 </a:t>
            </a:r>
            <a:r>
              <a:rPr lang="en-US" altLang="zh-CN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urartu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among rice (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D27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Os11g0587000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common wheat (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TaD27-A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TraesCS7A01G418900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TaD27-B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TraesCS7B01G319100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TaD27-D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TraesCS7D01G411500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Highlight homology level: blue, </a:t>
            </a:r>
            <a:r>
              <a:rPr lang="zh-C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≧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50%; pink, </a:t>
            </a:r>
            <a:r>
              <a:rPr lang="zh-C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≧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75%; black, 100%.</a:t>
            </a:r>
            <a:endParaRPr lang="zh-CN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12" y="814191"/>
            <a:ext cx="6087176" cy="637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83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图表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5717193"/>
              </p:ext>
            </p:extLst>
          </p:nvPr>
        </p:nvGraphicFramePr>
        <p:xfrm>
          <a:off x="499109" y="2434326"/>
          <a:ext cx="1980000" cy="16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2" name="图表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9947803"/>
              </p:ext>
            </p:extLst>
          </p:nvPr>
        </p:nvGraphicFramePr>
        <p:xfrm>
          <a:off x="2455394" y="2434326"/>
          <a:ext cx="1980000" cy="16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" name="图表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2441797"/>
              </p:ext>
            </p:extLst>
          </p:nvPr>
        </p:nvGraphicFramePr>
        <p:xfrm>
          <a:off x="4411679" y="2434326"/>
          <a:ext cx="1980000" cy="16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矩形 3"/>
          <p:cNvSpPr/>
          <p:nvPr/>
        </p:nvSpPr>
        <p:spPr>
          <a:xfrm>
            <a:off x="830459" y="2199669"/>
            <a:ext cx="1584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40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sz="105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TuG1812G0700004540</a:t>
            </a:r>
            <a:endParaRPr lang="zh-CN" altLang="zh-CN" sz="105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40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sz="1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105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TuD27</a:t>
            </a:r>
            <a:r>
              <a:rPr lang="en-US" altLang="zh-CN" sz="1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105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57461" y="2284307"/>
            <a:ext cx="5854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100" b="1" i="1" u="none" strike="noStrike" kern="1200" spc="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zh-CN" sz="1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TaD10</a:t>
            </a:r>
            <a:endParaRPr lang="zh-CN" altLang="zh-CN" sz="105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204221" y="2284307"/>
            <a:ext cx="5854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100" b="1" i="1" u="none" strike="noStrike" kern="1200" spc="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zh-CN" sz="105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TaD17</a:t>
            </a:r>
            <a:endParaRPr lang="zh-CN" altLang="zh-CN" sz="105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82991" y="2284307"/>
            <a:ext cx="255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449659" y="2284307"/>
            <a:ext cx="2632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11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416327" y="2284307"/>
            <a:ext cx="2471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11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58991" y="3873198"/>
            <a:ext cx="1365900" cy="261610"/>
            <a:chOff x="1058991" y="3873198"/>
            <a:chExt cx="1365900" cy="261610"/>
          </a:xfrm>
        </p:grpSpPr>
        <p:sp>
          <p:nvSpPr>
            <p:cNvPr id="16" name="文本框 15"/>
            <p:cNvSpPr txBox="1"/>
            <p:nvPr/>
          </p:nvSpPr>
          <p:spPr>
            <a:xfrm>
              <a:off x="1058991" y="3873198"/>
              <a:ext cx="7574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5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G1812</a:t>
              </a:r>
              <a:endParaRPr lang="zh-CN" altLang="en-US" sz="1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667442" y="3873198"/>
              <a:ext cx="7574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5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tin5</a:t>
              </a:r>
              <a:endParaRPr lang="zh-CN" altLang="en-US" sz="105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025659" y="3873198"/>
            <a:ext cx="1365900" cy="261610"/>
            <a:chOff x="1058991" y="3873198"/>
            <a:chExt cx="1365900" cy="261610"/>
          </a:xfrm>
        </p:grpSpPr>
        <p:sp>
          <p:nvSpPr>
            <p:cNvPr id="35" name="文本框 34"/>
            <p:cNvSpPr txBox="1"/>
            <p:nvPr/>
          </p:nvSpPr>
          <p:spPr>
            <a:xfrm>
              <a:off x="1058991" y="3873198"/>
              <a:ext cx="7574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5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G1812</a:t>
              </a:r>
              <a:endParaRPr lang="zh-CN" altLang="en-US" sz="1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1667442" y="3873198"/>
              <a:ext cx="7574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5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tin5</a:t>
              </a:r>
              <a:endParaRPr lang="zh-CN" altLang="en-US" sz="105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5042020" y="3873198"/>
            <a:ext cx="1365900" cy="261610"/>
            <a:chOff x="1058991" y="3873198"/>
            <a:chExt cx="1365900" cy="261610"/>
          </a:xfrm>
        </p:grpSpPr>
        <p:sp>
          <p:nvSpPr>
            <p:cNvPr id="46" name="文本框 45"/>
            <p:cNvSpPr txBox="1"/>
            <p:nvPr/>
          </p:nvSpPr>
          <p:spPr>
            <a:xfrm>
              <a:off x="1058991" y="3873198"/>
              <a:ext cx="7574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5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G1812</a:t>
              </a:r>
              <a:endParaRPr lang="zh-CN" altLang="en-US" sz="1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1667442" y="3873198"/>
              <a:ext cx="7574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5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tin5</a:t>
              </a:r>
              <a:endParaRPr lang="zh-CN" altLang="en-US" sz="105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297098" y="4661048"/>
            <a:ext cx="628512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S4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Transcript levels of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TuD27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were similar between G1812 and the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tin5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mutant at three-leaf stage.</a:t>
            </a:r>
            <a:endParaRPr lang="zh-CN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Expression of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TuD27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TuD10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TuD17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 tiller nodes of G1812 and the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tin5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mutant. Values are means ± SD of three biological repeats. Student’s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-test (*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0.05) was used for statistical analysis.</a:t>
            </a:r>
            <a:endParaRPr lang="zh-CN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20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24664</TotalTime>
  <Words>255</Words>
  <Application>Microsoft Office PowerPoint</Application>
  <PresentationFormat>A4 纸张(210x297 毫米)</PresentationFormat>
  <Paragraphs>40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等线</vt:lpstr>
      <vt:lpstr>等线 Light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YQSI</dc:creator>
  <cp:lastModifiedBy>YQSI</cp:lastModifiedBy>
  <cp:revision>142</cp:revision>
  <dcterms:created xsi:type="dcterms:W3CDTF">2021-04-06T00:41:38Z</dcterms:created>
  <dcterms:modified xsi:type="dcterms:W3CDTF">2022-01-14T07:59:47Z</dcterms:modified>
</cp:coreProperties>
</file>