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
  </p:notesMasterIdLst>
  <p:sldIdLst>
    <p:sldId id="948" r:id="rId2"/>
    <p:sldId id="949" r:id="rId3"/>
    <p:sldId id="941" r:id="rId4"/>
    <p:sldId id="947" r:id="rId5"/>
  </p:sldIdLst>
  <p:sldSz cx="6858000" cy="9906000" type="A4"/>
  <p:notesSz cx="9934575" cy="6802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06" autoAdjust="0"/>
    <p:restoredTop sz="96327"/>
  </p:normalViewPr>
  <p:slideViewPr>
    <p:cSldViewPr snapToGrid="0" snapToObjects="1">
      <p:cViewPr>
        <p:scale>
          <a:sx n="80" d="100"/>
          <a:sy n="80" d="100"/>
        </p:scale>
        <p:origin x="123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304982" cy="34130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7295" y="0"/>
            <a:ext cx="4304982" cy="341303"/>
          </a:xfrm>
          <a:prstGeom prst="rect">
            <a:avLst/>
          </a:prstGeom>
        </p:spPr>
        <p:txBody>
          <a:bodyPr vert="horz" lIns="91440" tIns="45720" rIns="91440" bIns="45720" rtlCol="0"/>
          <a:lstStyle>
            <a:lvl1pPr algn="r">
              <a:defRPr sz="1200"/>
            </a:lvl1pPr>
          </a:lstStyle>
          <a:p>
            <a:fld id="{B6C187A0-F010-434B-B67A-6DCE6EA09856}" type="datetimeFigureOut">
              <a:rPr kumimoji="1" lang="ja-JP" altLang="en-US" smtClean="0"/>
              <a:t>2022/1/20</a:t>
            </a:fld>
            <a:endParaRPr kumimoji="1" lang="ja-JP" altLang="en-US"/>
          </a:p>
        </p:txBody>
      </p:sp>
      <p:sp>
        <p:nvSpPr>
          <p:cNvPr id="4" name="スライド イメージ プレースホルダー 3"/>
          <p:cNvSpPr>
            <a:spLocks noGrp="1" noRot="1" noChangeAspect="1"/>
          </p:cNvSpPr>
          <p:nvPr>
            <p:ph type="sldImg" idx="2"/>
          </p:nvPr>
        </p:nvSpPr>
        <p:spPr>
          <a:xfrm>
            <a:off x="4171950" y="849313"/>
            <a:ext cx="1590675" cy="22971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3458" y="3273673"/>
            <a:ext cx="7947659" cy="267846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461136"/>
            <a:ext cx="4304982" cy="341303"/>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7295" y="6461136"/>
            <a:ext cx="4304982" cy="341303"/>
          </a:xfrm>
          <a:prstGeom prst="rect">
            <a:avLst/>
          </a:prstGeom>
        </p:spPr>
        <p:txBody>
          <a:bodyPr vert="horz" lIns="91440" tIns="45720" rIns="91440" bIns="45720" rtlCol="0" anchor="b"/>
          <a:lstStyle>
            <a:lvl1pPr algn="r">
              <a:defRPr sz="1200"/>
            </a:lvl1pPr>
          </a:lstStyle>
          <a:p>
            <a:fld id="{2167C086-4419-7343-A272-F1637E220F0B}" type="slidenum">
              <a:rPr kumimoji="1" lang="ja-JP" altLang="en-US" smtClean="0"/>
              <a:t>‹#›</a:t>
            </a:fld>
            <a:endParaRPr kumimoji="1" lang="ja-JP" altLang="en-US"/>
          </a:p>
        </p:txBody>
      </p:sp>
    </p:spTree>
    <p:extLst>
      <p:ext uri="{BB962C8B-B14F-4D97-AF65-F5344CB8AC3E}">
        <p14:creationId xmlns:p14="http://schemas.microsoft.com/office/powerpoint/2010/main" val="18541222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1891263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1108183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272638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23211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3203163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123967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303874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627052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344076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2293739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4D26609-78F0-FD46-BC8A-720634E2B64A}" type="datetimeFigureOut">
              <a:rPr kumimoji="1" lang="ja-JP" altLang="en-US" smtClean="0"/>
              <a:t>2022/1/20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243530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34D26609-78F0-FD46-BC8A-720634E2B64A}" type="datetimeFigureOut">
              <a:rPr kumimoji="1" lang="ja-JP" altLang="en-US" smtClean="0"/>
              <a:t>2022/1/20</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F0733D6-1FAB-8C43-B06F-D554DF6E5543}" type="slidenum">
              <a:rPr kumimoji="1" lang="ja-JP" altLang="en-US" smtClean="0"/>
              <a:t>‹#›</a:t>
            </a:fld>
            <a:endParaRPr kumimoji="1" lang="ja-JP" altLang="en-US"/>
          </a:p>
        </p:txBody>
      </p:sp>
    </p:spTree>
    <p:extLst>
      <p:ext uri="{BB962C8B-B14F-4D97-AF65-F5344CB8AC3E}">
        <p14:creationId xmlns:p14="http://schemas.microsoft.com/office/powerpoint/2010/main" val="7853369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jpg"/><Relationship Id="rId11" Type="http://schemas.openxmlformats.org/officeDocument/2006/relationships/image" Target="../media/image16.jpg"/><Relationship Id="rId5" Type="http://schemas.openxmlformats.org/officeDocument/2006/relationships/image" Target="../media/image10.jp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E6E7D1C-44F2-4CBC-9425-482FCB94E053}"/>
              </a:ext>
            </a:extLst>
          </p:cNvPr>
          <p:cNvSpPr txBox="1"/>
          <p:nvPr/>
        </p:nvSpPr>
        <p:spPr>
          <a:xfrm>
            <a:off x="86061" y="254448"/>
            <a:ext cx="2517439" cy="369332"/>
          </a:xfrm>
          <a:prstGeom prst="rect">
            <a:avLst/>
          </a:prstGeom>
          <a:noFill/>
        </p:spPr>
        <p:txBody>
          <a:bodyPr wrap="square" rtlCol="0">
            <a:spAutoFit/>
          </a:bodyPr>
          <a:lstStyle/>
          <a:p>
            <a:r>
              <a:rPr kumimoji="1" lang="en-US" altLang="ja-JP" dirty="0"/>
              <a:t>Supplemental figure 1</a:t>
            </a:r>
            <a:endParaRPr kumimoji="1" lang="ja-JP" altLang="en-US" dirty="0"/>
          </a:p>
        </p:txBody>
      </p:sp>
      <p:pic>
        <p:nvPicPr>
          <p:cNvPr id="3" name="図 2">
            <a:extLst>
              <a:ext uri="{FF2B5EF4-FFF2-40B4-BE49-F238E27FC236}">
                <a16:creationId xmlns:a16="http://schemas.microsoft.com/office/drawing/2014/main" id="{C283BABB-F065-417B-800F-EF869683F936}"/>
              </a:ext>
            </a:extLst>
          </p:cNvPr>
          <p:cNvPicPr>
            <a:picLocks noChangeAspect="1"/>
          </p:cNvPicPr>
          <p:nvPr/>
        </p:nvPicPr>
        <p:blipFill>
          <a:blip r:embed="rId2"/>
          <a:stretch>
            <a:fillRect/>
          </a:stretch>
        </p:blipFill>
        <p:spPr>
          <a:xfrm>
            <a:off x="457010" y="1253669"/>
            <a:ext cx="1441119" cy="1230224"/>
          </a:xfrm>
          <a:prstGeom prst="rect">
            <a:avLst/>
          </a:prstGeom>
        </p:spPr>
      </p:pic>
      <p:pic>
        <p:nvPicPr>
          <p:cNvPr id="5" name="図 4">
            <a:extLst>
              <a:ext uri="{FF2B5EF4-FFF2-40B4-BE49-F238E27FC236}">
                <a16:creationId xmlns:a16="http://schemas.microsoft.com/office/drawing/2014/main" id="{9781A8DE-4C56-4FF5-8CF5-40D80C6DEAAD}"/>
              </a:ext>
            </a:extLst>
          </p:cNvPr>
          <p:cNvPicPr>
            <a:picLocks noChangeAspect="1"/>
          </p:cNvPicPr>
          <p:nvPr/>
        </p:nvPicPr>
        <p:blipFill>
          <a:blip r:embed="rId3"/>
          <a:stretch>
            <a:fillRect/>
          </a:stretch>
        </p:blipFill>
        <p:spPr>
          <a:xfrm>
            <a:off x="1987881" y="1253669"/>
            <a:ext cx="1441119" cy="1230224"/>
          </a:xfrm>
          <a:prstGeom prst="rect">
            <a:avLst/>
          </a:prstGeom>
        </p:spPr>
      </p:pic>
      <p:pic>
        <p:nvPicPr>
          <p:cNvPr id="6" name="図 5">
            <a:extLst>
              <a:ext uri="{FF2B5EF4-FFF2-40B4-BE49-F238E27FC236}">
                <a16:creationId xmlns:a16="http://schemas.microsoft.com/office/drawing/2014/main" id="{FBE27D97-8390-4C4E-A994-31E18494E215}"/>
              </a:ext>
            </a:extLst>
          </p:cNvPr>
          <p:cNvPicPr>
            <a:picLocks noChangeAspect="1"/>
          </p:cNvPicPr>
          <p:nvPr/>
        </p:nvPicPr>
        <p:blipFill>
          <a:blip r:embed="rId4"/>
          <a:stretch>
            <a:fillRect/>
          </a:stretch>
        </p:blipFill>
        <p:spPr>
          <a:xfrm>
            <a:off x="3518752" y="1253669"/>
            <a:ext cx="1441120" cy="1230224"/>
          </a:xfrm>
          <a:prstGeom prst="rect">
            <a:avLst/>
          </a:prstGeom>
        </p:spPr>
      </p:pic>
      <p:pic>
        <p:nvPicPr>
          <p:cNvPr id="7" name="図 6">
            <a:extLst>
              <a:ext uri="{FF2B5EF4-FFF2-40B4-BE49-F238E27FC236}">
                <a16:creationId xmlns:a16="http://schemas.microsoft.com/office/drawing/2014/main" id="{5C979512-8BC2-442D-B417-562536AFCA79}"/>
              </a:ext>
            </a:extLst>
          </p:cNvPr>
          <p:cNvPicPr>
            <a:picLocks noChangeAspect="1"/>
          </p:cNvPicPr>
          <p:nvPr/>
        </p:nvPicPr>
        <p:blipFill>
          <a:blip r:embed="rId5"/>
          <a:stretch>
            <a:fillRect/>
          </a:stretch>
        </p:blipFill>
        <p:spPr>
          <a:xfrm>
            <a:off x="5099241" y="1253669"/>
            <a:ext cx="1441120" cy="1230224"/>
          </a:xfrm>
          <a:prstGeom prst="rect">
            <a:avLst/>
          </a:prstGeom>
        </p:spPr>
      </p:pic>
      <p:sp>
        <p:nvSpPr>
          <p:cNvPr id="8" name="テキスト ボックス 7">
            <a:extLst>
              <a:ext uri="{FF2B5EF4-FFF2-40B4-BE49-F238E27FC236}">
                <a16:creationId xmlns:a16="http://schemas.microsoft.com/office/drawing/2014/main" id="{6622D22E-3413-48BC-9879-7BC5FDFC5FC8}"/>
              </a:ext>
            </a:extLst>
          </p:cNvPr>
          <p:cNvSpPr txBox="1"/>
          <p:nvPr/>
        </p:nvSpPr>
        <p:spPr>
          <a:xfrm rot="16200000">
            <a:off x="4439179" y="1732114"/>
            <a:ext cx="1172881" cy="261610"/>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PD-L2 (</a:t>
            </a:r>
            <a:r>
              <a:rPr kumimoji="1" lang="en-US" altLang="ja-JP" sz="1050" dirty="0" err="1">
                <a:latin typeface="Arial" panose="020B0604020202020204" pitchFamily="34" charset="0"/>
                <a:cs typeface="Arial" panose="020B0604020202020204" pitchFamily="34" charset="0"/>
              </a:rPr>
              <a:t>fpkm</a:t>
            </a:r>
            <a:r>
              <a:rPr kumimoji="1" lang="en-US" altLang="ja-JP" sz="1050" dirty="0">
                <a:latin typeface="Arial" panose="020B0604020202020204" pitchFamily="34" charset="0"/>
                <a:cs typeface="Arial" panose="020B0604020202020204" pitchFamily="34" charset="0"/>
              </a:rPr>
              <a:t>)</a:t>
            </a:r>
            <a:endParaRPr kumimoji="1" lang="ja-JP" altLang="en-US" sz="1050" dirty="0">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E5C8BF3D-2B99-471D-AB1F-2DB9D00CD0A9}"/>
              </a:ext>
            </a:extLst>
          </p:cNvPr>
          <p:cNvSpPr txBox="1"/>
          <p:nvPr/>
        </p:nvSpPr>
        <p:spPr>
          <a:xfrm rot="16200000">
            <a:off x="2869243" y="1732114"/>
            <a:ext cx="1172881" cy="261610"/>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PD-L1 (</a:t>
            </a:r>
            <a:r>
              <a:rPr kumimoji="1" lang="en-US" altLang="ja-JP" sz="1050" dirty="0" err="1">
                <a:latin typeface="Arial" panose="020B0604020202020204" pitchFamily="34" charset="0"/>
                <a:cs typeface="Arial" panose="020B0604020202020204" pitchFamily="34" charset="0"/>
              </a:rPr>
              <a:t>fpkm</a:t>
            </a:r>
            <a:r>
              <a:rPr kumimoji="1" lang="en-US" altLang="ja-JP" sz="1050" dirty="0">
                <a:latin typeface="Arial" panose="020B0604020202020204" pitchFamily="34" charset="0"/>
                <a:cs typeface="Arial" panose="020B0604020202020204" pitchFamily="34" charset="0"/>
              </a:rPr>
              <a:t>)</a:t>
            </a:r>
            <a:endParaRPr kumimoji="1" lang="ja-JP" altLang="en-US" sz="1050"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F805C194-D183-4213-9F3C-BC2A538F5A24}"/>
              </a:ext>
            </a:extLst>
          </p:cNvPr>
          <p:cNvSpPr txBox="1"/>
          <p:nvPr/>
        </p:nvSpPr>
        <p:spPr>
          <a:xfrm rot="16200000">
            <a:off x="-190283" y="1732114"/>
            <a:ext cx="1172881" cy="261610"/>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CD8 (</a:t>
            </a:r>
            <a:r>
              <a:rPr kumimoji="1" lang="en-US" altLang="ja-JP" sz="1050" dirty="0" err="1">
                <a:latin typeface="Arial" panose="020B0604020202020204" pitchFamily="34" charset="0"/>
                <a:cs typeface="Arial" panose="020B0604020202020204" pitchFamily="34" charset="0"/>
              </a:rPr>
              <a:t>fpkm</a:t>
            </a:r>
            <a:r>
              <a:rPr kumimoji="1" lang="en-US" altLang="ja-JP" sz="1050" dirty="0">
                <a:latin typeface="Arial" panose="020B0604020202020204" pitchFamily="34" charset="0"/>
                <a:cs typeface="Arial" panose="020B0604020202020204" pitchFamily="34" charset="0"/>
              </a:rPr>
              <a:t>)</a:t>
            </a:r>
            <a:endParaRPr kumimoji="1" lang="ja-JP" altLang="en-US" sz="1050" dirty="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54279391-F03B-4FBD-A519-DA1260B26DD3}"/>
              </a:ext>
            </a:extLst>
          </p:cNvPr>
          <p:cNvSpPr txBox="1"/>
          <p:nvPr/>
        </p:nvSpPr>
        <p:spPr>
          <a:xfrm rot="16200000">
            <a:off x="1314284" y="1732114"/>
            <a:ext cx="1172881" cy="261610"/>
          </a:xfrm>
          <a:prstGeom prst="rect">
            <a:avLst/>
          </a:prstGeom>
          <a:noFill/>
        </p:spPr>
        <p:txBody>
          <a:bodyPr wrap="square" rtlCol="0">
            <a:spAutoFit/>
          </a:bodyPr>
          <a:lstStyle/>
          <a:p>
            <a:pPr algn="ctr"/>
            <a:r>
              <a:rPr kumimoji="1" lang="en-US" altLang="ja-JP" sz="1050" dirty="0">
                <a:latin typeface="Arial" panose="020B0604020202020204" pitchFamily="34" charset="0"/>
                <a:cs typeface="Arial" panose="020B0604020202020204" pitchFamily="34" charset="0"/>
              </a:rPr>
              <a:t>Iba1 (</a:t>
            </a:r>
            <a:r>
              <a:rPr kumimoji="1" lang="en-US" altLang="ja-JP" sz="1050" dirty="0" err="1">
                <a:latin typeface="Arial" panose="020B0604020202020204" pitchFamily="34" charset="0"/>
                <a:cs typeface="Arial" panose="020B0604020202020204" pitchFamily="34" charset="0"/>
              </a:rPr>
              <a:t>fpkm</a:t>
            </a:r>
            <a:r>
              <a:rPr kumimoji="1" lang="en-US" altLang="ja-JP" sz="1050" dirty="0">
                <a:latin typeface="Arial" panose="020B0604020202020204" pitchFamily="34" charset="0"/>
                <a:cs typeface="Arial" panose="020B0604020202020204" pitchFamily="34" charset="0"/>
              </a:rPr>
              <a:t>)</a:t>
            </a:r>
            <a:endParaRPr kumimoji="1" lang="ja-JP" altLang="en-US" sz="1050" dirty="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9A0B93B4-427C-437B-9DCD-56CC34266DDE}"/>
              </a:ext>
            </a:extLst>
          </p:cNvPr>
          <p:cNvSpPr txBox="1"/>
          <p:nvPr/>
        </p:nvSpPr>
        <p:spPr>
          <a:xfrm>
            <a:off x="777496" y="1014868"/>
            <a:ext cx="882869" cy="261610"/>
          </a:xfrm>
          <a:prstGeom prst="rect">
            <a:avLst/>
          </a:prstGeom>
          <a:noFill/>
        </p:spPr>
        <p:txBody>
          <a:bodyPr wrap="square" rtlCol="0">
            <a:spAutoFit/>
          </a:bodyPr>
          <a:lstStyle/>
          <a:p>
            <a:r>
              <a:rPr kumimoji="1" lang="en-US" altLang="ja-JP" sz="1100" i="1" dirty="0">
                <a:latin typeface="Arial" panose="020B0604020202020204" pitchFamily="34" charset="0"/>
                <a:cs typeface="Arial" panose="020B0604020202020204" pitchFamily="34" charset="0"/>
              </a:rPr>
              <a:t>p</a:t>
            </a:r>
            <a:r>
              <a:rPr kumimoji="1" lang="en-US" altLang="ja-JP" sz="1100" dirty="0">
                <a:latin typeface="Arial" panose="020B0604020202020204" pitchFamily="34" charset="0"/>
                <a:cs typeface="Arial" panose="020B0604020202020204" pitchFamily="34" charset="0"/>
              </a:rPr>
              <a:t> &lt; 0.001</a:t>
            </a:r>
            <a:endParaRPr kumimoji="1" lang="ja-JP" altLang="en-US" sz="1100"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6E39A432-381E-4509-9B03-A793BD52F7D5}"/>
              </a:ext>
            </a:extLst>
          </p:cNvPr>
          <p:cNvSpPr txBox="1"/>
          <p:nvPr/>
        </p:nvSpPr>
        <p:spPr>
          <a:xfrm>
            <a:off x="2331870" y="1023061"/>
            <a:ext cx="882869" cy="261610"/>
          </a:xfrm>
          <a:prstGeom prst="rect">
            <a:avLst/>
          </a:prstGeom>
          <a:noFill/>
        </p:spPr>
        <p:txBody>
          <a:bodyPr wrap="square" rtlCol="0">
            <a:spAutoFit/>
          </a:bodyPr>
          <a:lstStyle/>
          <a:p>
            <a:r>
              <a:rPr kumimoji="1" lang="en-US" altLang="ja-JP" sz="1100" i="1" dirty="0">
                <a:latin typeface="Arial" panose="020B0604020202020204" pitchFamily="34" charset="0"/>
                <a:cs typeface="Arial" panose="020B0604020202020204" pitchFamily="34" charset="0"/>
              </a:rPr>
              <a:t>p</a:t>
            </a:r>
            <a:r>
              <a:rPr kumimoji="1" lang="en-US" altLang="ja-JP" sz="1100" dirty="0">
                <a:latin typeface="Arial" panose="020B0604020202020204" pitchFamily="34" charset="0"/>
                <a:cs typeface="Arial" panose="020B0604020202020204" pitchFamily="34" charset="0"/>
              </a:rPr>
              <a:t> &lt; 0.001</a:t>
            </a:r>
            <a:endParaRPr kumimoji="1" lang="ja-JP" altLang="en-US" sz="1100" dirty="0">
              <a:latin typeface="Arial" panose="020B0604020202020204" pitchFamily="34" charset="0"/>
              <a:cs typeface="Arial" panose="020B0604020202020204" pitchFamily="34" charset="0"/>
            </a:endParaRPr>
          </a:p>
        </p:txBody>
      </p:sp>
      <p:sp>
        <p:nvSpPr>
          <p:cNvPr id="14" name="テキスト ボックス 13">
            <a:extLst>
              <a:ext uri="{FF2B5EF4-FFF2-40B4-BE49-F238E27FC236}">
                <a16:creationId xmlns:a16="http://schemas.microsoft.com/office/drawing/2014/main" id="{EEBA8A5C-A129-485E-8DA0-01946AC82EEC}"/>
              </a:ext>
            </a:extLst>
          </p:cNvPr>
          <p:cNvSpPr txBox="1"/>
          <p:nvPr/>
        </p:nvSpPr>
        <p:spPr>
          <a:xfrm>
            <a:off x="3886244" y="1031254"/>
            <a:ext cx="882869" cy="261610"/>
          </a:xfrm>
          <a:prstGeom prst="rect">
            <a:avLst/>
          </a:prstGeom>
          <a:noFill/>
        </p:spPr>
        <p:txBody>
          <a:bodyPr wrap="square" rtlCol="0">
            <a:spAutoFit/>
          </a:bodyPr>
          <a:lstStyle/>
          <a:p>
            <a:r>
              <a:rPr kumimoji="1" lang="en-US" altLang="ja-JP" sz="1100" i="1" dirty="0">
                <a:latin typeface="Arial" panose="020B0604020202020204" pitchFamily="34" charset="0"/>
                <a:cs typeface="Arial" panose="020B0604020202020204" pitchFamily="34" charset="0"/>
              </a:rPr>
              <a:t>p</a:t>
            </a:r>
            <a:r>
              <a:rPr kumimoji="1" lang="en-US" altLang="ja-JP" sz="1100" dirty="0">
                <a:latin typeface="Arial" panose="020B0604020202020204" pitchFamily="34" charset="0"/>
                <a:cs typeface="Arial" panose="020B0604020202020204" pitchFamily="34" charset="0"/>
              </a:rPr>
              <a:t> &lt; 0.001</a:t>
            </a:r>
            <a:endParaRPr kumimoji="1" lang="ja-JP" altLang="en-US" sz="11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FF27113D-93CF-495A-9EFE-6AFBE47155ED}"/>
              </a:ext>
            </a:extLst>
          </p:cNvPr>
          <p:cNvSpPr txBox="1"/>
          <p:nvPr/>
        </p:nvSpPr>
        <p:spPr>
          <a:xfrm>
            <a:off x="5385328" y="1039447"/>
            <a:ext cx="882869" cy="261610"/>
          </a:xfrm>
          <a:prstGeom prst="rect">
            <a:avLst/>
          </a:prstGeom>
          <a:noFill/>
        </p:spPr>
        <p:txBody>
          <a:bodyPr wrap="square" rtlCol="0">
            <a:spAutoFit/>
          </a:bodyPr>
          <a:lstStyle/>
          <a:p>
            <a:r>
              <a:rPr kumimoji="1" lang="en-US" altLang="ja-JP" sz="1100" i="1" dirty="0">
                <a:latin typeface="Arial" panose="020B0604020202020204" pitchFamily="34" charset="0"/>
                <a:cs typeface="Arial" panose="020B0604020202020204" pitchFamily="34" charset="0"/>
              </a:rPr>
              <a:t>p</a:t>
            </a:r>
            <a:r>
              <a:rPr kumimoji="1" lang="en-US" altLang="ja-JP" sz="1100" dirty="0">
                <a:latin typeface="Arial" panose="020B0604020202020204" pitchFamily="34" charset="0"/>
                <a:cs typeface="Arial" panose="020B0604020202020204" pitchFamily="34" charset="0"/>
              </a:rPr>
              <a:t> &lt; 0.001</a:t>
            </a:r>
            <a:endParaRPr kumimoji="1" lang="ja-JP" altLang="en-US" sz="1100" dirty="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4C16C588-054B-4780-BA05-45D92BC80538}"/>
              </a:ext>
            </a:extLst>
          </p:cNvPr>
          <p:cNvSpPr txBox="1"/>
          <p:nvPr/>
        </p:nvSpPr>
        <p:spPr>
          <a:xfrm>
            <a:off x="831980" y="2449360"/>
            <a:ext cx="882869"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GM-CSF</a:t>
            </a:r>
            <a:endParaRPr kumimoji="1" lang="ja-JP" altLang="en-US" sz="1000" dirty="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9F194158-0F1D-4170-BB2A-9087D5679484}"/>
              </a:ext>
            </a:extLst>
          </p:cNvPr>
          <p:cNvSpPr txBox="1"/>
          <p:nvPr/>
        </p:nvSpPr>
        <p:spPr>
          <a:xfrm>
            <a:off x="2379158" y="2449359"/>
            <a:ext cx="882869"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GM-CSF</a:t>
            </a:r>
            <a:endParaRPr kumimoji="1" lang="ja-JP" altLang="en-US" sz="1000" dirty="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BC7DE13C-D08D-42A3-976E-32F10A602EF6}"/>
              </a:ext>
            </a:extLst>
          </p:cNvPr>
          <p:cNvSpPr txBox="1"/>
          <p:nvPr/>
        </p:nvSpPr>
        <p:spPr>
          <a:xfrm>
            <a:off x="3926336" y="2449358"/>
            <a:ext cx="882869"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GM-CSF</a:t>
            </a:r>
            <a:endParaRPr kumimoji="1" lang="ja-JP" altLang="en-US" sz="1000" dirty="0">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8786B62A-590B-43E3-AE81-5DFA6427E6E4}"/>
              </a:ext>
            </a:extLst>
          </p:cNvPr>
          <p:cNvSpPr txBox="1"/>
          <p:nvPr/>
        </p:nvSpPr>
        <p:spPr>
          <a:xfrm>
            <a:off x="5473514" y="2449357"/>
            <a:ext cx="882869"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GM-CSF</a:t>
            </a:r>
            <a:endParaRPr kumimoji="1" lang="ja-JP" altLang="en-US" sz="1000" dirty="0">
              <a:latin typeface="Arial" panose="020B060402020202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2CF9746F-183C-44F3-A343-9E4E6C9D0722}"/>
              </a:ext>
            </a:extLst>
          </p:cNvPr>
          <p:cNvSpPr txBox="1"/>
          <p:nvPr/>
        </p:nvSpPr>
        <p:spPr>
          <a:xfrm>
            <a:off x="457011" y="3060380"/>
            <a:ext cx="5899372" cy="1166538"/>
          </a:xfrm>
          <a:prstGeom prst="rect">
            <a:avLst/>
          </a:prstGeom>
          <a:noFill/>
        </p:spPr>
        <p:txBody>
          <a:bodyPr wrap="square">
            <a:spAutoFit/>
          </a:bodyPr>
          <a:lstStyle/>
          <a:p>
            <a:pPr algn="just">
              <a:lnSpc>
                <a:spcPct val="150000"/>
              </a:lnSpc>
            </a:pPr>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Supplemental Figure 1. Gene expression analysis in breast cancer cases from TCGA database. Gene expression levels of CD8, Iba1, PD-L1, and PD-L2 in breast cancer were compared between the cases with and without GM-CSF expression. The Mann-Whitney </a:t>
            </a:r>
            <a:r>
              <a:rPr lang="en-US" altLang="ja-JP" sz="1200" i="1"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U</a:t>
            </a:r>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-test was performed.</a:t>
            </a:r>
            <a:endParaRPr lang="ja-JP" alt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181035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74A57B76-DFDA-479F-99B2-636F3CA35E7F}"/>
              </a:ext>
            </a:extLst>
          </p:cNvPr>
          <p:cNvPicPr>
            <a:picLocks noChangeAspect="1"/>
          </p:cNvPicPr>
          <p:nvPr/>
        </p:nvPicPr>
        <p:blipFill rotWithShape="1">
          <a:blip r:embed="rId2">
            <a:extLst>
              <a:ext uri="{28A0092B-C50C-407E-A947-70E740481C1C}">
                <a14:useLocalDpi xmlns:a14="http://schemas.microsoft.com/office/drawing/2010/main" val="0"/>
              </a:ext>
            </a:extLst>
          </a:blip>
          <a:srcRect b="11542"/>
          <a:stretch/>
        </p:blipFill>
        <p:spPr>
          <a:xfrm>
            <a:off x="569175" y="922314"/>
            <a:ext cx="5444427" cy="2671086"/>
          </a:xfrm>
          <a:prstGeom prst="rect">
            <a:avLst/>
          </a:prstGeom>
        </p:spPr>
      </p:pic>
      <p:sp>
        <p:nvSpPr>
          <p:cNvPr id="4" name="テキスト ボックス 3">
            <a:extLst>
              <a:ext uri="{FF2B5EF4-FFF2-40B4-BE49-F238E27FC236}">
                <a16:creationId xmlns:a16="http://schemas.microsoft.com/office/drawing/2014/main" id="{6E6E7D1C-44F2-4CBC-9425-482FCB94E053}"/>
              </a:ext>
            </a:extLst>
          </p:cNvPr>
          <p:cNvSpPr txBox="1"/>
          <p:nvPr/>
        </p:nvSpPr>
        <p:spPr>
          <a:xfrm>
            <a:off x="86061" y="254448"/>
            <a:ext cx="2517439" cy="369332"/>
          </a:xfrm>
          <a:prstGeom prst="rect">
            <a:avLst/>
          </a:prstGeom>
          <a:noFill/>
        </p:spPr>
        <p:txBody>
          <a:bodyPr wrap="square" rtlCol="0">
            <a:spAutoFit/>
          </a:bodyPr>
          <a:lstStyle/>
          <a:p>
            <a:r>
              <a:rPr kumimoji="1" lang="en-US" altLang="ja-JP" dirty="0"/>
              <a:t>Supplemental figure 2</a:t>
            </a:r>
            <a:endParaRPr kumimoji="1" lang="ja-JP" altLang="en-US" dirty="0"/>
          </a:p>
        </p:txBody>
      </p:sp>
      <p:sp>
        <p:nvSpPr>
          <p:cNvPr id="2" name="テキスト ボックス 1">
            <a:extLst>
              <a:ext uri="{FF2B5EF4-FFF2-40B4-BE49-F238E27FC236}">
                <a16:creationId xmlns:a16="http://schemas.microsoft.com/office/drawing/2014/main" id="{B84CA5A8-65C2-4432-9B46-CA5656D739C4}"/>
              </a:ext>
            </a:extLst>
          </p:cNvPr>
          <p:cNvSpPr txBox="1"/>
          <p:nvPr/>
        </p:nvSpPr>
        <p:spPr>
          <a:xfrm>
            <a:off x="733926" y="3810000"/>
            <a:ext cx="5444427" cy="1200329"/>
          </a:xfrm>
          <a:prstGeom prst="rect">
            <a:avLst/>
          </a:prstGeom>
          <a:noFill/>
        </p:spPr>
        <p:txBody>
          <a:bodyPr wrap="square" rtlCol="0">
            <a:spAutoFit/>
          </a:bodyPr>
          <a:lstStyle/>
          <a:p>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Supplemental Figure 2. Flow cytometry of an E0771 tumor sample. Cell suspensions were stained with APC anti-mouse PD-L1 antibody, PE anti-mouse PD-L2 antibody, PE/Cyanine7 anti-mouse F4/80 antibody, Violet 510 anti-mouse/human CD11b antibody, or isotype-matched control </a:t>
            </a:r>
            <a:r>
              <a:rPr lang="en-US" altLang="ja-JP" sz="1200" kern="100" dirty="0" err="1">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IgGs</a:t>
            </a:r>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 Dead cells were excluded by staining with Fixable Viability Dye </a:t>
            </a:r>
            <a:r>
              <a:rPr lang="en-US" altLang="ja-JP" sz="1200" kern="100" dirty="0" err="1">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eFluor</a:t>
            </a:r>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 780.</a:t>
            </a:r>
            <a:endParaRPr lang="ja-JP" alt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a:p>
            <a:endParaRPr kumimoji="1" lang="ja-JP" altLang="en-US" sz="1200" dirty="0"/>
          </a:p>
        </p:txBody>
      </p:sp>
    </p:spTree>
    <p:extLst>
      <p:ext uri="{BB962C8B-B14F-4D97-AF65-F5344CB8AC3E}">
        <p14:creationId xmlns:p14="http://schemas.microsoft.com/office/powerpoint/2010/main" val="427669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リーフォーム: 図形 3">
            <a:extLst>
              <a:ext uri="{FF2B5EF4-FFF2-40B4-BE49-F238E27FC236}">
                <a16:creationId xmlns:a16="http://schemas.microsoft.com/office/drawing/2014/main" id="{A67D3B14-CF5B-4BC8-BA85-392F7E4E91A1}"/>
              </a:ext>
            </a:extLst>
          </p:cNvPr>
          <p:cNvSpPr/>
          <p:nvPr/>
        </p:nvSpPr>
        <p:spPr>
          <a:xfrm>
            <a:off x="1308295" y="3816162"/>
            <a:ext cx="375781" cy="310614"/>
          </a:xfrm>
          <a:custGeom>
            <a:avLst/>
            <a:gdLst>
              <a:gd name="connsiteX0" fmla="*/ 197708 w 481914"/>
              <a:gd name="connsiteY0" fmla="*/ 395416 h 396250"/>
              <a:gd name="connsiteX1" fmla="*/ 98854 w 481914"/>
              <a:gd name="connsiteY1" fmla="*/ 383059 h 396250"/>
              <a:gd name="connsiteX2" fmla="*/ 86498 w 481914"/>
              <a:gd name="connsiteY2" fmla="*/ 345989 h 396250"/>
              <a:gd name="connsiteX3" fmla="*/ 61784 w 481914"/>
              <a:gd name="connsiteY3" fmla="*/ 308919 h 396250"/>
              <a:gd name="connsiteX4" fmla="*/ 49427 w 481914"/>
              <a:gd name="connsiteY4" fmla="*/ 247135 h 396250"/>
              <a:gd name="connsiteX5" fmla="*/ 12357 w 481914"/>
              <a:gd name="connsiteY5" fmla="*/ 197708 h 396250"/>
              <a:gd name="connsiteX6" fmla="*/ 0 w 481914"/>
              <a:gd name="connsiteY6" fmla="*/ 160638 h 396250"/>
              <a:gd name="connsiteX7" fmla="*/ 12357 w 481914"/>
              <a:gd name="connsiteY7" fmla="*/ 86497 h 396250"/>
              <a:gd name="connsiteX8" fmla="*/ 86498 w 481914"/>
              <a:gd name="connsiteY8" fmla="*/ 49427 h 396250"/>
              <a:gd name="connsiteX9" fmla="*/ 123568 w 481914"/>
              <a:gd name="connsiteY9" fmla="*/ 24713 h 396250"/>
              <a:gd name="connsiteX10" fmla="*/ 210065 w 481914"/>
              <a:gd name="connsiteY10" fmla="*/ 0 h 396250"/>
              <a:gd name="connsiteX11" fmla="*/ 345989 w 481914"/>
              <a:gd name="connsiteY11" fmla="*/ 12357 h 396250"/>
              <a:gd name="connsiteX12" fmla="*/ 358346 w 481914"/>
              <a:gd name="connsiteY12" fmla="*/ 49427 h 396250"/>
              <a:gd name="connsiteX13" fmla="*/ 395416 w 481914"/>
              <a:gd name="connsiteY13" fmla="*/ 74140 h 396250"/>
              <a:gd name="connsiteX14" fmla="*/ 444843 w 481914"/>
              <a:gd name="connsiteY14" fmla="*/ 123567 h 396250"/>
              <a:gd name="connsiteX15" fmla="*/ 481914 w 481914"/>
              <a:gd name="connsiteY15" fmla="*/ 197708 h 396250"/>
              <a:gd name="connsiteX16" fmla="*/ 469557 w 481914"/>
              <a:gd name="connsiteY16" fmla="*/ 308919 h 396250"/>
              <a:gd name="connsiteX17" fmla="*/ 432487 w 481914"/>
              <a:gd name="connsiteY17" fmla="*/ 321276 h 396250"/>
              <a:gd name="connsiteX18" fmla="*/ 358346 w 481914"/>
              <a:gd name="connsiteY18" fmla="*/ 333632 h 396250"/>
              <a:gd name="connsiteX19" fmla="*/ 345989 w 481914"/>
              <a:gd name="connsiteY19" fmla="*/ 370703 h 396250"/>
              <a:gd name="connsiteX20" fmla="*/ 197708 w 481914"/>
              <a:gd name="connsiteY20" fmla="*/ 395416 h 3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1914" h="396250">
                <a:moveTo>
                  <a:pt x="197708" y="395416"/>
                </a:moveTo>
                <a:cubicBezTo>
                  <a:pt x="156519" y="397475"/>
                  <a:pt x="129200" y="396546"/>
                  <a:pt x="98854" y="383059"/>
                </a:cubicBezTo>
                <a:cubicBezTo>
                  <a:pt x="86952" y="377769"/>
                  <a:pt x="92323" y="357639"/>
                  <a:pt x="86498" y="345989"/>
                </a:cubicBezTo>
                <a:cubicBezTo>
                  <a:pt x="79856" y="332706"/>
                  <a:pt x="70022" y="321276"/>
                  <a:pt x="61784" y="308919"/>
                </a:cubicBezTo>
                <a:cubicBezTo>
                  <a:pt x="57665" y="288324"/>
                  <a:pt x="57957" y="266327"/>
                  <a:pt x="49427" y="247135"/>
                </a:cubicBezTo>
                <a:cubicBezTo>
                  <a:pt x="41063" y="228315"/>
                  <a:pt x="22575" y="215589"/>
                  <a:pt x="12357" y="197708"/>
                </a:cubicBezTo>
                <a:cubicBezTo>
                  <a:pt x="5895" y="186399"/>
                  <a:pt x="4119" y="172995"/>
                  <a:pt x="0" y="160638"/>
                </a:cubicBezTo>
                <a:cubicBezTo>
                  <a:pt x="4119" y="135924"/>
                  <a:pt x="1152" y="108906"/>
                  <a:pt x="12357" y="86497"/>
                </a:cubicBezTo>
                <a:cubicBezTo>
                  <a:pt x="21938" y="67334"/>
                  <a:pt x="68954" y="55275"/>
                  <a:pt x="86498" y="49427"/>
                </a:cubicBezTo>
                <a:cubicBezTo>
                  <a:pt x="98855" y="41189"/>
                  <a:pt x="110285" y="31355"/>
                  <a:pt x="123568" y="24713"/>
                </a:cubicBezTo>
                <a:cubicBezTo>
                  <a:pt x="141291" y="15852"/>
                  <a:pt x="194235" y="3958"/>
                  <a:pt x="210065" y="0"/>
                </a:cubicBezTo>
                <a:cubicBezTo>
                  <a:pt x="255373" y="4119"/>
                  <a:pt x="302829" y="-2030"/>
                  <a:pt x="345989" y="12357"/>
                </a:cubicBezTo>
                <a:cubicBezTo>
                  <a:pt x="358346" y="16476"/>
                  <a:pt x="350209" y="39256"/>
                  <a:pt x="358346" y="49427"/>
                </a:cubicBezTo>
                <a:cubicBezTo>
                  <a:pt x="367623" y="61023"/>
                  <a:pt x="383059" y="65902"/>
                  <a:pt x="395416" y="74140"/>
                </a:cubicBezTo>
                <a:cubicBezTo>
                  <a:pt x="422377" y="155023"/>
                  <a:pt x="384931" y="75638"/>
                  <a:pt x="444843" y="123567"/>
                </a:cubicBezTo>
                <a:cubicBezTo>
                  <a:pt x="466619" y="140988"/>
                  <a:pt x="473774" y="173288"/>
                  <a:pt x="481914" y="197708"/>
                </a:cubicBezTo>
                <a:cubicBezTo>
                  <a:pt x="477795" y="234778"/>
                  <a:pt x="483409" y="274288"/>
                  <a:pt x="469557" y="308919"/>
                </a:cubicBezTo>
                <a:cubicBezTo>
                  <a:pt x="464720" y="321013"/>
                  <a:pt x="445202" y="318451"/>
                  <a:pt x="432487" y="321276"/>
                </a:cubicBezTo>
                <a:cubicBezTo>
                  <a:pt x="408029" y="326711"/>
                  <a:pt x="383060" y="329513"/>
                  <a:pt x="358346" y="333632"/>
                </a:cubicBezTo>
                <a:cubicBezTo>
                  <a:pt x="354227" y="345989"/>
                  <a:pt x="356588" y="363132"/>
                  <a:pt x="345989" y="370703"/>
                </a:cubicBezTo>
                <a:cubicBezTo>
                  <a:pt x="307744" y="398021"/>
                  <a:pt x="238897" y="393357"/>
                  <a:pt x="197708" y="395416"/>
                </a:cubicBezTo>
                <a:close/>
              </a:path>
            </a:pathLst>
          </a:custGeom>
          <a:blipFill>
            <a:blip r:embed="rId2"/>
            <a:tile tx="0" ty="0" sx="100000" sy="100000" flip="none" algn="tl"/>
          </a:blipFill>
          <a:ln w="28575">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フリーフォーム: 図形 4">
            <a:extLst>
              <a:ext uri="{FF2B5EF4-FFF2-40B4-BE49-F238E27FC236}">
                <a16:creationId xmlns:a16="http://schemas.microsoft.com/office/drawing/2014/main" id="{03907030-108E-46CC-96DB-2C77A2C96B32}"/>
              </a:ext>
            </a:extLst>
          </p:cNvPr>
          <p:cNvSpPr/>
          <p:nvPr/>
        </p:nvSpPr>
        <p:spPr>
          <a:xfrm>
            <a:off x="1147305" y="3668801"/>
            <a:ext cx="671594" cy="641886"/>
          </a:xfrm>
          <a:custGeom>
            <a:avLst/>
            <a:gdLst>
              <a:gd name="connsiteX0" fmla="*/ 53201 w 861275"/>
              <a:gd name="connsiteY0" fmla="*/ 520996 h 818854"/>
              <a:gd name="connsiteX1" fmla="*/ 31936 w 861275"/>
              <a:gd name="connsiteY1" fmla="*/ 425303 h 818854"/>
              <a:gd name="connsiteX2" fmla="*/ 21303 w 861275"/>
              <a:gd name="connsiteY2" fmla="*/ 393405 h 818854"/>
              <a:gd name="connsiteX3" fmla="*/ 10671 w 861275"/>
              <a:gd name="connsiteY3" fmla="*/ 308345 h 818854"/>
              <a:gd name="connsiteX4" fmla="*/ 38 w 861275"/>
              <a:gd name="connsiteY4" fmla="*/ 265814 h 818854"/>
              <a:gd name="connsiteX5" fmla="*/ 21303 w 861275"/>
              <a:gd name="connsiteY5" fmla="*/ 85061 h 818854"/>
              <a:gd name="connsiteX6" fmla="*/ 53201 w 861275"/>
              <a:gd name="connsiteY6" fmla="*/ 53163 h 818854"/>
              <a:gd name="connsiteX7" fmla="*/ 159526 w 861275"/>
              <a:gd name="connsiteY7" fmla="*/ 10633 h 818854"/>
              <a:gd name="connsiteX8" fmla="*/ 191424 w 861275"/>
              <a:gd name="connsiteY8" fmla="*/ 0 h 818854"/>
              <a:gd name="connsiteX9" fmla="*/ 467871 w 861275"/>
              <a:gd name="connsiteY9" fmla="*/ 10633 h 818854"/>
              <a:gd name="connsiteX10" fmla="*/ 510401 w 861275"/>
              <a:gd name="connsiteY10" fmla="*/ 31898 h 818854"/>
              <a:gd name="connsiteX11" fmla="*/ 552931 w 861275"/>
              <a:gd name="connsiteY11" fmla="*/ 42531 h 818854"/>
              <a:gd name="connsiteX12" fmla="*/ 595461 w 861275"/>
              <a:gd name="connsiteY12" fmla="*/ 63796 h 818854"/>
              <a:gd name="connsiteX13" fmla="*/ 627359 w 861275"/>
              <a:gd name="connsiteY13" fmla="*/ 74428 h 818854"/>
              <a:gd name="connsiteX14" fmla="*/ 712419 w 861275"/>
              <a:gd name="connsiteY14" fmla="*/ 106326 h 818854"/>
              <a:gd name="connsiteX15" fmla="*/ 733685 w 861275"/>
              <a:gd name="connsiteY15" fmla="*/ 127591 h 818854"/>
              <a:gd name="connsiteX16" fmla="*/ 765582 w 861275"/>
              <a:gd name="connsiteY16" fmla="*/ 148856 h 818854"/>
              <a:gd name="connsiteX17" fmla="*/ 808112 w 861275"/>
              <a:gd name="connsiteY17" fmla="*/ 180754 h 818854"/>
              <a:gd name="connsiteX18" fmla="*/ 818745 w 861275"/>
              <a:gd name="connsiteY18" fmla="*/ 212652 h 818854"/>
              <a:gd name="connsiteX19" fmla="*/ 840010 w 861275"/>
              <a:gd name="connsiteY19" fmla="*/ 244549 h 818854"/>
              <a:gd name="connsiteX20" fmla="*/ 861275 w 861275"/>
              <a:gd name="connsiteY20" fmla="*/ 308345 h 818854"/>
              <a:gd name="connsiteX21" fmla="*/ 808112 w 861275"/>
              <a:gd name="connsiteY21" fmla="*/ 457200 h 818854"/>
              <a:gd name="connsiteX22" fmla="*/ 776215 w 861275"/>
              <a:gd name="connsiteY22" fmla="*/ 478465 h 818854"/>
              <a:gd name="connsiteX23" fmla="*/ 723052 w 861275"/>
              <a:gd name="connsiteY23" fmla="*/ 531628 h 818854"/>
              <a:gd name="connsiteX24" fmla="*/ 680522 w 861275"/>
              <a:gd name="connsiteY24" fmla="*/ 595424 h 818854"/>
              <a:gd name="connsiteX25" fmla="*/ 669889 w 861275"/>
              <a:gd name="connsiteY25" fmla="*/ 637954 h 818854"/>
              <a:gd name="connsiteX26" fmla="*/ 637992 w 861275"/>
              <a:gd name="connsiteY26" fmla="*/ 754912 h 818854"/>
              <a:gd name="connsiteX27" fmla="*/ 606094 w 861275"/>
              <a:gd name="connsiteY27" fmla="*/ 776177 h 818854"/>
              <a:gd name="connsiteX28" fmla="*/ 584829 w 861275"/>
              <a:gd name="connsiteY28" fmla="*/ 808075 h 818854"/>
              <a:gd name="connsiteX29" fmla="*/ 531666 w 861275"/>
              <a:gd name="connsiteY29" fmla="*/ 818707 h 818854"/>
              <a:gd name="connsiteX30" fmla="*/ 350912 w 861275"/>
              <a:gd name="connsiteY30" fmla="*/ 797442 h 818854"/>
              <a:gd name="connsiteX31" fmla="*/ 287117 w 861275"/>
              <a:gd name="connsiteY31" fmla="*/ 776177 h 818854"/>
              <a:gd name="connsiteX32" fmla="*/ 255219 w 861275"/>
              <a:gd name="connsiteY32" fmla="*/ 765545 h 818854"/>
              <a:gd name="connsiteX33" fmla="*/ 180792 w 861275"/>
              <a:gd name="connsiteY33" fmla="*/ 723014 h 818854"/>
              <a:gd name="connsiteX34" fmla="*/ 159526 w 861275"/>
              <a:gd name="connsiteY34" fmla="*/ 659219 h 818854"/>
              <a:gd name="connsiteX35" fmla="*/ 148894 w 861275"/>
              <a:gd name="connsiteY35" fmla="*/ 606056 h 818854"/>
              <a:gd name="connsiteX36" fmla="*/ 106364 w 861275"/>
              <a:gd name="connsiteY36" fmla="*/ 542261 h 818854"/>
              <a:gd name="connsiteX37" fmla="*/ 63833 w 861275"/>
              <a:gd name="connsiteY37" fmla="*/ 520996 h 818854"/>
              <a:gd name="connsiteX38" fmla="*/ 53201 w 861275"/>
              <a:gd name="connsiteY38" fmla="*/ 520996 h 8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61275" h="818854">
                <a:moveTo>
                  <a:pt x="53201" y="520996"/>
                </a:moveTo>
                <a:cubicBezTo>
                  <a:pt x="47885" y="505047"/>
                  <a:pt x="41944" y="460330"/>
                  <a:pt x="31936" y="425303"/>
                </a:cubicBezTo>
                <a:cubicBezTo>
                  <a:pt x="28857" y="414526"/>
                  <a:pt x="24847" y="404038"/>
                  <a:pt x="21303" y="393405"/>
                </a:cubicBezTo>
                <a:cubicBezTo>
                  <a:pt x="17759" y="365052"/>
                  <a:pt x="15368" y="336530"/>
                  <a:pt x="10671" y="308345"/>
                </a:cubicBezTo>
                <a:cubicBezTo>
                  <a:pt x="8269" y="293930"/>
                  <a:pt x="-657" y="280411"/>
                  <a:pt x="38" y="265814"/>
                </a:cubicBezTo>
                <a:cubicBezTo>
                  <a:pt x="2923" y="205216"/>
                  <a:pt x="6589" y="143916"/>
                  <a:pt x="21303" y="85061"/>
                </a:cubicBezTo>
                <a:cubicBezTo>
                  <a:pt x="24950" y="70473"/>
                  <a:pt x="40965" y="61903"/>
                  <a:pt x="53201" y="53163"/>
                </a:cubicBezTo>
                <a:cubicBezTo>
                  <a:pt x="80579" y="33607"/>
                  <a:pt x="130475" y="20317"/>
                  <a:pt x="159526" y="10633"/>
                </a:cubicBezTo>
                <a:lnTo>
                  <a:pt x="191424" y="0"/>
                </a:lnTo>
                <a:cubicBezTo>
                  <a:pt x="283573" y="3544"/>
                  <a:pt x="376112" y="1457"/>
                  <a:pt x="467871" y="10633"/>
                </a:cubicBezTo>
                <a:cubicBezTo>
                  <a:pt x="483642" y="12210"/>
                  <a:pt x="495560" y="26333"/>
                  <a:pt x="510401" y="31898"/>
                </a:cubicBezTo>
                <a:cubicBezTo>
                  <a:pt x="524084" y="37029"/>
                  <a:pt x="539248" y="37400"/>
                  <a:pt x="552931" y="42531"/>
                </a:cubicBezTo>
                <a:cubicBezTo>
                  <a:pt x="567772" y="48096"/>
                  <a:pt x="580893" y="57552"/>
                  <a:pt x="595461" y="63796"/>
                </a:cubicBezTo>
                <a:cubicBezTo>
                  <a:pt x="605763" y="68211"/>
                  <a:pt x="616865" y="70493"/>
                  <a:pt x="627359" y="74428"/>
                </a:cubicBezTo>
                <a:cubicBezTo>
                  <a:pt x="729108" y="112583"/>
                  <a:pt x="639996" y="82183"/>
                  <a:pt x="712419" y="106326"/>
                </a:cubicBezTo>
                <a:cubicBezTo>
                  <a:pt x="719508" y="113414"/>
                  <a:pt x="725857" y="121329"/>
                  <a:pt x="733685" y="127591"/>
                </a:cubicBezTo>
                <a:cubicBezTo>
                  <a:pt x="743663" y="135574"/>
                  <a:pt x="755184" y="141429"/>
                  <a:pt x="765582" y="148856"/>
                </a:cubicBezTo>
                <a:cubicBezTo>
                  <a:pt x="780002" y="159156"/>
                  <a:pt x="793935" y="170121"/>
                  <a:pt x="808112" y="180754"/>
                </a:cubicBezTo>
                <a:cubicBezTo>
                  <a:pt x="811656" y="191387"/>
                  <a:pt x="813733" y="202627"/>
                  <a:pt x="818745" y="212652"/>
                </a:cubicBezTo>
                <a:cubicBezTo>
                  <a:pt x="824460" y="224081"/>
                  <a:pt x="834820" y="232872"/>
                  <a:pt x="840010" y="244549"/>
                </a:cubicBezTo>
                <a:cubicBezTo>
                  <a:pt x="849114" y="265033"/>
                  <a:pt x="861275" y="308345"/>
                  <a:pt x="861275" y="308345"/>
                </a:cubicBezTo>
                <a:cubicBezTo>
                  <a:pt x="842959" y="409086"/>
                  <a:pt x="865890" y="409052"/>
                  <a:pt x="808112" y="457200"/>
                </a:cubicBezTo>
                <a:cubicBezTo>
                  <a:pt x="798295" y="465381"/>
                  <a:pt x="785832" y="470050"/>
                  <a:pt x="776215" y="478465"/>
                </a:cubicBezTo>
                <a:cubicBezTo>
                  <a:pt x="757355" y="494968"/>
                  <a:pt x="723052" y="531628"/>
                  <a:pt x="723052" y="531628"/>
                </a:cubicBezTo>
                <a:cubicBezTo>
                  <a:pt x="689854" y="631220"/>
                  <a:pt x="744239" y="483919"/>
                  <a:pt x="680522" y="595424"/>
                </a:cubicBezTo>
                <a:cubicBezTo>
                  <a:pt x="673272" y="608112"/>
                  <a:pt x="673433" y="623777"/>
                  <a:pt x="669889" y="637954"/>
                </a:cubicBezTo>
                <a:cubicBezTo>
                  <a:pt x="663600" y="688269"/>
                  <a:pt x="672456" y="720448"/>
                  <a:pt x="637992" y="754912"/>
                </a:cubicBezTo>
                <a:cubicBezTo>
                  <a:pt x="628956" y="763948"/>
                  <a:pt x="616727" y="769089"/>
                  <a:pt x="606094" y="776177"/>
                </a:cubicBezTo>
                <a:cubicBezTo>
                  <a:pt x="599006" y="786810"/>
                  <a:pt x="595924" y="801735"/>
                  <a:pt x="584829" y="808075"/>
                </a:cubicBezTo>
                <a:cubicBezTo>
                  <a:pt x="569138" y="817041"/>
                  <a:pt x="549719" y="819528"/>
                  <a:pt x="531666" y="818707"/>
                </a:cubicBezTo>
                <a:cubicBezTo>
                  <a:pt x="471062" y="815952"/>
                  <a:pt x="411163" y="804530"/>
                  <a:pt x="350912" y="797442"/>
                </a:cubicBezTo>
                <a:lnTo>
                  <a:pt x="287117" y="776177"/>
                </a:lnTo>
                <a:cubicBezTo>
                  <a:pt x="276484" y="772633"/>
                  <a:pt x="265243" y="770557"/>
                  <a:pt x="255219" y="765545"/>
                </a:cubicBezTo>
                <a:cubicBezTo>
                  <a:pt x="201260" y="738564"/>
                  <a:pt x="225877" y="753071"/>
                  <a:pt x="180792" y="723014"/>
                </a:cubicBezTo>
                <a:cubicBezTo>
                  <a:pt x="173703" y="701749"/>
                  <a:pt x="163922" y="681199"/>
                  <a:pt x="159526" y="659219"/>
                </a:cubicBezTo>
                <a:cubicBezTo>
                  <a:pt x="155982" y="641498"/>
                  <a:pt x="156372" y="622508"/>
                  <a:pt x="148894" y="606056"/>
                </a:cubicBezTo>
                <a:cubicBezTo>
                  <a:pt x="138318" y="582789"/>
                  <a:pt x="129223" y="553690"/>
                  <a:pt x="106364" y="542261"/>
                </a:cubicBezTo>
                <a:cubicBezTo>
                  <a:pt x="92187" y="535173"/>
                  <a:pt x="78402" y="527240"/>
                  <a:pt x="63833" y="520996"/>
                </a:cubicBezTo>
                <a:cubicBezTo>
                  <a:pt x="53532" y="516581"/>
                  <a:pt x="58517" y="536945"/>
                  <a:pt x="53201" y="520996"/>
                </a:cubicBezTo>
                <a:close/>
              </a:path>
            </a:pathLst>
          </a:custGeom>
          <a:gradFill flip="none" rotWithShape="1">
            <a:gsLst>
              <a:gs pos="0">
                <a:schemeClr val="bg1">
                  <a:alpha val="20000"/>
                </a:schemeClr>
              </a:gs>
              <a:gs pos="100000">
                <a:schemeClr val="tx2">
                  <a:lumMod val="40000"/>
                  <a:lumOff val="60000"/>
                </a:schemeClr>
              </a:gs>
            </a:gsLst>
            <a:path path="circle">
              <a:fillToRect l="50000" t="50000" r="50000" b="50000"/>
            </a:path>
            <a:tileRect/>
          </a:gradFill>
          <a:ln>
            <a:solidFill>
              <a:schemeClr val="tx1"/>
            </a:solidFill>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フリーフォーム: 図形 5">
            <a:extLst>
              <a:ext uri="{FF2B5EF4-FFF2-40B4-BE49-F238E27FC236}">
                <a16:creationId xmlns:a16="http://schemas.microsoft.com/office/drawing/2014/main" id="{ECFEC343-7A97-4587-852C-227B9CD74C68}"/>
              </a:ext>
            </a:extLst>
          </p:cNvPr>
          <p:cNvSpPr/>
          <p:nvPr/>
        </p:nvSpPr>
        <p:spPr>
          <a:xfrm>
            <a:off x="1869376" y="3823942"/>
            <a:ext cx="375781" cy="310614"/>
          </a:xfrm>
          <a:custGeom>
            <a:avLst/>
            <a:gdLst>
              <a:gd name="connsiteX0" fmla="*/ 197708 w 481914"/>
              <a:gd name="connsiteY0" fmla="*/ 395416 h 396250"/>
              <a:gd name="connsiteX1" fmla="*/ 98854 w 481914"/>
              <a:gd name="connsiteY1" fmla="*/ 383059 h 396250"/>
              <a:gd name="connsiteX2" fmla="*/ 86498 w 481914"/>
              <a:gd name="connsiteY2" fmla="*/ 345989 h 396250"/>
              <a:gd name="connsiteX3" fmla="*/ 61784 w 481914"/>
              <a:gd name="connsiteY3" fmla="*/ 308919 h 396250"/>
              <a:gd name="connsiteX4" fmla="*/ 49427 w 481914"/>
              <a:gd name="connsiteY4" fmla="*/ 247135 h 396250"/>
              <a:gd name="connsiteX5" fmla="*/ 12357 w 481914"/>
              <a:gd name="connsiteY5" fmla="*/ 197708 h 396250"/>
              <a:gd name="connsiteX6" fmla="*/ 0 w 481914"/>
              <a:gd name="connsiteY6" fmla="*/ 160638 h 396250"/>
              <a:gd name="connsiteX7" fmla="*/ 12357 w 481914"/>
              <a:gd name="connsiteY7" fmla="*/ 86497 h 396250"/>
              <a:gd name="connsiteX8" fmla="*/ 86498 w 481914"/>
              <a:gd name="connsiteY8" fmla="*/ 49427 h 396250"/>
              <a:gd name="connsiteX9" fmla="*/ 123568 w 481914"/>
              <a:gd name="connsiteY9" fmla="*/ 24713 h 396250"/>
              <a:gd name="connsiteX10" fmla="*/ 210065 w 481914"/>
              <a:gd name="connsiteY10" fmla="*/ 0 h 396250"/>
              <a:gd name="connsiteX11" fmla="*/ 345989 w 481914"/>
              <a:gd name="connsiteY11" fmla="*/ 12357 h 396250"/>
              <a:gd name="connsiteX12" fmla="*/ 358346 w 481914"/>
              <a:gd name="connsiteY12" fmla="*/ 49427 h 396250"/>
              <a:gd name="connsiteX13" fmla="*/ 395416 w 481914"/>
              <a:gd name="connsiteY13" fmla="*/ 74140 h 396250"/>
              <a:gd name="connsiteX14" fmla="*/ 444843 w 481914"/>
              <a:gd name="connsiteY14" fmla="*/ 123567 h 396250"/>
              <a:gd name="connsiteX15" fmla="*/ 481914 w 481914"/>
              <a:gd name="connsiteY15" fmla="*/ 197708 h 396250"/>
              <a:gd name="connsiteX16" fmla="*/ 469557 w 481914"/>
              <a:gd name="connsiteY16" fmla="*/ 308919 h 396250"/>
              <a:gd name="connsiteX17" fmla="*/ 432487 w 481914"/>
              <a:gd name="connsiteY17" fmla="*/ 321276 h 396250"/>
              <a:gd name="connsiteX18" fmla="*/ 358346 w 481914"/>
              <a:gd name="connsiteY18" fmla="*/ 333632 h 396250"/>
              <a:gd name="connsiteX19" fmla="*/ 345989 w 481914"/>
              <a:gd name="connsiteY19" fmla="*/ 370703 h 396250"/>
              <a:gd name="connsiteX20" fmla="*/ 197708 w 481914"/>
              <a:gd name="connsiteY20" fmla="*/ 395416 h 3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1914" h="396250">
                <a:moveTo>
                  <a:pt x="197708" y="395416"/>
                </a:moveTo>
                <a:cubicBezTo>
                  <a:pt x="156519" y="397475"/>
                  <a:pt x="129200" y="396546"/>
                  <a:pt x="98854" y="383059"/>
                </a:cubicBezTo>
                <a:cubicBezTo>
                  <a:pt x="86952" y="377769"/>
                  <a:pt x="92323" y="357639"/>
                  <a:pt x="86498" y="345989"/>
                </a:cubicBezTo>
                <a:cubicBezTo>
                  <a:pt x="79856" y="332706"/>
                  <a:pt x="70022" y="321276"/>
                  <a:pt x="61784" y="308919"/>
                </a:cubicBezTo>
                <a:cubicBezTo>
                  <a:pt x="57665" y="288324"/>
                  <a:pt x="57957" y="266327"/>
                  <a:pt x="49427" y="247135"/>
                </a:cubicBezTo>
                <a:cubicBezTo>
                  <a:pt x="41063" y="228315"/>
                  <a:pt x="22575" y="215589"/>
                  <a:pt x="12357" y="197708"/>
                </a:cubicBezTo>
                <a:cubicBezTo>
                  <a:pt x="5895" y="186399"/>
                  <a:pt x="4119" y="172995"/>
                  <a:pt x="0" y="160638"/>
                </a:cubicBezTo>
                <a:cubicBezTo>
                  <a:pt x="4119" y="135924"/>
                  <a:pt x="1152" y="108906"/>
                  <a:pt x="12357" y="86497"/>
                </a:cubicBezTo>
                <a:cubicBezTo>
                  <a:pt x="21938" y="67334"/>
                  <a:pt x="68954" y="55275"/>
                  <a:pt x="86498" y="49427"/>
                </a:cubicBezTo>
                <a:cubicBezTo>
                  <a:pt x="98855" y="41189"/>
                  <a:pt x="110285" y="31355"/>
                  <a:pt x="123568" y="24713"/>
                </a:cubicBezTo>
                <a:cubicBezTo>
                  <a:pt x="141291" y="15852"/>
                  <a:pt x="194235" y="3958"/>
                  <a:pt x="210065" y="0"/>
                </a:cubicBezTo>
                <a:cubicBezTo>
                  <a:pt x="255373" y="4119"/>
                  <a:pt x="302829" y="-2030"/>
                  <a:pt x="345989" y="12357"/>
                </a:cubicBezTo>
                <a:cubicBezTo>
                  <a:pt x="358346" y="16476"/>
                  <a:pt x="350209" y="39256"/>
                  <a:pt x="358346" y="49427"/>
                </a:cubicBezTo>
                <a:cubicBezTo>
                  <a:pt x="367623" y="61023"/>
                  <a:pt x="383059" y="65902"/>
                  <a:pt x="395416" y="74140"/>
                </a:cubicBezTo>
                <a:cubicBezTo>
                  <a:pt x="422377" y="155023"/>
                  <a:pt x="384931" y="75638"/>
                  <a:pt x="444843" y="123567"/>
                </a:cubicBezTo>
                <a:cubicBezTo>
                  <a:pt x="466619" y="140988"/>
                  <a:pt x="473774" y="173288"/>
                  <a:pt x="481914" y="197708"/>
                </a:cubicBezTo>
                <a:cubicBezTo>
                  <a:pt x="477795" y="234778"/>
                  <a:pt x="483409" y="274288"/>
                  <a:pt x="469557" y="308919"/>
                </a:cubicBezTo>
                <a:cubicBezTo>
                  <a:pt x="464720" y="321013"/>
                  <a:pt x="445202" y="318451"/>
                  <a:pt x="432487" y="321276"/>
                </a:cubicBezTo>
                <a:cubicBezTo>
                  <a:pt x="408029" y="326711"/>
                  <a:pt x="383060" y="329513"/>
                  <a:pt x="358346" y="333632"/>
                </a:cubicBezTo>
                <a:cubicBezTo>
                  <a:pt x="354227" y="345989"/>
                  <a:pt x="356588" y="363132"/>
                  <a:pt x="345989" y="370703"/>
                </a:cubicBezTo>
                <a:cubicBezTo>
                  <a:pt x="307744" y="398021"/>
                  <a:pt x="238897" y="393357"/>
                  <a:pt x="197708" y="395416"/>
                </a:cubicBezTo>
                <a:close/>
              </a:path>
            </a:pathLst>
          </a:custGeom>
          <a:blipFill>
            <a:blip r:embed="rId2"/>
            <a:tile tx="0" ty="0" sx="100000" sy="100000" flip="none" algn="tl"/>
          </a:blipFill>
          <a:ln w="28575">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フリーフォーム: 図形 6">
            <a:extLst>
              <a:ext uri="{FF2B5EF4-FFF2-40B4-BE49-F238E27FC236}">
                <a16:creationId xmlns:a16="http://schemas.microsoft.com/office/drawing/2014/main" id="{3EFD0475-05D0-46E5-B51F-656D6737F666}"/>
              </a:ext>
            </a:extLst>
          </p:cNvPr>
          <p:cNvSpPr/>
          <p:nvPr/>
        </p:nvSpPr>
        <p:spPr>
          <a:xfrm>
            <a:off x="1679697" y="3683136"/>
            <a:ext cx="671594" cy="641886"/>
          </a:xfrm>
          <a:custGeom>
            <a:avLst/>
            <a:gdLst>
              <a:gd name="connsiteX0" fmla="*/ 53201 w 861275"/>
              <a:gd name="connsiteY0" fmla="*/ 520996 h 818854"/>
              <a:gd name="connsiteX1" fmla="*/ 31936 w 861275"/>
              <a:gd name="connsiteY1" fmla="*/ 425303 h 818854"/>
              <a:gd name="connsiteX2" fmla="*/ 21303 w 861275"/>
              <a:gd name="connsiteY2" fmla="*/ 393405 h 818854"/>
              <a:gd name="connsiteX3" fmla="*/ 10671 w 861275"/>
              <a:gd name="connsiteY3" fmla="*/ 308345 h 818854"/>
              <a:gd name="connsiteX4" fmla="*/ 38 w 861275"/>
              <a:gd name="connsiteY4" fmla="*/ 265814 h 818854"/>
              <a:gd name="connsiteX5" fmla="*/ 21303 w 861275"/>
              <a:gd name="connsiteY5" fmla="*/ 85061 h 818854"/>
              <a:gd name="connsiteX6" fmla="*/ 53201 w 861275"/>
              <a:gd name="connsiteY6" fmla="*/ 53163 h 818854"/>
              <a:gd name="connsiteX7" fmla="*/ 159526 w 861275"/>
              <a:gd name="connsiteY7" fmla="*/ 10633 h 818854"/>
              <a:gd name="connsiteX8" fmla="*/ 191424 w 861275"/>
              <a:gd name="connsiteY8" fmla="*/ 0 h 818854"/>
              <a:gd name="connsiteX9" fmla="*/ 467871 w 861275"/>
              <a:gd name="connsiteY9" fmla="*/ 10633 h 818854"/>
              <a:gd name="connsiteX10" fmla="*/ 510401 w 861275"/>
              <a:gd name="connsiteY10" fmla="*/ 31898 h 818854"/>
              <a:gd name="connsiteX11" fmla="*/ 552931 w 861275"/>
              <a:gd name="connsiteY11" fmla="*/ 42531 h 818854"/>
              <a:gd name="connsiteX12" fmla="*/ 595461 w 861275"/>
              <a:gd name="connsiteY12" fmla="*/ 63796 h 818854"/>
              <a:gd name="connsiteX13" fmla="*/ 627359 w 861275"/>
              <a:gd name="connsiteY13" fmla="*/ 74428 h 818854"/>
              <a:gd name="connsiteX14" fmla="*/ 712419 w 861275"/>
              <a:gd name="connsiteY14" fmla="*/ 106326 h 818854"/>
              <a:gd name="connsiteX15" fmla="*/ 733685 w 861275"/>
              <a:gd name="connsiteY15" fmla="*/ 127591 h 818854"/>
              <a:gd name="connsiteX16" fmla="*/ 765582 w 861275"/>
              <a:gd name="connsiteY16" fmla="*/ 148856 h 818854"/>
              <a:gd name="connsiteX17" fmla="*/ 808112 w 861275"/>
              <a:gd name="connsiteY17" fmla="*/ 180754 h 818854"/>
              <a:gd name="connsiteX18" fmla="*/ 818745 w 861275"/>
              <a:gd name="connsiteY18" fmla="*/ 212652 h 818854"/>
              <a:gd name="connsiteX19" fmla="*/ 840010 w 861275"/>
              <a:gd name="connsiteY19" fmla="*/ 244549 h 818854"/>
              <a:gd name="connsiteX20" fmla="*/ 861275 w 861275"/>
              <a:gd name="connsiteY20" fmla="*/ 308345 h 818854"/>
              <a:gd name="connsiteX21" fmla="*/ 808112 w 861275"/>
              <a:gd name="connsiteY21" fmla="*/ 457200 h 818854"/>
              <a:gd name="connsiteX22" fmla="*/ 776215 w 861275"/>
              <a:gd name="connsiteY22" fmla="*/ 478465 h 818854"/>
              <a:gd name="connsiteX23" fmla="*/ 723052 w 861275"/>
              <a:gd name="connsiteY23" fmla="*/ 531628 h 818854"/>
              <a:gd name="connsiteX24" fmla="*/ 680522 w 861275"/>
              <a:gd name="connsiteY24" fmla="*/ 595424 h 818854"/>
              <a:gd name="connsiteX25" fmla="*/ 669889 w 861275"/>
              <a:gd name="connsiteY25" fmla="*/ 637954 h 818854"/>
              <a:gd name="connsiteX26" fmla="*/ 637992 w 861275"/>
              <a:gd name="connsiteY26" fmla="*/ 754912 h 818854"/>
              <a:gd name="connsiteX27" fmla="*/ 606094 w 861275"/>
              <a:gd name="connsiteY27" fmla="*/ 776177 h 818854"/>
              <a:gd name="connsiteX28" fmla="*/ 584829 w 861275"/>
              <a:gd name="connsiteY28" fmla="*/ 808075 h 818854"/>
              <a:gd name="connsiteX29" fmla="*/ 531666 w 861275"/>
              <a:gd name="connsiteY29" fmla="*/ 818707 h 818854"/>
              <a:gd name="connsiteX30" fmla="*/ 350912 w 861275"/>
              <a:gd name="connsiteY30" fmla="*/ 797442 h 818854"/>
              <a:gd name="connsiteX31" fmla="*/ 287117 w 861275"/>
              <a:gd name="connsiteY31" fmla="*/ 776177 h 818854"/>
              <a:gd name="connsiteX32" fmla="*/ 255219 w 861275"/>
              <a:gd name="connsiteY32" fmla="*/ 765545 h 818854"/>
              <a:gd name="connsiteX33" fmla="*/ 180792 w 861275"/>
              <a:gd name="connsiteY33" fmla="*/ 723014 h 818854"/>
              <a:gd name="connsiteX34" fmla="*/ 159526 w 861275"/>
              <a:gd name="connsiteY34" fmla="*/ 659219 h 818854"/>
              <a:gd name="connsiteX35" fmla="*/ 148894 w 861275"/>
              <a:gd name="connsiteY35" fmla="*/ 606056 h 818854"/>
              <a:gd name="connsiteX36" fmla="*/ 106364 w 861275"/>
              <a:gd name="connsiteY36" fmla="*/ 542261 h 818854"/>
              <a:gd name="connsiteX37" fmla="*/ 63833 w 861275"/>
              <a:gd name="connsiteY37" fmla="*/ 520996 h 818854"/>
              <a:gd name="connsiteX38" fmla="*/ 53201 w 861275"/>
              <a:gd name="connsiteY38" fmla="*/ 520996 h 8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61275" h="818854">
                <a:moveTo>
                  <a:pt x="53201" y="520996"/>
                </a:moveTo>
                <a:cubicBezTo>
                  <a:pt x="47885" y="505047"/>
                  <a:pt x="41944" y="460330"/>
                  <a:pt x="31936" y="425303"/>
                </a:cubicBezTo>
                <a:cubicBezTo>
                  <a:pt x="28857" y="414526"/>
                  <a:pt x="24847" y="404038"/>
                  <a:pt x="21303" y="393405"/>
                </a:cubicBezTo>
                <a:cubicBezTo>
                  <a:pt x="17759" y="365052"/>
                  <a:pt x="15368" y="336530"/>
                  <a:pt x="10671" y="308345"/>
                </a:cubicBezTo>
                <a:cubicBezTo>
                  <a:pt x="8269" y="293930"/>
                  <a:pt x="-657" y="280411"/>
                  <a:pt x="38" y="265814"/>
                </a:cubicBezTo>
                <a:cubicBezTo>
                  <a:pt x="2923" y="205216"/>
                  <a:pt x="6589" y="143916"/>
                  <a:pt x="21303" y="85061"/>
                </a:cubicBezTo>
                <a:cubicBezTo>
                  <a:pt x="24950" y="70473"/>
                  <a:pt x="40965" y="61903"/>
                  <a:pt x="53201" y="53163"/>
                </a:cubicBezTo>
                <a:cubicBezTo>
                  <a:pt x="80579" y="33607"/>
                  <a:pt x="130475" y="20317"/>
                  <a:pt x="159526" y="10633"/>
                </a:cubicBezTo>
                <a:lnTo>
                  <a:pt x="191424" y="0"/>
                </a:lnTo>
                <a:cubicBezTo>
                  <a:pt x="283573" y="3544"/>
                  <a:pt x="376112" y="1457"/>
                  <a:pt x="467871" y="10633"/>
                </a:cubicBezTo>
                <a:cubicBezTo>
                  <a:pt x="483642" y="12210"/>
                  <a:pt x="495560" y="26333"/>
                  <a:pt x="510401" y="31898"/>
                </a:cubicBezTo>
                <a:cubicBezTo>
                  <a:pt x="524084" y="37029"/>
                  <a:pt x="539248" y="37400"/>
                  <a:pt x="552931" y="42531"/>
                </a:cubicBezTo>
                <a:cubicBezTo>
                  <a:pt x="567772" y="48096"/>
                  <a:pt x="580893" y="57552"/>
                  <a:pt x="595461" y="63796"/>
                </a:cubicBezTo>
                <a:cubicBezTo>
                  <a:pt x="605763" y="68211"/>
                  <a:pt x="616865" y="70493"/>
                  <a:pt x="627359" y="74428"/>
                </a:cubicBezTo>
                <a:cubicBezTo>
                  <a:pt x="729108" y="112583"/>
                  <a:pt x="639996" y="82183"/>
                  <a:pt x="712419" y="106326"/>
                </a:cubicBezTo>
                <a:cubicBezTo>
                  <a:pt x="719508" y="113414"/>
                  <a:pt x="725857" y="121329"/>
                  <a:pt x="733685" y="127591"/>
                </a:cubicBezTo>
                <a:cubicBezTo>
                  <a:pt x="743663" y="135574"/>
                  <a:pt x="755184" y="141429"/>
                  <a:pt x="765582" y="148856"/>
                </a:cubicBezTo>
                <a:cubicBezTo>
                  <a:pt x="780002" y="159156"/>
                  <a:pt x="793935" y="170121"/>
                  <a:pt x="808112" y="180754"/>
                </a:cubicBezTo>
                <a:cubicBezTo>
                  <a:pt x="811656" y="191387"/>
                  <a:pt x="813733" y="202627"/>
                  <a:pt x="818745" y="212652"/>
                </a:cubicBezTo>
                <a:cubicBezTo>
                  <a:pt x="824460" y="224081"/>
                  <a:pt x="834820" y="232872"/>
                  <a:pt x="840010" y="244549"/>
                </a:cubicBezTo>
                <a:cubicBezTo>
                  <a:pt x="849114" y="265033"/>
                  <a:pt x="861275" y="308345"/>
                  <a:pt x="861275" y="308345"/>
                </a:cubicBezTo>
                <a:cubicBezTo>
                  <a:pt x="842959" y="409086"/>
                  <a:pt x="865890" y="409052"/>
                  <a:pt x="808112" y="457200"/>
                </a:cubicBezTo>
                <a:cubicBezTo>
                  <a:pt x="798295" y="465381"/>
                  <a:pt x="785832" y="470050"/>
                  <a:pt x="776215" y="478465"/>
                </a:cubicBezTo>
                <a:cubicBezTo>
                  <a:pt x="757355" y="494968"/>
                  <a:pt x="723052" y="531628"/>
                  <a:pt x="723052" y="531628"/>
                </a:cubicBezTo>
                <a:cubicBezTo>
                  <a:pt x="689854" y="631220"/>
                  <a:pt x="744239" y="483919"/>
                  <a:pt x="680522" y="595424"/>
                </a:cubicBezTo>
                <a:cubicBezTo>
                  <a:pt x="673272" y="608112"/>
                  <a:pt x="673433" y="623777"/>
                  <a:pt x="669889" y="637954"/>
                </a:cubicBezTo>
                <a:cubicBezTo>
                  <a:pt x="663600" y="688269"/>
                  <a:pt x="672456" y="720448"/>
                  <a:pt x="637992" y="754912"/>
                </a:cubicBezTo>
                <a:cubicBezTo>
                  <a:pt x="628956" y="763948"/>
                  <a:pt x="616727" y="769089"/>
                  <a:pt x="606094" y="776177"/>
                </a:cubicBezTo>
                <a:cubicBezTo>
                  <a:pt x="599006" y="786810"/>
                  <a:pt x="595924" y="801735"/>
                  <a:pt x="584829" y="808075"/>
                </a:cubicBezTo>
                <a:cubicBezTo>
                  <a:pt x="569138" y="817041"/>
                  <a:pt x="549719" y="819528"/>
                  <a:pt x="531666" y="818707"/>
                </a:cubicBezTo>
                <a:cubicBezTo>
                  <a:pt x="471062" y="815952"/>
                  <a:pt x="411163" y="804530"/>
                  <a:pt x="350912" y="797442"/>
                </a:cubicBezTo>
                <a:lnTo>
                  <a:pt x="287117" y="776177"/>
                </a:lnTo>
                <a:cubicBezTo>
                  <a:pt x="276484" y="772633"/>
                  <a:pt x="265243" y="770557"/>
                  <a:pt x="255219" y="765545"/>
                </a:cubicBezTo>
                <a:cubicBezTo>
                  <a:pt x="201260" y="738564"/>
                  <a:pt x="225877" y="753071"/>
                  <a:pt x="180792" y="723014"/>
                </a:cubicBezTo>
                <a:cubicBezTo>
                  <a:pt x="173703" y="701749"/>
                  <a:pt x="163922" y="681199"/>
                  <a:pt x="159526" y="659219"/>
                </a:cubicBezTo>
                <a:cubicBezTo>
                  <a:pt x="155982" y="641498"/>
                  <a:pt x="156372" y="622508"/>
                  <a:pt x="148894" y="606056"/>
                </a:cubicBezTo>
                <a:cubicBezTo>
                  <a:pt x="138318" y="582789"/>
                  <a:pt x="129223" y="553690"/>
                  <a:pt x="106364" y="542261"/>
                </a:cubicBezTo>
                <a:cubicBezTo>
                  <a:pt x="92187" y="535173"/>
                  <a:pt x="78402" y="527240"/>
                  <a:pt x="63833" y="520996"/>
                </a:cubicBezTo>
                <a:cubicBezTo>
                  <a:pt x="53532" y="516581"/>
                  <a:pt x="58517" y="536945"/>
                  <a:pt x="53201" y="520996"/>
                </a:cubicBezTo>
                <a:close/>
              </a:path>
            </a:pathLst>
          </a:custGeom>
          <a:gradFill flip="none" rotWithShape="1">
            <a:gsLst>
              <a:gs pos="0">
                <a:schemeClr val="bg1">
                  <a:alpha val="20000"/>
                </a:schemeClr>
              </a:gs>
              <a:gs pos="100000">
                <a:schemeClr val="tx2">
                  <a:lumMod val="40000"/>
                  <a:lumOff val="60000"/>
                </a:schemeClr>
              </a:gs>
            </a:gsLst>
            <a:path path="circle">
              <a:fillToRect l="50000" t="50000" r="50000" b="50000"/>
            </a:path>
            <a:tileRect/>
          </a:gradFill>
          <a:ln>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フリーフォーム: 図形 7">
            <a:extLst>
              <a:ext uri="{FF2B5EF4-FFF2-40B4-BE49-F238E27FC236}">
                <a16:creationId xmlns:a16="http://schemas.microsoft.com/office/drawing/2014/main" id="{D2A75A62-5E14-4DF3-8DE2-1F08B26415B7}"/>
              </a:ext>
            </a:extLst>
          </p:cNvPr>
          <p:cNvSpPr/>
          <p:nvPr/>
        </p:nvSpPr>
        <p:spPr>
          <a:xfrm>
            <a:off x="1567698" y="4170356"/>
            <a:ext cx="375781" cy="310614"/>
          </a:xfrm>
          <a:custGeom>
            <a:avLst/>
            <a:gdLst>
              <a:gd name="connsiteX0" fmla="*/ 197708 w 481914"/>
              <a:gd name="connsiteY0" fmla="*/ 395416 h 396250"/>
              <a:gd name="connsiteX1" fmla="*/ 98854 w 481914"/>
              <a:gd name="connsiteY1" fmla="*/ 383059 h 396250"/>
              <a:gd name="connsiteX2" fmla="*/ 86498 w 481914"/>
              <a:gd name="connsiteY2" fmla="*/ 345989 h 396250"/>
              <a:gd name="connsiteX3" fmla="*/ 61784 w 481914"/>
              <a:gd name="connsiteY3" fmla="*/ 308919 h 396250"/>
              <a:gd name="connsiteX4" fmla="*/ 49427 w 481914"/>
              <a:gd name="connsiteY4" fmla="*/ 247135 h 396250"/>
              <a:gd name="connsiteX5" fmla="*/ 12357 w 481914"/>
              <a:gd name="connsiteY5" fmla="*/ 197708 h 396250"/>
              <a:gd name="connsiteX6" fmla="*/ 0 w 481914"/>
              <a:gd name="connsiteY6" fmla="*/ 160638 h 396250"/>
              <a:gd name="connsiteX7" fmla="*/ 12357 w 481914"/>
              <a:gd name="connsiteY7" fmla="*/ 86497 h 396250"/>
              <a:gd name="connsiteX8" fmla="*/ 86498 w 481914"/>
              <a:gd name="connsiteY8" fmla="*/ 49427 h 396250"/>
              <a:gd name="connsiteX9" fmla="*/ 123568 w 481914"/>
              <a:gd name="connsiteY9" fmla="*/ 24713 h 396250"/>
              <a:gd name="connsiteX10" fmla="*/ 210065 w 481914"/>
              <a:gd name="connsiteY10" fmla="*/ 0 h 396250"/>
              <a:gd name="connsiteX11" fmla="*/ 345989 w 481914"/>
              <a:gd name="connsiteY11" fmla="*/ 12357 h 396250"/>
              <a:gd name="connsiteX12" fmla="*/ 358346 w 481914"/>
              <a:gd name="connsiteY12" fmla="*/ 49427 h 396250"/>
              <a:gd name="connsiteX13" fmla="*/ 395416 w 481914"/>
              <a:gd name="connsiteY13" fmla="*/ 74140 h 396250"/>
              <a:gd name="connsiteX14" fmla="*/ 444843 w 481914"/>
              <a:gd name="connsiteY14" fmla="*/ 123567 h 396250"/>
              <a:gd name="connsiteX15" fmla="*/ 481914 w 481914"/>
              <a:gd name="connsiteY15" fmla="*/ 197708 h 396250"/>
              <a:gd name="connsiteX16" fmla="*/ 469557 w 481914"/>
              <a:gd name="connsiteY16" fmla="*/ 308919 h 396250"/>
              <a:gd name="connsiteX17" fmla="*/ 432487 w 481914"/>
              <a:gd name="connsiteY17" fmla="*/ 321276 h 396250"/>
              <a:gd name="connsiteX18" fmla="*/ 358346 w 481914"/>
              <a:gd name="connsiteY18" fmla="*/ 333632 h 396250"/>
              <a:gd name="connsiteX19" fmla="*/ 345989 w 481914"/>
              <a:gd name="connsiteY19" fmla="*/ 370703 h 396250"/>
              <a:gd name="connsiteX20" fmla="*/ 197708 w 481914"/>
              <a:gd name="connsiteY20" fmla="*/ 395416 h 3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1914" h="396250">
                <a:moveTo>
                  <a:pt x="197708" y="395416"/>
                </a:moveTo>
                <a:cubicBezTo>
                  <a:pt x="156519" y="397475"/>
                  <a:pt x="129200" y="396546"/>
                  <a:pt x="98854" y="383059"/>
                </a:cubicBezTo>
                <a:cubicBezTo>
                  <a:pt x="86952" y="377769"/>
                  <a:pt x="92323" y="357639"/>
                  <a:pt x="86498" y="345989"/>
                </a:cubicBezTo>
                <a:cubicBezTo>
                  <a:pt x="79856" y="332706"/>
                  <a:pt x="70022" y="321276"/>
                  <a:pt x="61784" y="308919"/>
                </a:cubicBezTo>
                <a:cubicBezTo>
                  <a:pt x="57665" y="288324"/>
                  <a:pt x="57957" y="266327"/>
                  <a:pt x="49427" y="247135"/>
                </a:cubicBezTo>
                <a:cubicBezTo>
                  <a:pt x="41063" y="228315"/>
                  <a:pt x="22575" y="215589"/>
                  <a:pt x="12357" y="197708"/>
                </a:cubicBezTo>
                <a:cubicBezTo>
                  <a:pt x="5895" y="186399"/>
                  <a:pt x="4119" y="172995"/>
                  <a:pt x="0" y="160638"/>
                </a:cubicBezTo>
                <a:cubicBezTo>
                  <a:pt x="4119" y="135924"/>
                  <a:pt x="1152" y="108906"/>
                  <a:pt x="12357" y="86497"/>
                </a:cubicBezTo>
                <a:cubicBezTo>
                  <a:pt x="21938" y="67334"/>
                  <a:pt x="68954" y="55275"/>
                  <a:pt x="86498" y="49427"/>
                </a:cubicBezTo>
                <a:cubicBezTo>
                  <a:pt x="98855" y="41189"/>
                  <a:pt x="110285" y="31355"/>
                  <a:pt x="123568" y="24713"/>
                </a:cubicBezTo>
                <a:cubicBezTo>
                  <a:pt x="141291" y="15852"/>
                  <a:pt x="194235" y="3958"/>
                  <a:pt x="210065" y="0"/>
                </a:cubicBezTo>
                <a:cubicBezTo>
                  <a:pt x="255373" y="4119"/>
                  <a:pt x="302829" y="-2030"/>
                  <a:pt x="345989" y="12357"/>
                </a:cubicBezTo>
                <a:cubicBezTo>
                  <a:pt x="358346" y="16476"/>
                  <a:pt x="350209" y="39256"/>
                  <a:pt x="358346" y="49427"/>
                </a:cubicBezTo>
                <a:cubicBezTo>
                  <a:pt x="367623" y="61023"/>
                  <a:pt x="383059" y="65902"/>
                  <a:pt x="395416" y="74140"/>
                </a:cubicBezTo>
                <a:cubicBezTo>
                  <a:pt x="422377" y="155023"/>
                  <a:pt x="384931" y="75638"/>
                  <a:pt x="444843" y="123567"/>
                </a:cubicBezTo>
                <a:cubicBezTo>
                  <a:pt x="466619" y="140988"/>
                  <a:pt x="473774" y="173288"/>
                  <a:pt x="481914" y="197708"/>
                </a:cubicBezTo>
                <a:cubicBezTo>
                  <a:pt x="477795" y="234778"/>
                  <a:pt x="483409" y="274288"/>
                  <a:pt x="469557" y="308919"/>
                </a:cubicBezTo>
                <a:cubicBezTo>
                  <a:pt x="464720" y="321013"/>
                  <a:pt x="445202" y="318451"/>
                  <a:pt x="432487" y="321276"/>
                </a:cubicBezTo>
                <a:cubicBezTo>
                  <a:pt x="408029" y="326711"/>
                  <a:pt x="383060" y="329513"/>
                  <a:pt x="358346" y="333632"/>
                </a:cubicBezTo>
                <a:cubicBezTo>
                  <a:pt x="354227" y="345989"/>
                  <a:pt x="356588" y="363132"/>
                  <a:pt x="345989" y="370703"/>
                </a:cubicBezTo>
                <a:cubicBezTo>
                  <a:pt x="307744" y="398021"/>
                  <a:pt x="238897" y="393357"/>
                  <a:pt x="197708" y="395416"/>
                </a:cubicBezTo>
                <a:close/>
              </a:path>
            </a:pathLst>
          </a:custGeom>
          <a:blipFill>
            <a:blip r:embed="rId2"/>
            <a:tile tx="0" ty="0" sx="100000" sy="100000" flip="none" algn="tl"/>
          </a:blipFill>
          <a:ln w="28575">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フリーフォーム: 図形 8">
            <a:extLst>
              <a:ext uri="{FF2B5EF4-FFF2-40B4-BE49-F238E27FC236}">
                <a16:creationId xmlns:a16="http://schemas.microsoft.com/office/drawing/2014/main" id="{A3335119-CD3C-41B9-AE16-E1ACB1A08D9C}"/>
              </a:ext>
            </a:extLst>
          </p:cNvPr>
          <p:cNvSpPr/>
          <p:nvPr/>
        </p:nvSpPr>
        <p:spPr>
          <a:xfrm>
            <a:off x="1378019" y="4029550"/>
            <a:ext cx="671594" cy="641886"/>
          </a:xfrm>
          <a:custGeom>
            <a:avLst/>
            <a:gdLst>
              <a:gd name="connsiteX0" fmla="*/ 53201 w 861275"/>
              <a:gd name="connsiteY0" fmla="*/ 520996 h 818854"/>
              <a:gd name="connsiteX1" fmla="*/ 31936 w 861275"/>
              <a:gd name="connsiteY1" fmla="*/ 425303 h 818854"/>
              <a:gd name="connsiteX2" fmla="*/ 21303 w 861275"/>
              <a:gd name="connsiteY2" fmla="*/ 393405 h 818854"/>
              <a:gd name="connsiteX3" fmla="*/ 10671 w 861275"/>
              <a:gd name="connsiteY3" fmla="*/ 308345 h 818854"/>
              <a:gd name="connsiteX4" fmla="*/ 38 w 861275"/>
              <a:gd name="connsiteY4" fmla="*/ 265814 h 818854"/>
              <a:gd name="connsiteX5" fmla="*/ 21303 w 861275"/>
              <a:gd name="connsiteY5" fmla="*/ 85061 h 818854"/>
              <a:gd name="connsiteX6" fmla="*/ 53201 w 861275"/>
              <a:gd name="connsiteY6" fmla="*/ 53163 h 818854"/>
              <a:gd name="connsiteX7" fmla="*/ 159526 w 861275"/>
              <a:gd name="connsiteY7" fmla="*/ 10633 h 818854"/>
              <a:gd name="connsiteX8" fmla="*/ 191424 w 861275"/>
              <a:gd name="connsiteY8" fmla="*/ 0 h 818854"/>
              <a:gd name="connsiteX9" fmla="*/ 467871 w 861275"/>
              <a:gd name="connsiteY9" fmla="*/ 10633 h 818854"/>
              <a:gd name="connsiteX10" fmla="*/ 510401 w 861275"/>
              <a:gd name="connsiteY10" fmla="*/ 31898 h 818854"/>
              <a:gd name="connsiteX11" fmla="*/ 552931 w 861275"/>
              <a:gd name="connsiteY11" fmla="*/ 42531 h 818854"/>
              <a:gd name="connsiteX12" fmla="*/ 595461 w 861275"/>
              <a:gd name="connsiteY12" fmla="*/ 63796 h 818854"/>
              <a:gd name="connsiteX13" fmla="*/ 627359 w 861275"/>
              <a:gd name="connsiteY13" fmla="*/ 74428 h 818854"/>
              <a:gd name="connsiteX14" fmla="*/ 712419 w 861275"/>
              <a:gd name="connsiteY14" fmla="*/ 106326 h 818854"/>
              <a:gd name="connsiteX15" fmla="*/ 733685 w 861275"/>
              <a:gd name="connsiteY15" fmla="*/ 127591 h 818854"/>
              <a:gd name="connsiteX16" fmla="*/ 765582 w 861275"/>
              <a:gd name="connsiteY16" fmla="*/ 148856 h 818854"/>
              <a:gd name="connsiteX17" fmla="*/ 808112 w 861275"/>
              <a:gd name="connsiteY17" fmla="*/ 180754 h 818854"/>
              <a:gd name="connsiteX18" fmla="*/ 818745 w 861275"/>
              <a:gd name="connsiteY18" fmla="*/ 212652 h 818854"/>
              <a:gd name="connsiteX19" fmla="*/ 840010 w 861275"/>
              <a:gd name="connsiteY19" fmla="*/ 244549 h 818854"/>
              <a:gd name="connsiteX20" fmla="*/ 861275 w 861275"/>
              <a:gd name="connsiteY20" fmla="*/ 308345 h 818854"/>
              <a:gd name="connsiteX21" fmla="*/ 808112 w 861275"/>
              <a:gd name="connsiteY21" fmla="*/ 457200 h 818854"/>
              <a:gd name="connsiteX22" fmla="*/ 776215 w 861275"/>
              <a:gd name="connsiteY22" fmla="*/ 478465 h 818854"/>
              <a:gd name="connsiteX23" fmla="*/ 723052 w 861275"/>
              <a:gd name="connsiteY23" fmla="*/ 531628 h 818854"/>
              <a:gd name="connsiteX24" fmla="*/ 680522 w 861275"/>
              <a:gd name="connsiteY24" fmla="*/ 595424 h 818854"/>
              <a:gd name="connsiteX25" fmla="*/ 669889 w 861275"/>
              <a:gd name="connsiteY25" fmla="*/ 637954 h 818854"/>
              <a:gd name="connsiteX26" fmla="*/ 637992 w 861275"/>
              <a:gd name="connsiteY26" fmla="*/ 754912 h 818854"/>
              <a:gd name="connsiteX27" fmla="*/ 606094 w 861275"/>
              <a:gd name="connsiteY27" fmla="*/ 776177 h 818854"/>
              <a:gd name="connsiteX28" fmla="*/ 584829 w 861275"/>
              <a:gd name="connsiteY28" fmla="*/ 808075 h 818854"/>
              <a:gd name="connsiteX29" fmla="*/ 531666 w 861275"/>
              <a:gd name="connsiteY29" fmla="*/ 818707 h 818854"/>
              <a:gd name="connsiteX30" fmla="*/ 350912 w 861275"/>
              <a:gd name="connsiteY30" fmla="*/ 797442 h 818854"/>
              <a:gd name="connsiteX31" fmla="*/ 287117 w 861275"/>
              <a:gd name="connsiteY31" fmla="*/ 776177 h 818854"/>
              <a:gd name="connsiteX32" fmla="*/ 255219 w 861275"/>
              <a:gd name="connsiteY32" fmla="*/ 765545 h 818854"/>
              <a:gd name="connsiteX33" fmla="*/ 180792 w 861275"/>
              <a:gd name="connsiteY33" fmla="*/ 723014 h 818854"/>
              <a:gd name="connsiteX34" fmla="*/ 159526 w 861275"/>
              <a:gd name="connsiteY34" fmla="*/ 659219 h 818854"/>
              <a:gd name="connsiteX35" fmla="*/ 148894 w 861275"/>
              <a:gd name="connsiteY35" fmla="*/ 606056 h 818854"/>
              <a:gd name="connsiteX36" fmla="*/ 106364 w 861275"/>
              <a:gd name="connsiteY36" fmla="*/ 542261 h 818854"/>
              <a:gd name="connsiteX37" fmla="*/ 63833 w 861275"/>
              <a:gd name="connsiteY37" fmla="*/ 520996 h 818854"/>
              <a:gd name="connsiteX38" fmla="*/ 53201 w 861275"/>
              <a:gd name="connsiteY38" fmla="*/ 520996 h 81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61275" h="818854">
                <a:moveTo>
                  <a:pt x="53201" y="520996"/>
                </a:moveTo>
                <a:cubicBezTo>
                  <a:pt x="47885" y="505047"/>
                  <a:pt x="41944" y="460330"/>
                  <a:pt x="31936" y="425303"/>
                </a:cubicBezTo>
                <a:cubicBezTo>
                  <a:pt x="28857" y="414526"/>
                  <a:pt x="24847" y="404038"/>
                  <a:pt x="21303" y="393405"/>
                </a:cubicBezTo>
                <a:cubicBezTo>
                  <a:pt x="17759" y="365052"/>
                  <a:pt x="15368" y="336530"/>
                  <a:pt x="10671" y="308345"/>
                </a:cubicBezTo>
                <a:cubicBezTo>
                  <a:pt x="8269" y="293930"/>
                  <a:pt x="-657" y="280411"/>
                  <a:pt x="38" y="265814"/>
                </a:cubicBezTo>
                <a:cubicBezTo>
                  <a:pt x="2923" y="205216"/>
                  <a:pt x="6589" y="143916"/>
                  <a:pt x="21303" y="85061"/>
                </a:cubicBezTo>
                <a:cubicBezTo>
                  <a:pt x="24950" y="70473"/>
                  <a:pt x="40965" y="61903"/>
                  <a:pt x="53201" y="53163"/>
                </a:cubicBezTo>
                <a:cubicBezTo>
                  <a:pt x="80579" y="33607"/>
                  <a:pt x="130475" y="20317"/>
                  <a:pt x="159526" y="10633"/>
                </a:cubicBezTo>
                <a:lnTo>
                  <a:pt x="191424" y="0"/>
                </a:lnTo>
                <a:cubicBezTo>
                  <a:pt x="283573" y="3544"/>
                  <a:pt x="376112" y="1457"/>
                  <a:pt x="467871" y="10633"/>
                </a:cubicBezTo>
                <a:cubicBezTo>
                  <a:pt x="483642" y="12210"/>
                  <a:pt x="495560" y="26333"/>
                  <a:pt x="510401" y="31898"/>
                </a:cubicBezTo>
                <a:cubicBezTo>
                  <a:pt x="524084" y="37029"/>
                  <a:pt x="539248" y="37400"/>
                  <a:pt x="552931" y="42531"/>
                </a:cubicBezTo>
                <a:cubicBezTo>
                  <a:pt x="567772" y="48096"/>
                  <a:pt x="580893" y="57552"/>
                  <a:pt x="595461" y="63796"/>
                </a:cubicBezTo>
                <a:cubicBezTo>
                  <a:pt x="605763" y="68211"/>
                  <a:pt x="616865" y="70493"/>
                  <a:pt x="627359" y="74428"/>
                </a:cubicBezTo>
                <a:cubicBezTo>
                  <a:pt x="729108" y="112583"/>
                  <a:pt x="639996" y="82183"/>
                  <a:pt x="712419" y="106326"/>
                </a:cubicBezTo>
                <a:cubicBezTo>
                  <a:pt x="719508" y="113414"/>
                  <a:pt x="725857" y="121329"/>
                  <a:pt x="733685" y="127591"/>
                </a:cubicBezTo>
                <a:cubicBezTo>
                  <a:pt x="743663" y="135574"/>
                  <a:pt x="755184" y="141429"/>
                  <a:pt x="765582" y="148856"/>
                </a:cubicBezTo>
                <a:cubicBezTo>
                  <a:pt x="780002" y="159156"/>
                  <a:pt x="793935" y="170121"/>
                  <a:pt x="808112" y="180754"/>
                </a:cubicBezTo>
                <a:cubicBezTo>
                  <a:pt x="811656" y="191387"/>
                  <a:pt x="813733" y="202627"/>
                  <a:pt x="818745" y="212652"/>
                </a:cubicBezTo>
                <a:cubicBezTo>
                  <a:pt x="824460" y="224081"/>
                  <a:pt x="834820" y="232872"/>
                  <a:pt x="840010" y="244549"/>
                </a:cubicBezTo>
                <a:cubicBezTo>
                  <a:pt x="849114" y="265033"/>
                  <a:pt x="861275" y="308345"/>
                  <a:pt x="861275" y="308345"/>
                </a:cubicBezTo>
                <a:cubicBezTo>
                  <a:pt x="842959" y="409086"/>
                  <a:pt x="865890" y="409052"/>
                  <a:pt x="808112" y="457200"/>
                </a:cubicBezTo>
                <a:cubicBezTo>
                  <a:pt x="798295" y="465381"/>
                  <a:pt x="785832" y="470050"/>
                  <a:pt x="776215" y="478465"/>
                </a:cubicBezTo>
                <a:cubicBezTo>
                  <a:pt x="757355" y="494968"/>
                  <a:pt x="723052" y="531628"/>
                  <a:pt x="723052" y="531628"/>
                </a:cubicBezTo>
                <a:cubicBezTo>
                  <a:pt x="689854" y="631220"/>
                  <a:pt x="744239" y="483919"/>
                  <a:pt x="680522" y="595424"/>
                </a:cubicBezTo>
                <a:cubicBezTo>
                  <a:pt x="673272" y="608112"/>
                  <a:pt x="673433" y="623777"/>
                  <a:pt x="669889" y="637954"/>
                </a:cubicBezTo>
                <a:cubicBezTo>
                  <a:pt x="663600" y="688269"/>
                  <a:pt x="672456" y="720448"/>
                  <a:pt x="637992" y="754912"/>
                </a:cubicBezTo>
                <a:cubicBezTo>
                  <a:pt x="628956" y="763948"/>
                  <a:pt x="616727" y="769089"/>
                  <a:pt x="606094" y="776177"/>
                </a:cubicBezTo>
                <a:cubicBezTo>
                  <a:pt x="599006" y="786810"/>
                  <a:pt x="595924" y="801735"/>
                  <a:pt x="584829" y="808075"/>
                </a:cubicBezTo>
                <a:cubicBezTo>
                  <a:pt x="569138" y="817041"/>
                  <a:pt x="549719" y="819528"/>
                  <a:pt x="531666" y="818707"/>
                </a:cubicBezTo>
                <a:cubicBezTo>
                  <a:pt x="471062" y="815952"/>
                  <a:pt x="411163" y="804530"/>
                  <a:pt x="350912" y="797442"/>
                </a:cubicBezTo>
                <a:lnTo>
                  <a:pt x="287117" y="776177"/>
                </a:lnTo>
                <a:cubicBezTo>
                  <a:pt x="276484" y="772633"/>
                  <a:pt x="265243" y="770557"/>
                  <a:pt x="255219" y="765545"/>
                </a:cubicBezTo>
                <a:cubicBezTo>
                  <a:pt x="201260" y="738564"/>
                  <a:pt x="225877" y="753071"/>
                  <a:pt x="180792" y="723014"/>
                </a:cubicBezTo>
                <a:cubicBezTo>
                  <a:pt x="173703" y="701749"/>
                  <a:pt x="163922" y="681199"/>
                  <a:pt x="159526" y="659219"/>
                </a:cubicBezTo>
                <a:cubicBezTo>
                  <a:pt x="155982" y="641498"/>
                  <a:pt x="156372" y="622508"/>
                  <a:pt x="148894" y="606056"/>
                </a:cubicBezTo>
                <a:cubicBezTo>
                  <a:pt x="138318" y="582789"/>
                  <a:pt x="129223" y="553690"/>
                  <a:pt x="106364" y="542261"/>
                </a:cubicBezTo>
                <a:cubicBezTo>
                  <a:pt x="92187" y="535173"/>
                  <a:pt x="78402" y="527240"/>
                  <a:pt x="63833" y="520996"/>
                </a:cubicBezTo>
                <a:cubicBezTo>
                  <a:pt x="53532" y="516581"/>
                  <a:pt x="58517" y="536945"/>
                  <a:pt x="53201" y="520996"/>
                </a:cubicBezTo>
                <a:close/>
              </a:path>
            </a:pathLst>
          </a:custGeom>
          <a:gradFill flip="none" rotWithShape="1">
            <a:gsLst>
              <a:gs pos="0">
                <a:schemeClr val="bg1">
                  <a:alpha val="20000"/>
                </a:schemeClr>
              </a:gs>
              <a:gs pos="100000">
                <a:schemeClr val="tx2">
                  <a:lumMod val="40000"/>
                  <a:lumOff val="60000"/>
                </a:schemeClr>
              </a:gs>
            </a:gsLst>
            <a:path path="circle">
              <a:fillToRect l="50000" t="50000" r="50000" b="50000"/>
            </a:path>
            <a:tileRect/>
          </a:gradFill>
          <a:ln>
            <a:prstDash val="sys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26" name="グループ化 25">
            <a:extLst>
              <a:ext uri="{FF2B5EF4-FFF2-40B4-BE49-F238E27FC236}">
                <a16:creationId xmlns:a16="http://schemas.microsoft.com/office/drawing/2014/main" id="{94592A29-19A5-4346-ADB0-EC39F110367E}"/>
              </a:ext>
            </a:extLst>
          </p:cNvPr>
          <p:cNvGrpSpPr/>
          <p:nvPr/>
        </p:nvGrpSpPr>
        <p:grpSpPr>
          <a:xfrm>
            <a:off x="3424156" y="3376702"/>
            <a:ext cx="891835" cy="737097"/>
            <a:chOff x="3623819" y="1764113"/>
            <a:chExt cx="891835" cy="737097"/>
          </a:xfrm>
        </p:grpSpPr>
        <p:sp>
          <p:nvSpPr>
            <p:cNvPr id="11" name="Freeform 70">
              <a:extLst>
                <a:ext uri="{FF2B5EF4-FFF2-40B4-BE49-F238E27FC236}">
                  <a16:creationId xmlns:a16="http://schemas.microsoft.com/office/drawing/2014/main" id="{CFF63A01-1598-4FAC-A3D2-BC00A3F73EB8}"/>
                </a:ext>
              </a:extLst>
            </p:cNvPr>
            <p:cNvSpPr>
              <a:spLocks/>
            </p:cNvSpPr>
            <p:nvPr/>
          </p:nvSpPr>
          <p:spPr bwMode="auto">
            <a:xfrm rot="16200000">
              <a:off x="3701188" y="1686744"/>
              <a:ext cx="737097" cy="891835"/>
            </a:xfrm>
            <a:custGeom>
              <a:avLst/>
              <a:gdLst>
                <a:gd name="T0" fmla="*/ 2147483647 w 1561"/>
                <a:gd name="T1" fmla="*/ 2147483647 h 1330"/>
                <a:gd name="T2" fmla="*/ 2147483647 w 1561"/>
                <a:gd name="T3" fmla="*/ 2147483647 h 1330"/>
                <a:gd name="T4" fmla="*/ 2147483647 w 1561"/>
                <a:gd name="T5" fmla="*/ 2147483647 h 1330"/>
                <a:gd name="T6" fmla="*/ 2147483647 w 1561"/>
                <a:gd name="T7" fmla="*/ 2147483647 h 1330"/>
                <a:gd name="T8" fmla="*/ 2147483647 w 1561"/>
                <a:gd name="T9" fmla="*/ 2147483647 h 1330"/>
                <a:gd name="T10" fmla="*/ 2147483647 w 1561"/>
                <a:gd name="T11" fmla="*/ 2147483647 h 1330"/>
                <a:gd name="T12" fmla="*/ 2147483647 w 1561"/>
                <a:gd name="T13" fmla="*/ 2147483647 h 1330"/>
                <a:gd name="T14" fmla="*/ 2147483647 w 1561"/>
                <a:gd name="T15" fmla="*/ 2147483647 h 1330"/>
                <a:gd name="T16" fmla="*/ 2147483647 w 1561"/>
                <a:gd name="T17" fmla="*/ 2147483647 h 1330"/>
                <a:gd name="T18" fmla="*/ 2147483647 w 1561"/>
                <a:gd name="T19" fmla="*/ 2147483647 h 1330"/>
                <a:gd name="T20" fmla="*/ 2147483647 w 1561"/>
                <a:gd name="T21" fmla="*/ 2147483647 h 1330"/>
                <a:gd name="T22" fmla="*/ 2147483647 w 1561"/>
                <a:gd name="T23" fmla="*/ 2147483647 h 1330"/>
                <a:gd name="T24" fmla="*/ 2147483647 w 1561"/>
                <a:gd name="T25" fmla="*/ 2147483647 h 1330"/>
                <a:gd name="T26" fmla="*/ 2147483647 w 1561"/>
                <a:gd name="T27" fmla="*/ 2147483647 h 1330"/>
                <a:gd name="T28" fmla="*/ 2147483647 w 1561"/>
                <a:gd name="T29" fmla="*/ 2147483647 h 1330"/>
                <a:gd name="T30" fmla="*/ 2147483647 w 1561"/>
                <a:gd name="T31" fmla="*/ 2147483647 h 1330"/>
                <a:gd name="T32" fmla="*/ 2147483647 w 1561"/>
                <a:gd name="T33" fmla="*/ 2147483647 h 1330"/>
                <a:gd name="T34" fmla="*/ 2147483647 w 1561"/>
                <a:gd name="T35" fmla="*/ 2147483647 h 1330"/>
                <a:gd name="T36" fmla="*/ 2147483647 w 1561"/>
                <a:gd name="T37" fmla="*/ 2147483647 h 1330"/>
                <a:gd name="T38" fmla="*/ 2147483647 w 1561"/>
                <a:gd name="T39" fmla="*/ 2147483647 h 1330"/>
                <a:gd name="T40" fmla="*/ 2147483647 w 1561"/>
                <a:gd name="T41" fmla="*/ 2147483647 h 1330"/>
                <a:gd name="T42" fmla="*/ 2147483647 w 1561"/>
                <a:gd name="T43" fmla="*/ 2147483647 h 1330"/>
                <a:gd name="T44" fmla="*/ 2147483647 w 1561"/>
                <a:gd name="T45" fmla="*/ 2147483647 h 1330"/>
                <a:gd name="T46" fmla="*/ 2147483647 w 1561"/>
                <a:gd name="T47" fmla="*/ 2147483647 h 1330"/>
                <a:gd name="T48" fmla="*/ 2147483647 w 1561"/>
                <a:gd name="T49" fmla="*/ 2147483647 h 1330"/>
                <a:gd name="T50" fmla="*/ 2147483647 w 1561"/>
                <a:gd name="T51" fmla="*/ 2147483647 h 1330"/>
                <a:gd name="T52" fmla="*/ 2147483647 w 1561"/>
                <a:gd name="T53" fmla="*/ 2147483647 h 1330"/>
                <a:gd name="T54" fmla="*/ 2147483647 w 1561"/>
                <a:gd name="T55" fmla="*/ 2147483647 h 1330"/>
                <a:gd name="T56" fmla="*/ 2147483647 w 1561"/>
                <a:gd name="T57" fmla="*/ 2147483647 h 1330"/>
                <a:gd name="T58" fmla="*/ 2147483647 w 1561"/>
                <a:gd name="T59" fmla="*/ 2147483647 h 1330"/>
                <a:gd name="T60" fmla="*/ 2147483647 w 1561"/>
                <a:gd name="T61" fmla="*/ 2147483647 h 1330"/>
                <a:gd name="T62" fmla="*/ 2147483647 w 1561"/>
                <a:gd name="T63" fmla="*/ 2147483647 h 1330"/>
                <a:gd name="T64" fmla="*/ 2147483647 w 1561"/>
                <a:gd name="T65" fmla="*/ 2147483647 h 1330"/>
                <a:gd name="T66" fmla="*/ 2147483647 w 1561"/>
                <a:gd name="T67" fmla="*/ 2147483647 h 1330"/>
                <a:gd name="T68" fmla="*/ 2147483647 w 1561"/>
                <a:gd name="T69" fmla="*/ 2147483647 h 1330"/>
                <a:gd name="T70" fmla="*/ 2147483647 w 1561"/>
                <a:gd name="T71" fmla="*/ 2147483647 h 1330"/>
                <a:gd name="T72" fmla="*/ 2147483647 w 1561"/>
                <a:gd name="T73" fmla="*/ 2147483647 h 1330"/>
                <a:gd name="T74" fmla="*/ 2147483647 w 1561"/>
                <a:gd name="T75" fmla="*/ 2147483647 h 1330"/>
                <a:gd name="T76" fmla="*/ 2147483647 w 1561"/>
                <a:gd name="T77" fmla="*/ 2147483647 h 1330"/>
                <a:gd name="T78" fmla="*/ 2147483647 w 1561"/>
                <a:gd name="T79" fmla="*/ 2147483647 h 1330"/>
                <a:gd name="T80" fmla="*/ 2147483647 w 1561"/>
                <a:gd name="T81" fmla="*/ 2147483647 h 13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61"/>
                <a:gd name="T124" fmla="*/ 0 h 1330"/>
                <a:gd name="T125" fmla="*/ 1561 w 1561"/>
                <a:gd name="T126" fmla="*/ 1330 h 13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61" h="1330">
                  <a:moveTo>
                    <a:pt x="272" y="531"/>
                  </a:moveTo>
                  <a:cubicBezTo>
                    <a:pt x="324" y="479"/>
                    <a:pt x="300" y="497"/>
                    <a:pt x="341" y="470"/>
                  </a:cubicBezTo>
                  <a:cubicBezTo>
                    <a:pt x="367" y="384"/>
                    <a:pt x="338" y="375"/>
                    <a:pt x="272" y="355"/>
                  </a:cubicBezTo>
                  <a:cubicBezTo>
                    <a:pt x="310" y="314"/>
                    <a:pt x="366" y="335"/>
                    <a:pt x="418" y="339"/>
                  </a:cubicBezTo>
                  <a:cubicBezTo>
                    <a:pt x="433" y="337"/>
                    <a:pt x="459" y="347"/>
                    <a:pt x="464" y="332"/>
                  </a:cubicBezTo>
                  <a:cubicBezTo>
                    <a:pt x="512" y="199"/>
                    <a:pt x="420" y="175"/>
                    <a:pt x="494" y="201"/>
                  </a:cubicBezTo>
                  <a:cubicBezTo>
                    <a:pt x="506" y="236"/>
                    <a:pt x="495" y="250"/>
                    <a:pt x="533" y="262"/>
                  </a:cubicBezTo>
                  <a:cubicBezTo>
                    <a:pt x="551" y="260"/>
                    <a:pt x="569" y="261"/>
                    <a:pt x="586" y="255"/>
                  </a:cubicBezTo>
                  <a:cubicBezTo>
                    <a:pt x="593" y="253"/>
                    <a:pt x="596" y="244"/>
                    <a:pt x="602" y="239"/>
                  </a:cubicBezTo>
                  <a:cubicBezTo>
                    <a:pt x="609" y="233"/>
                    <a:pt x="616" y="227"/>
                    <a:pt x="625" y="224"/>
                  </a:cubicBezTo>
                  <a:cubicBezTo>
                    <a:pt x="642" y="219"/>
                    <a:pt x="661" y="219"/>
                    <a:pt x="679" y="216"/>
                  </a:cubicBezTo>
                  <a:cubicBezTo>
                    <a:pt x="691" y="175"/>
                    <a:pt x="664" y="138"/>
                    <a:pt x="625" y="124"/>
                  </a:cubicBezTo>
                  <a:cubicBezTo>
                    <a:pt x="622" y="96"/>
                    <a:pt x="615" y="68"/>
                    <a:pt x="617" y="40"/>
                  </a:cubicBezTo>
                  <a:cubicBezTo>
                    <a:pt x="620" y="0"/>
                    <a:pt x="645" y="37"/>
                    <a:pt x="648" y="40"/>
                  </a:cubicBezTo>
                  <a:cubicBezTo>
                    <a:pt x="658" y="70"/>
                    <a:pt x="663" y="83"/>
                    <a:pt x="694" y="93"/>
                  </a:cubicBezTo>
                  <a:cubicBezTo>
                    <a:pt x="704" y="104"/>
                    <a:pt x="719" y="118"/>
                    <a:pt x="725" y="132"/>
                  </a:cubicBezTo>
                  <a:cubicBezTo>
                    <a:pt x="733" y="150"/>
                    <a:pt x="725" y="169"/>
                    <a:pt x="748" y="178"/>
                  </a:cubicBezTo>
                  <a:cubicBezTo>
                    <a:pt x="770" y="186"/>
                    <a:pt x="794" y="186"/>
                    <a:pt x="817" y="193"/>
                  </a:cubicBezTo>
                  <a:cubicBezTo>
                    <a:pt x="917" y="187"/>
                    <a:pt x="951" y="178"/>
                    <a:pt x="1047" y="186"/>
                  </a:cubicBezTo>
                  <a:cubicBezTo>
                    <a:pt x="1088" y="172"/>
                    <a:pt x="1070" y="159"/>
                    <a:pt x="1116" y="170"/>
                  </a:cubicBezTo>
                  <a:cubicBezTo>
                    <a:pt x="1127" y="308"/>
                    <a:pt x="1101" y="271"/>
                    <a:pt x="1170" y="247"/>
                  </a:cubicBezTo>
                  <a:cubicBezTo>
                    <a:pt x="1180" y="250"/>
                    <a:pt x="1193" y="248"/>
                    <a:pt x="1201" y="255"/>
                  </a:cubicBezTo>
                  <a:cubicBezTo>
                    <a:pt x="1207" y="260"/>
                    <a:pt x="1202" y="274"/>
                    <a:pt x="1209" y="278"/>
                  </a:cubicBezTo>
                  <a:cubicBezTo>
                    <a:pt x="1220" y="285"/>
                    <a:pt x="1234" y="283"/>
                    <a:pt x="1247" y="285"/>
                  </a:cubicBezTo>
                  <a:cubicBezTo>
                    <a:pt x="1250" y="293"/>
                    <a:pt x="1250" y="301"/>
                    <a:pt x="1255" y="308"/>
                  </a:cubicBezTo>
                  <a:cubicBezTo>
                    <a:pt x="1266" y="323"/>
                    <a:pt x="1293" y="347"/>
                    <a:pt x="1293" y="347"/>
                  </a:cubicBezTo>
                  <a:cubicBezTo>
                    <a:pt x="1303" y="377"/>
                    <a:pt x="1308" y="390"/>
                    <a:pt x="1339" y="401"/>
                  </a:cubicBezTo>
                  <a:cubicBezTo>
                    <a:pt x="1412" y="388"/>
                    <a:pt x="1400" y="388"/>
                    <a:pt x="1408" y="308"/>
                  </a:cubicBezTo>
                  <a:cubicBezTo>
                    <a:pt x="1443" y="343"/>
                    <a:pt x="1443" y="407"/>
                    <a:pt x="1393" y="424"/>
                  </a:cubicBezTo>
                  <a:cubicBezTo>
                    <a:pt x="1397" y="449"/>
                    <a:pt x="1405" y="517"/>
                    <a:pt x="1416" y="539"/>
                  </a:cubicBezTo>
                  <a:cubicBezTo>
                    <a:pt x="1420" y="547"/>
                    <a:pt x="1431" y="549"/>
                    <a:pt x="1439" y="554"/>
                  </a:cubicBezTo>
                  <a:cubicBezTo>
                    <a:pt x="1450" y="587"/>
                    <a:pt x="1461" y="588"/>
                    <a:pt x="1493" y="577"/>
                  </a:cubicBezTo>
                  <a:cubicBezTo>
                    <a:pt x="1513" y="580"/>
                    <a:pt x="1536" y="575"/>
                    <a:pt x="1554" y="585"/>
                  </a:cubicBezTo>
                  <a:cubicBezTo>
                    <a:pt x="1561" y="589"/>
                    <a:pt x="1549" y="600"/>
                    <a:pt x="1546" y="608"/>
                  </a:cubicBezTo>
                  <a:cubicBezTo>
                    <a:pt x="1544" y="616"/>
                    <a:pt x="1544" y="625"/>
                    <a:pt x="1539" y="631"/>
                  </a:cubicBezTo>
                  <a:cubicBezTo>
                    <a:pt x="1523" y="651"/>
                    <a:pt x="1491" y="650"/>
                    <a:pt x="1470" y="654"/>
                  </a:cubicBezTo>
                  <a:cubicBezTo>
                    <a:pt x="1461" y="703"/>
                    <a:pt x="1456" y="702"/>
                    <a:pt x="1431" y="739"/>
                  </a:cubicBezTo>
                  <a:cubicBezTo>
                    <a:pt x="1427" y="812"/>
                    <a:pt x="1432" y="897"/>
                    <a:pt x="1378" y="954"/>
                  </a:cubicBezTo>
                  <a:cubicBezTo>
                    <a:pt x="1361" y="1004"/>
                    <a:pt x="1371" y="1057"/>
                    <a:pt x="1354" y="1107"/>
                  </a:cubicBezTo>
                  <a:cubicBezTo>
                    <a:pt x="1365" y="1138"/>
                    <a:pt x="1374" y="1159"/>
                    <a:pt x="1331" y="1146"/>
                  </a:cubicBezTo>
                  <a:cubicBezTo>
                    <a:pt x="1311" y="1125"/>
                    <a:pt x="1307" y="1109"/>
                    <a:pt x="1278" y="1100"/>
                  </a:cubicBezTo>
                  <a:cubicBezTo>
                    <a:pt x="1215" y="1119"/>
                    <a:pt x="1148" y="1101"/>
                    <a:pt x="1086" y="1123"/>
                  </a:cubicBezTo>
                  <a:cubicBezTo>
                    <a:pt x="1076" y="1133"/>
                    <a:pt x="1059" y="1146"/>
                    <a:pt x="1055" y="1161"/>
                  </a:cubicBezTo>
                  <a:cubicBezTo>
                    <a:pt x="1035" y="1242"/>
                    <a:pt x="1073" y="1221"/>
                    <a:pt x="1024" y="1238"/>
                  </a:cubicBezTo>
                  <a:cubicBezTo>
                    <a:pt x="981" y="1303"/>
                    <a:pt x="1040" y="1207"/>
                    <a:pt x="1001" y="1299"/>
                  </a:cubicBezTo>
                  <a:cubicBezTo>
                    <a:pt x="999" y="1303"/>
                    <a:pt x="973" y="1327"/>
                    <a:pt x="970" y="1330"/>
                  </a:cubicBezTo>
                  <a:cubicBezTo>
                    <a:pt x="984" y="1264"/>
                    <a:pt x="958" y="1221"/>
                    <a:pt x="894" y="1199"/>
                  </a:cubicBezTo>
                  <a:cubicBezTo>
                    <a:pt x="859" y="1166"/>
                    <a:pt x="829" y="1181"/>
                    <a:pt x="786" y="1192"/>
                  </a:cubicBezTo>
                  <a:cubicBezTo>
                    <a:pt x="783" y="1200"/>
                    <a:pt x="779" y="1207"/>
                    <a:pt x="778" y="1215"/>
                  </a:cubicBezTo>
                  <a:cubicBezTo>
                    <a:pt x="774" y="1240"/>
                    <a:pt x="778" y="1267"/>
                    <a:pt x="771" y="1292"/>
                  </a:cubicBezTo>
                  <a:cubicBezTo>
                    <a:pt x="769" y="1300"/>
                    <a:pt x="769" y="1274"/>
                    <a:pt x="763" y="1268"/>
                  </a:cubicBezTo>
                  <a:cubicBezTo>
                    <a:pt x="757" y="1262"/>
                    <a:pt x="748" y="1263"/>
                    <a:pt x="740" y="1261"/>
                  </a:cubicBezTo>
                  <a:cubicBezTo>
                    <a:pt x="722" y="1265"/>
                    <a:pt x="678" y="1279"/>
                    <a:pt x="663" y="1261"/>
                  </a:cubicBezTo>
                  <a:cubicBezTo>
                    <a:pt x="655" y="1251"/>
                    <a:pt x="668" y="1235"/>
                    <a:pt x="671" y="1222"/>
                  </a:cubicBezTo>
                  <a:cubicBezTo>
                    <a:pt x="662" y="1187"/>
                    <a:pt x="645" y="1157"/>
                    <a:pt x="610" y="1146"/>
                  </a:cubicBezTo>
                  <a:cubicBezTo>
                    <a:pt x="575" y="1111"/>
                    <a:pt x="555" y="1125"/>
                    <a:pt x="502" y="1130"/>
                  </a:cubicBezTo>
                  <a:cubicBezTo>
                    <a:pt x="442" y="1126"/>
                    <a:pt x="348" y="1135"/>
                    <a:pt x="295" y="1100"/>
                  </a:cubicBezTo>
                  <a:cubicBezTo>
                    <a:pt x="284" y="1066"/>
                    <a:pt x="299" y="1040"/>
                    <a:pt x="310" y="1007"/>
                  </a:cubicBezTo>
                  <a:cubicBezTo>
                    <a:pt x="307" y="997"/>
                    <a:pt x="308" y="986"/>
                    <a:pt x="302" y="977"/>
                  </a:cubicBezTo>
                  <a:cubicBezTo>
                    <a:pt x="292" y="962"/>
                    <a:pt x="264" y="938"/>
                    <a:pt x="264" y="938"/>
                  </a:cubicBezTo>
                  <a:cubicBezTo>
                    <a:pt x="247" y="889"/>
                    <a:pt x="206" y="851"/>
                    <a:pt x="164" y="823"/>
                  </a:cubicBezTo>
                  <a:cubicBezTo>
                    <a:pt x="159" y="831"/>
                    <a:pt x="152" y="837"/>
                    <a:pt x="149" y="846"/>
                  </a:cubicBezTo>
                  <a:cubicBezTo>
                    <a:pt x="144" y="858"/>
                    <a:pt x="151" y="876"/>
                    <a:pt x="141" y="884"/>
                  </a:cubicBezTo>
                  <a:cubicBezTo>
                    <a:pt x="133" y="891"/>
                    <a:pt x="120" y="879"/>
                    <a:pt x="110" y="877"/>
                  </a:cubicBezTo>
                  <a:cubicBezTo>
                    <a:pt x="79" y="884"/>
                    <a:pt x="70" y="898"/>
                    <a:pt x="41" y="908"/>
                  </a:cubicBezTo>
                  <a:cubicBezTo>
                    <a:pt x="39" y="895"/>
                    <a:pt x="12" y="796"/>
                    <a:pt x="57" y="861"/>
                  </a:cubicBezTo>
                  <a:cubicBezTo>
                    <a:pt x="77" y="859"/>
                    <a:pt x="99" y="862"/>
                    <a:pt x="118" y="854"/>
                  </a:cubicBezTo>
                  <a:cubicBezTo>
                    <a:pt x="134" y="847"/>
                    <a:pt x="112" y="764"/>
                    <a:pt x="103" y="754"/>
                  </a:cubicBezTo>
                  <a:cubicBezTo>
                    <a:pt x="97" y="748"/>
                    <a:pt x="88" y="749"/>
                    <a:pt x="80" y="746"/>
                  </a:cubicBezTo>
                  <a:cubicBezTo>
                    <a:pt x="51" y="719"/>
                    <a:pt x="54" y="707"/>
                    <a:pt x="18" y="731"/>
                  </a:cubicBezTo>
                  <a:cubicBezTo>
                    <a:pt x="15" y="739"/>
                    <a:pt x="18" y="754"/>
                    <a:pt x="10" y="754"/>
                  </a:cubicBezTo>
                  <a:cubicBezTo>
                    <a:pt x="2" y="754"/>
                    <a:pt x="0" y="738"/>
                    <a:pt x="3" y="731"/>
                  </a:cubicBezTo>
                  <a:cubicBezTo>
                    <a:pt x="7" y="723"/>
                    <a:pt x="18" y="721"/>
                    <a:pt x="26" y="716"/>
                  </a:cubicBezTo>
                  <a:cubicBezTo>
                    <a:pt x="76" y="725"/>
                    <a:pt x="62" y="734"/>
                    <a:pt x="103" y="746"/>
                  </a:cubicBezTo>
                  <a:cubicBezTo>
                    <a:pt x="134" y="743"/>
                    <a:pt x="173" y="753"/>
                    <a:pt x="195" y="731"/>
                  </a:cubicBezTo>
                  <a:cubicBezTo>
                    <a:pt x="222" y="703"/>
                    <a:pt x="185" y="681"/>
                    <a:pt x="249" y="662"/>
                  </a:cubicBezTo>
                  <a:cubicBezTo>
                    <a:pt x="257" y="653"/>
                    <a:pt x="275" y="638"/>
                    <a:pt x="272" y="623"/>
                  </a:cubicBezTo>
                  <a:cubicBezTo>
                    <a:pt x="270" y="615"/>
                    <a:pt x="236" y="595"/>
                    <a:pt x="233" y="593"/>
                  </a:cubicBezTo>
                  <a:cubicBezTo>
                    <a:pt x="200" y="566"/>
                    <a:pt x="189" y="569"/>
                    <a:pt x="141" y="562"/>
                  </a:cubicBezTo>
                  <a:cubicBezTo>
                    <a:pt x="175" y="540"/>
                    <a:pt x="174" y="549"/>
                    <a:pt x="210" y="562"/>
                  </a:cubicBezTo>
                  <a:cubicBezTo>
                    <a:pt x="213" y="570"/>
                    <a:pt x="210" y="582"/>
                    <a:pt x="218" y="585"/>
                  </a:cubicBezTo>
                  <a:cubicBezTo>
                    <a:pt x="224" y="587"/>
                    <a:pt x="274" y="576"/>
                    <a:pt x="279" y="562"/>
                  </a:cubicBezTo>
                  <a:cubicBezTo>
                    <a:pt x="282" y="552"/>
                    <a:pt x="274" y="541"/>
                    <a:pt x="272" y="531"/>
                  </a:cubicBezTo>
                  <a:close/>
                </a:path>
              </a:pathLst>
            </a:custGeom>
            <a:gradFill flip="none" rotWithShape="1">
              <a:gsLst>
                <a:gs pos="0">
                  <a:schemeClr val="accent1">
                    <a:lumMod val="5000"/>
                    <a:lumOff val="95000"/>
                  </a:schemeClr>
                </a:gs>
                <a:gs pos="100000">
                  <a:schemeClr val="accent6">
                    <a:lumMod val="75000"/>
                  </a:schemeClr>
                </a:gs>
              </a:gsLst>
              <a:path path="circle">
                <a:fillToRect l="50000" t="50000" r="50000" b="50000"/>
              </a:path>
              <a:tileRect/>
            </a:gradFill>
            <a:ln>
              <a:solidFill>
                <a:schemeClr val="bg1">
                  <a:lumMod val="50000"/>
                </a:schemeClr>
              </a:solidFill>
              <a:headEnd/>
              <a:tailEnd/>
            </a:ln>
          </p:spPr>
          <p:style>
            <a:lnRef idx="0">
              <a:schemeClr val="accent1"/>
            </a:lnRef>
            <a:fillRef idx="3">
              <a:schemeClr val="accent1"/>
            </a:fillRef>
            <a:effectRef idx="3">
              <a:schemeClr val="accent1"/>
            </a:effectRef>
            <a:fontRef idx="minor">
              <a:schemeClr val="lt1"/>
            </a:fontRef>
          </p:style>
          <p:txBody>
            <a:bodyPr/>
            <a:lstStyle/>
            <a:p>
              <a:endParaRPr lang="ja-JP" altLang="en-US" sz="149">
                <a:latin typeface="Arial" panose="020B0604020202020204" pitchFamily="34" charset="0"/>
                <a:cs typeface="Arial" panose="020B0604020202020204" pitchFamily="34" charset="0"/>
              </a:endParaRPr>
            </a:p>
          </p:txBody>
        </p:sp>
        <p:sp>
          <p:nvSpPr>
            <p:cNvPr id="12" name="Freeform 71">
              <a:extLst>
                <a:ext uri="{FF2B5EF4-FFF2-40B4-BE49-F238E27FC236}">
                  <a16:creationId xmlns:a16="http://schemas.microsoft.com/office/drawing/2014/main" id="{FA403666-53BB-4BD3-BE76-B3B8FAA6B3F7}"/>
                </a:ext>
              </a:extLst>
            </p:cNvPr>
            <p:cNvSpPr>
              <a:spLocks/>
            </p:cNvSpPr>
            <p:nvPr/>
          </p:nvSpPr>
          <p:spPr bwMode="auto">
            <a:xfrm rot="8521170">
              <a:off x="3895528" y="1928153"/>
              <a:ext cx="395256" cy="269254"/>
            </a:xfrm>
            <a:custGeom>
              <a:avLst/>
              <a:gdLst>
                <a:gd name="T0" fmla="*/ 2147483647 w 2158"/>
                <a:gd name="T1" fmla="*/ 2147483647 h 848"/>
                <a:gd name="T2" fmla="*/ 2147483647 w 2158"/>
                <a:gd name="T3" fmla="*/ 2147483647 h 848"/>
                <a:gd name="T4" fmla="*/ 2147483647 w 2158"/>
                <a:gd name="T5" fmla="*/ 2147483647 h 848"/>
                <a:gd name="T6" fmla="*/ 2147483647 w 2158"/>
                <a:gd name="T7" fmla="*/ 2147483647 h 848"/>
                <a:gd name="T8" fmla="*/ 2147483647 w 2158"/>
                <a:gd name="T9" fmla="*/ 2147483647 h 848"/>
                <a:gd name="T10" fmla="*/ 2147483647 w 2158"/>
                <a:gd name="T11" fmla="*/ 2147483647 h 848"/>
                <a:gd name="T12" fmla="*/ 2147483647 w 2158"/>
                <a:gd name="T13" fmla="*/ 2147483647 h 848"/>
                <a:gd name="T14" fmla="*/ 2147483647 w 2158"/>
                <a:gd name="T15" fmla="*/ 2147483647 h 848"/>
                <a:gd name="T16" fmla="*/ 2147483647 w 2158"/>
                <a:gd name="T17" fmla="*/ 2147483647 h 848"/>
                <a:gd name="T18" fmla="*/ 0 w 2158"/>
                <a:gd name="T19" fmla="*/ 2147483647 h 848"/>
                <a:gd name="T20" fmla="*/ 2147483647 w 2158"/>
                <a:gd name="T21" fmla="*/ 2147483647 h 848"/>
                <a:gd name="T22" fmla="*/ 2147483647 w 2158"/>
                <a:gd name="T23" fmla="*/ 2147483647 h 848"/>
                <a:gd name="T24" fmla="*/ 2147483647 w 2158"/>
                <a:gd name="T25" fmla="*/ 2147483647 h 848"/>
                <a:gd name="T26" fmla="*/ 2147483647 w 2158"/>
                <a:gd name="T27" fmla="*/ 2147483647 h 848"/>
                <a:gd name="T28" fmla="*/ 2147483647 w 2158"/>
                <a:gd name="T29" fmla="*/ 2147483647 h 848"/>
                <a:gd name="T30" fmla="*/ 2147483647 w 2158"/>
                <a:gd name="T31" fmla="*/ 2147483647 h 848"/>
                <a:gd name="T32" fmla="*/ 2147483647 w 2158"/>
                <a:gd name="T33" fmla="*/ 2147483647 h 848"/>
                <a:gd name="T34" fmla="*/ 2147483647 w 2158"/>
                <a:gd name="T35" fmla="*/ 2147483647 h 848"/>
                <a:gd name="T36" fmla="*/ 2147483647 w 2158"/>
                <a:gd name="T37" fmla="*/ 2147483647 h 848"/>
                <a:gd name="T38" fmla="*/ 2147483647 w 2158"/>
                <a:gd name="T39" fmla="*/ 2147483647 h 848"/>
                <a:gd name="T40" fmla="*/ 2147483647 w 2158"/>
                <a:gd name="T41" fmla="*/ 2147483647 h 848"/>
                <a:gd name="T42" fmla="*/ 2147483647 w 2158"/>
                <a:gd name="T43" fmla="*/ 2147483647 h 848"/>
                <a:gd name="T44" fmla="*/ 2147483647 w 2158"/>
                <a:gd name="T45" fmla="*/ 2147483647 h 848"/>
                <a:gd name="T46" fmla="*/ 2147483647 w 2158"/>
                <a:gd name="T47" fmla="*/ 2147483647 h 848"/>
                <a:gd name="T48" fmla="*/ 2147483647 w 2158"/>
                <a:gd name="T49" fmla="*/ 2147483647 h 848"/>
                <a:gd name="T50" fmla="*/ 2147483647 w 2158"/>
                <a:gd name="T51" fmla="*/ 2147483647 h 848"/>
                <a:gd name="T52" fmla="*/ 2147483647 w 2158"/>
                <a:gd name="T53" fmla="*/ 2147483647 h 848"/>
                <a:gd name="T54" fmla="*/ 2147483647 w 2158"/>
                <a:gd name="T55" fmla="*/ 2147483647 h 848"/>
                <a:gd name="T56" fmla="*/ 2147483647 w 2158"/>
                <a:gd name="T57" fmla="*/ 2147483647 h 848"/>
                <a:gd name="T58" fmla="*/ 2147483647 w 2158"/>
                <a:gd name="T59" fmla="*/ 2147483647 h 848"/>
                <a:gd name="T60" fmla="*/ 2147483647 w 2158"/>
                <a:gd name="T61" fmla="*/ 2147483647 h 848"/>
                <a:gd name="T62" fmla="*/ 2147483647 w 2158"/>
                <a:gd name="T63" fmla="*/ 2147483647 h 848"/>
                <a:gd name="T64" fmla="*/ 2147483647 w 2158"/>
                <a:gd name="T65" fmla="*/ 2147483647 h 848"/>
                <a:gd name="T66" fmla="*/ 2147483647 w 2158"/>
                <a:gd name="T67" fmla="*/ 2147483647 h 848"/>
                <a:gd name="T68" fmla="*/ 2147483647 w 2158"/>
                <a:gd name="T69" fmla="*/ 2147483647 h 848"/>
                <a:gd name="T70" fmla="*/ 2147483647 w 2158"/>
                <a:gd name="T71" fmla="*/ 2147483647 h 848"/>
                <a:gd name="T72" fmla="*/ 2147483647 w 2158"/>
                <a:gd name="T73" fmla="*/ 2147483647 h 848"/>
                <a:gd name="T74" fmla="*/ 2147483647 w 2158"/>
                <a:gd name="T75" fmla="*/ 2147483647 h 848"/>
                <a:gd name="T76" fmla="*/ 2147483647 w 2158"/>
                <a:gd name="T77" fmla="*/ 2147483647 h 848"/>
                <a:gd name="T78" fmla="*/ 2147483647 w 2158"/>
                <a:gd name="T79" fmla="*/ 2147483647 h 848"/>
                <a:gd name="T80" fmla="*/ 2147483647 w 2158"/>
                <a:gd name="T81" fmla="*/ 2147483647 h 848"/>
                <a:gd name="T82" fmla="*/ 2147483647 w 2158"/>
                <a:gd name="T83" fmla="*/ 2147483647 h 848"/>
                <a:gd name="T84" fmla="*/ 2147483647 w 2158"/>
                <a:gd name="T85" fmla="*/ 2147483647 h 848"/>
                <a:gd name="T86" fmla="*/ 2147483647 w 2158"/>
                <a:gd name="T87" fmla="*/ 2147483647 h 848"/>
                <a:gd name="T88" fmla="*/ 2147483647 w 2158"/>
                <a:gd name="T89" fmla="*/ 2147483647 h 848"/>
                <a:gd name="T90" fmla="*/ 2147483647 w 2158"/>
                <a:gd name="T91" fmla="*/ 2147483647 h 848"/>
                <a:gd name="T92" fmla="*/ 2147483647 w 2158"/>
                <a:gd name="T93" fmla="*/ 2147483647 h 8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158"/>
                <a:gd name="T142" fmla="*/ 0 h 848"/>
                <a:gd name="T143" fmla="*/ 2158 w 2158"/>
                <a:gd name="T144" fmla="*/ 848 h 84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158" h="848">
                  <a:moveTo>
                    <a:pt x="599" y="75"/>
                  </a:moveTo>
                  <a:cubicBezTo>
                    <a:pt x="538" y="94"/>
                    <a:pt x="479" y="94"/>
                    <a:pt x="414" y="98"/>
                  </a:cubicBezTo>
                  <a:cubicBezTo>
                    <a:pt x="348" y="118"/>
                    <a:pt x="281" y="131"/>
                    <a:pt x="215" y="151"/>
                  </a:cubicBezTo>
                  <a:cubicBezTo>
                    <a:pt x="172" y="194"/>
                    <a:pt x="229" y="142"/>
                    <a:pt x="176" y="174"/>
                  </a:cubicBezTo>
                  <a:cubicBezTo>
                    <a:pt x="124" y="205"/>
                    <a:pt x="202" y="177"/>
                    <a:pt x="138" y="197"/>
                  </a:cubicBezTo>
                  <a:cubicBezTo>
                    <a:pt x="119" y="216"/>
                    <a:pt x="98" y="221"/>
                    <a:pt x="76" y="236"/>
                  </a:cubicBezTo>
                  <a:cubicBezTo>
                    <a:pt x="56" y="300"/>
                    <a:pt x="84" y="222"/>
                    <a:pt x="53" y="274"/>
                  </a:cubicBezTo>
                  <a:cubicBezTo>
                    <a:pt x="49" y="281"/>
                    <a:pt x="50" y="290"/>
                    <a:pt x="46" y="297"/>
                  </a:cubicBezTo>
                  <a:cubicBezTo>
                    <a:pt x="42" y="303"/>
                    <a:pt x="35" y="307"/>
                    <a:pt x="30" y="313"/>
                  </a:cubicBezTo>
                  <a:cubicBezTo>
                    <a:pt x="13" y="334"/>
                    <a:pt x="8" y="357"/>
                    <a:pt x="0" y="382"/>
                  </a:cubicBezTo>
                  <a:cubicBezTo>
                    <a:pt x="5" y="451"/>
                    <a:pt x="6" y="517"/>
                    <a:pt x="46" y="574"/>
                  </a:cubicBezTo>
                  <a:cubicBezTo>
                    <a:pt x="74" y="666"/>
                    <a:pt x="137" y="678"/>
                    <a:pt x="222" y="689"/>
                  </a:cubicBezTo>
                  <a:cubicBezTo>
                    <a:pt x="230" y="692"/>
                    <a:pt x="237" y="694"/>
                    <a:pt x="245" y="697"/>
                  </a:cubicBezTo>
                  <a:cubicBezTo>
                    <a:pt x="253" y="699"/>
                    <a:pt x="260" y="701"/>
                    <a:pt x="268" y="704"/>
                  </a:cubicBezTo>
                  <a:cubicBezTo>
                    <a:pt x="283" y="709"/>
                    <a:pt x="314" y="720"/>
                    <a:pt x="314" y="720"/>
                  </a:cubicBezTo>
                  <a:cubicBezTo>
                    <a:pt x="350" y="754"/>
                    <a:pt x="430" y="746"/>
                    <a:pt x="476" y="750"/>
                  </a:cubicBezTo>
                  <a:cubicBezTo>
                    <a:pt x="540" y="772"/>
                    <a:pt x="606" y="813"/>
                    <a:pt x="675" y="820"/>
                  </a:cubicBezTo>
                  <a:cubicBezTo>
                    <a:pt x="779" y="831"/>
                    <a:pt x="1099" y="834"/>
                    <a:pt x="1121" y="835"/>
                  </a:cubicBezTo>
                  <a:cubicBezTo>
                    <a:pt x="1315" y="848"/>
                    <a:pt x="1492" y="822"/>
                    <a:pt x="1682" y="797"/>
                  </a:cubicBezTo>
                  <a:cubicBezTo>
                    <a:pt x="1716" y="785"/>
                    <a:pt x="1747" y="774"/>
                    <a:pt x="1781" y="766"/>
                  </a:cubicBezTo>
                  <a:cubicBezTo>
                    <a:pt x="1824" y="723"/>
                    <a:pt x="1767" y="775"/>
                    <a:pt x="1820" y="743"/>
                  </a:cubicBezTo>
                  <a:cubicBezTo>
                    <a:pt x="1826" y="739"/>
                    <a:pt x="1829" y="732"/>
                    <a:pt x="1835" y="727"/>
                  </a:cubicBezTo>
                  <a:cubicBezTo>
                    <a:pt x="1842" y="721"/>
                    <a:pt x="1850" y="716"/>
                    <a:pt x="1858" y="712"/>
                  </a:cubicBezTo>
                  <a:cubicBezTo>
                    <a:pt x="1879" y="702"/>
                    <a:pt x="1905" y="697"/>
                    <a:pt x="1927" y="689"/>
                  </a:cubicBezTo>
                  <a:cubicBezTo>
                    <a:pt x="1951" y="666"/>
                    <a:pt x="1981" y="660"/>
                    <a:pt x="2012" y="651"/>
                  </a:cubicBezTo>
                  <a:cubicBezTo>
                    <a:pt x="2034" y="628"/>
                    <a:pt x="2064" y="619"/>
                    <a:pt x="2089" y="597"/>
                  </a:cubicBezTo>
                  <a:cubicBezTo>
                    <a:pt x="2103" y="585"/>
                    <a:pt x="2127" y="558"/>
                    <a:pt x="2127" y="558"/>
                  </a:cubicBezTo>
                  <a:cubicBezTo>
                    <a:pt x="2136" y="533"/>
                    <a:pt x="2149" y="514"/>
                    <a:pt x="2158" y="489"/>
                  </a:cubicBezTo>
                  <a:cubicBezTo>
                    <a:pt x="2155" y="440"/>
                    <a:pt x="2157" y="391"/>
                    <a:pt x="2150" y="343"/>
                  </a:cubicBezTo>
                  <a:cubicBezTo>
                    <a:pt x="2147" y="318"/>
                    <a:pt x="2112" y="303"/>
                    <a:pt x="2096" y="290"/>
                  </a:cubicBezTo>
                  <a:cubicBezTo>
                    <a:pt x="2057" y="258"/>
                    <a:pt x="2042" y="216"/>
                    <a:pt x="1989" y="197"/>
                  </a:cubicBezTo>
                  <a:cubicBezTo>
                    <a:pt x="1977" y="186"/>
                    <a:pt x="1971" y="169"/>
                    <a:pt x="1958" y="159"/>
                  </a:cubicBezTo>
                  <a:cubicBezTo>
                    <a:pt x="1955" y="157"/>
                    <a:pt x="1915" y="145"/>
                    <a:pt x="1912" y="144"/>
                  </a:cubicBezTo>
                  <a:cubicBezTo>
                    <a:pt x="1849" y="77"/>
                    <a:pt x="1654" y="84"/>
                    <a:pt x="1597" y="82"/>
                  </a:cubicBezTo>
                  <a:cubicBezTo>
                    <a:pt x="1534" y="63"/>
                    <a:pt x="1469" y="48"/>
                    <a:pt x="1405" y="29"/>
                  </a:cubicBezTo>
                  <a:cubicBezTo>
                    <a:pt x="1267" y="35"/>
                    <a:pt x="1270" y="0"/>
                    <a:pt x="1221" y="75"/>
                  </a:cubicBezTo>
                  <a:cubicBezTo>
                    <a:pt x="1194" y="178"/>
                    <a:pt x="1218" y="283"/>
                    <a:pt x="1244" y="382"/>
                  </a:cubicBezTo>
                  <a:cubicBezTo>
                    <a:pt x="1236" y="451"/>
                    <a:pt x="1246" y="454"/>
                    <a:pt x="1190" y="474"/>
                  </a:cubicBezTo>
                  <a:cubicBezTo>
                    <a:pt x="1099" y="465"/>
                    <a:pt x="1082" y="466"/>
                    <a:pt x="1021" y="405"/>
                  </a:cubicBezTo>
                  <a:cubicBezTo>
                    <a:pt x="1004" y="356"/>
                    <a:pt x="1011" y="274"/>
                    <a:pt x="1052" y="236"/>
                  </a:cubicBezTo>
                  <a:cubicBezTo>
                    <a:pt x="1049" y="192"/>
                    <a:pt x="1053" y="148"/>
                    <a:pt x="1044" y="105"/>
                  </a:cubicBezTo>
                  <a:cubicBezTo>
                    <a:pt x="1038" y="76"/>
                    <a:pt x="976" y="57"/>
                    <a:pt x="952" y="52"/>
                  </a:cubicBezTo>
                  <a:cubicBezTo>
                    <a:pt x="872" y="35"/>
                    <a:pt x="817" y="40"/>
                    <a:pt x="722" y="36"/>
                  </a:cubicBezTo>
                  <a:cubicBezTo>
                    <a:pt x="642" y="41"/>
                    <a:pt x="604" y="37"/>
                    <a:pt x="537" y="52"/>
                  </a:cubicBezTo>
                  <a:cubicBezTo>
                    <a:pt x="513" y="57"/>
                    <a:pt x="468" y="75"/>
                    <a:pt x="468" y="75"/>
                  </a:cubicBezTo>
                  <a:cubicBezTo>
                    <a:pt x="458" y="103"/>
                    <a:pt x="463" y="91"/>
                    <a:pt x="453" y="113"/>
                  </a:cubicBezTo>
                  <a:cubicBezTo>
                    <a:pt x="414" y="89"/>
                    <a:pt x="430" y="84"/>
                    <a:pt x="407" y="98"/>
                  </a:cubicBezTo>
                </a:path>
              </a:pathLst>
            </a:custGeom>
            <a:solidFill>
              <a:schemeClr val="bg1">
                <a:lumMod val="65000"/>
              </a:schemeClr>
            </a:solidFill>
            <a:ln>
              <a:headEnd/>
              <a:tailEnd/>
            </a:ln>
            <a:effectLst>
              <a:innerShdw blurRad="63500" dist="50800" dir="13500000">
                <a:prstClr val="black">
                  <a:alpha val="50000"/>
                </a:prstClr>
              </a:innerShdw>
              <a:softEdge rad="12700"/>
            </a:effectLst>
          </p:spPr>
          <p:style>
            <a:lnRef idx="2">
              <a:schemeClr val="accent1"/>
            </a:lnRef>
            <a:fillRef idx="0">
              <a:schemeClr val="accent1"/>
            </a:fillRef>
            <a:effectRef idx="1">
              <a:schemeClr val="accent1"/>
            </a:effectRef>
            <a:fontRef idx="minor">
              <a:schemeClr val="tx1"/>
            </a:fontRef>
          </p:style>
          <p:txBody>
            <a:bodyPr/>
            <a:lstStyle/>
            <a:p>
              <a:endParaRPr lang="ja-JP" altLang="en-US" sz="149">
                <a:latin typeface="Arial" panose="020B0604020202020204" pitchFamily="34" charset="0"/>
                <a:cs typeface="Arial" panose="020B0604020202020204" pitchFamily="34" charset="0"/>
              </a:endParaRPr>
            </a:p>
          </p:txBody>
        </p:sp>
        <p:sp>
          <p:nvSpPr>
            <p:cNvPr id="13" name="楕円 12">
              <a:extLst>
                <a:ext uri="{FF2B5EF4-FFF2-40B4-BE49-F238E27FC236}">
                  <a16:creationId xmlns:a16="http://schemas.microsoft.com/office/drawing/2014/main" id="{D882598C-A12C-4683-9D49-E86C32B59A11}"/>
                </a:ext>
              </a:extLst>
            </p:cNvPr>
            <p:cNvSpPr/>
            <p:nvPr/>
          </p:nvSpPr>
          <p:spPr>
            <a:xfrm rot="21042020" flipV="1">
              <a:off x="4200376" y="2154805"/>
              <a:ext cx="129015" cy="64681"/>
            </a:xfrm>
            <a:prstGeom prst="ellipse">
              <a:avLst/>
            </a:prstGeom>
            <a:solidFill>
              <a:schemeClr val="lt1">
                <a:alpha val="69000"/>
              </a:schemeClr>
            </a:solidFill>
            <a:ln>
              <a:solidFill>
                <a:schemeClr val="tx2">
                  <a:lumMod val="40000"/>
                  <a:lumOff val="6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18695" tIns="9347" rIns="18695" bIns="9347" numCol="1" spcCol="0" rtlCol="0" fromWordArt="0" anchor="ctr" anchorCtr="0" forceAA="0" compatLnSpc="1">
              <a:prstTxWarp prst="textNoShape">
                <a:avLst/>
              </a:prstTxWarp>
              <a:noAutofit/>
            </a:bodyPr>
            <a:lstStyle/>
            <a:p>
              <a:pPr algn="ctr"/>
              <a:endParaRPr lang="ja-JP" altLang="en-US" sz="149">
                <a:latin typeface="Arial" panose="020B0604020202020204" pitchFamily="34" charset="0"/>
                <a:cs typeface="Arial" panose="020B0604020202020204" pitchFamily="34" charset="0"/>
              </a:endParaRPr>
            </a:p>
          </p:txBody>
        </p:sp>
        <p:sp>
          <p:nvSpPr>
            <p:cNvPr id="14" name="楕円 13">
              <a:extLst>
                <a:ext uri="{FF2B5EF4-FFF2-40B4-BE49-F238E27FC236}">
                  <a16:creationId xmlns:a16="http://schemas.microsoft.com/office/drawing/2014/main" id="{E5D3CE7E-B9F5-4940-B3C6-E28CD782B4EE}"/>
                </a:ext>
              </a:extLst>
            </p:cNvPr>
            <p:cNvSpPr/>
            <p:nvPr/>
          </p:nvSpPr>
          <p:spPr>
            <a:xfrm rot="21049816">
              <a:off x="4158058" y="2285562"/>
              <a:ext cx="103042" cy="51631"/>
            </a:xfrm>
            <a:prstGeom prst="ellipse">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695" tIns="9347" rIns="18695" bIns="9347" numCol="1" spcCol="0" rtlCol="0" fromWordArt="0" anchor="ctr" anchorCtr="0" forceAA="0" compatLnSpc="1">
              <a:prstTxWarp prst="textNoShape">
                <a:avLst/>
              </a:prstTxWarp>
              <a:noAutofit/>
            </a:bodyPr>
            <a:lstStyle/>
            <a:p>
              <a:pPr algn="ctr"/>
              <a:endParaRPr lang="ja-JP" altLang="en-US" sz="149">
                <a:latin typeface="Arial" panose="020B0604020202020204" pitchFamily="34" charset="0"/>
                <a:cs typeface="Arial" panose="020B0604020202020204" pitchFamily="34" charset="0"/>
              </a:endParaRPr>
            </a:p>
          </p:txBody>
        </p:sp>
        <p:sp>
          <p:nvSpPr>
            <p:cNvPr id="15" name="楕円 14">
              <a:extLst>
                <a:ext uri="{FF2B5EF4-FFF2-40B4-BE49-F238E27FC236}">
                  <a16:creationId xmlns:a16="http://schemas.microsoft.com/office/drawing/2014/main" id="{0C2E85C5-B92E-42DF-8E54-E86066D8BAB1}"/>
                </a:ext>
              </a:extLst>
            </p:cNvPr>
            <p:cNvSpPr/>
            <p:nvPr/>
          </p:nvSpPr>
          <p:spPr>
            <a:xfrm rot="557980" flipH="1" flipV="1">
              <a:off x="3987268" y="2228183"/>
              <a:ext cx="129015" cy="64681"/>
            </a:xfrm>
            <a:prstGeom prst="ellipse">
              <a:avLst/>
            </a:prstGeom>
            <a:solidFill>
              <a:schemeClr val="lt1">
                <a:alpha val="69000"/>
              </a:schemeClr>
            </a:solidFill>
            <a:ln>
              <a:solidFill>
                <a:schemeClr val="tx2">
                  <a:lumMod val="40000"/>
                  <a:lumOff val="60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18695" tIns="9347" rIns="18695" bIns="9347" numCol="1" spcCol="0" rtlCol="0" fromWordArt="0" anchor="ctr" anchorCtr="0" forceAA="0" compatLnSpc="1">
              <a:prstTxWarp prst="textNoShape">
                <a:avLst/>
              </a:prstTxWarp>
              <a:noAutofit/>
            </a:bodyPr>
            <a:lstStyle/>
            <a:p>
              <a:pPr algn="ctr"/>
              <a:endParaRPr lang="ja-JP" altLang="en-US" sz="149">
                <a:latin typeface="Arial" panose="020B0604020202020204" pitchFamily="34" charset="0"/>
                <a:cs typeface="Arial" panose="020B0604020202020204" pitchFamily="34" charset="0"/>
              </a:endParaRPr>
            </a:p>
          </p:txBody>
        </p:sp>
      </p:grpSp>
      <p:sp>
        <p:nvSpPr>
          <p:cNvPr id="16" name="楕円 15">
            <a:extLst>
              <a:ext uri="{FF2B5EF4-FFF2-40B4-BE49-F238E27FC236}">
                <a16:creationId xmlns:a16="http://schemas.microsoft.com/office/drawing/2014/main" id="{80E12BAE-16ED-4449-AD78-AEBC8C9817AC}"/>
              </a:ext>
            </a:extLst>
          </p:cNvPr>
          <p:cNvSpPr/>
          <p:nvPr/>
        </p:nvSpPr>
        <p:spPr>
          <a:xfrm>
            <a:off x="2329687" y="1595932"/>
            <a:ext cx="562953" cy="567602"/>
          </a:xfrm>
          <a:prstGeom prst="ellipse">
            <a:avLst/>
          </a:prstGeom>
          <a:gradFill>
            <a:gsLst>
              <a:gs pos="34000">
                <a:schemeClr val="accent1">
                  <a:lumMod val="5000"/>
                  <a:lumOff val="95000"/>
                </a:schemeClr>
              </a:gs>
              <a:gs pos="99000">
                <a:schemeClr val="accent4">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ja-JP" altLang="en-US" sz="1013">
              <a:latin typeface="Arial" panose="020B0604020202020204" pitchFamily="34" charset="0"/>
              <a:cs typeface="Arial" panose="020B0604020202020204" pitchFamily="34" charset="0"/>
            </a:endParaRPr>
          </a:p>
        </p:txBody>
      </p:sp>
      <p:sp>
        <p:nvSpPr>
          <p:cNvPr id="17" name="楕円 16">
            <a:extLst>
              <a:ext uri="{FF2B5EF4-FFF2-40B4-BE49-F238E27FC236}">
                <a16:creationId xmlns:a16="http://schemas.microsoft.com/office/drawing/2014/main" id="{F4E68B3A-281A-49FA-90B5-8A4E93E7AF3D}"/>
              </a:ext>
            </a:extLst>
          </p:cNvPr>
          <p:cNvSpPr/>
          <p:nvPr/>
        </p:nvSpPr>
        <p:spPr>
          <a:xfrm>
            <a:off x="2469964" y="1716393"/>
            <a:ext cx="317162" cy="350021"/>
          </a:xfrm>
          <a:prstGeom prst="ellipse">
            <a:avLst/>
          </a:prstGeom>
          <a:gradFill>
            <a:gsLst>
              <a:gs pos="0">
                <a:schemeClr val="accent1">
                  <a:lumMod val="5000"/>
                  <a:lumOff val="95000"/>
                </a:schemeClr>
              </a:gs>
              <a:gs pos="99000">
                <a:schemeClr val="bg1">
                  <a:lumMod val="5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ja-JP" altLang="en-US" sz="1013">
              <a:latin typeface="Arial" panose="020B0604020202020204" pitchFamily="34" charset="0"/>
              <a:cs typeface="Arial" panose="020B0604020202020204" pitchFamily="34" charset="0"/>
            </a:endParaRPr>
          </a:p>
        </p:txBody>
      </p:sp>
      <p:sp>
        <p:nvSpPr>
          <p:cNvPr id="21" name="円弧 20">
            <a:extLst>
              <a:ext uri="{FF2B5EF4-FFF2-40B4-BE49-F238E27FC236}">
                <a16:creationId xmlns:a16="http://schemas.microsoft.com/office/drawing/2014/main" id="{94AA956A-E77E-4E39-A7E2-4CFEB98C0DA3}"/>
              </a:ext>
            </a:extLst>
          </p:cNvPr>
          <p:cNvSpPr/>
          <p:nvPr/>
        </p:nvSpPr>
        <p:spPr>
          <a:xfrm rot="16200000" flipH="1" flipV="1">
            <a:off x="2608050" y="3750312"/>
            <a:ext cx="641886" cy="955180"/>
          </a:xfrm>
          <a:prstGeom prst="arc">
            <a:avLst>
              <a:gd name="adj1" fmla="val 17720529"/>
              <a:gd name="adj2" fmla="val 5154711"/>
            </a:avLst>
          </a:prstGeom>
          <a:ln w="15875">
            <a:solidFill>
              <a:schemeClr val="tx1"/>
            </a:solidFill>
            <a:prstDash val="solid"/>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22" name="円弧 21">
            <a:extLst>
              <a:ext uri="{FF2B5EF4-FFF2-40B4-BE49-F238E27FC236}">
                <a16:creationId xmlns:a16="http://schemas.microsoft.com/office/drawing/2014/main" id="{5B609D70-E097-467B-B391-72679A814860}"/>
              </a:ext>
            </a:extLst>
          </p:cNvPr>
          <p:cNvSpPr/>
          <p:nvPr/>
        </p:nvSpPr>
        <p:spPr>
          <a:xfrm rot="5763414" flipH="1" flipV="1">
            <a:off x="2557753" y="1865706"/>
            <a:ext cx="1588936" cy="1646446"/>
          </a:xfrm>
          <a:prstGeom prst="arc">
            <a:avLst>
              <a:gd name="adj1" fmla="val 284432"/>
              <a:gd name="adj2" fmla="val 5154711"/>
            </a:avLst>
          </a:prstGeom>
          <a:ln w="15875">
            <a:solidFill>
              <a:schemeClr val="tx1"/>
            </a:solidFill>
            <a:prstDash val="solid"/>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808A1060-45B8-438E-863F-D723BB4A80DB}"/>
              </a:ext>
            </a:extLst>
          </p:cNvPr>
          <p:cNvSpPr txBox="1"/>
          <p:nvPr/>
        </p:nvSpPr>
        <p:spPr>
          <a:xfrm>
            <a:off x="2616739" y="4548337"/>
            <a:ext cx="1234907" cy="307777"/>
          </a:xfrm>
          <a:prstGeom prst="rect">
            <a:avLst/>
          </a:prstGeom>
          <a:noFill/>
        </p:spPr>
        <p:txBody>
          <a:bodyPr wrap="square" rtlCol="0">
            <a:spAutoFit/>
          </a:bodyPr>
          <a:lstStyle/>
          <a:p>
            <a:r>
              <a:rPr kumimoji="1" lang="en-US" altLang="ja-JP" sz="1400" dirty="0">
                <a:latin typeface="Arial" panose="020B0604020202020204" pitchFamily="34" charset="0"/>
                <a:cs typeface="Arial" panose="020B0604020202020204" pitchFamily="34" charset="0"/>
              </a:rPr>
              <a:t>CCL5</a:t>
            </a:r>
            <a:endParaRPr kumimoji="1" lang="ja-JP" altLang="en-US" sz="1400" dirty="0">
              <a:latin typeface="Arial" panose="020B0604020202020204" pitchFamily="34" charset="0"/>
              <a:cs typeface="Arial" panose="020B0604020202020204" pitchFamily="34" charset="0"/>
            </a:endParaRPr>
          </a:p>
        </p:txBody>
      </p:sp>
      <p:sp>
        <p:nvSpPr>
          <p:cNvPr id="24" name="テキスト ボックス 23">
            <a:extLst>
              <a:ext uri="{FF2B5EF4-FFF2-40B4-BE49-F238E27FC236}">
                <a16:creationId xmlns:a16="http://schemas.microsoft.com/office/drawing/2014/main" id="{1EF4EDC9-BDB0-465A-B1AF-DB76DBAAD29E}"/>
              </a:ext>
            </a:extLst>
          </p:cNvPr>
          <p:cNvSpPr txBox="1"/>
          <p:nvPr/>
        </p:nvSpPr>
        <p:spPr>
          <a:xfrm>
            <a:off x="3460129" y="4134556"/>
            <a:ext cx="2288960" cy="769441"/>
          </a:xfrm>
          <a:prstGeom prst="rect">
            <a:avLst/>
          </a:prstGeom>
          <a:noFill/>
        </p:spPr>
        <p:txBody>
          <a:bodyPr wrap="square" rtlCol="0">
            <a:spAutoFit/>
          </a:bodyPr>
          <a:lstStyle/>
          <a:p>
            <a:r>
              <a:rPr kumimoji="1" lang="en-US" altLang="ja-JP" sz="1600" dirty="0">
                <a:latin typeface="Arial" panose="020B0604020202020204" pitchFamily="34" charset="0"/>
                <a:cs typeface="Arial" panose="020B0604020202020204" pitchFamily="34" charset="0"/>
              </a:rPr>
              <a:t>Chemotaxis</a:t>
            </a:r>
          </a:p>
          <a:p>
            <a:r>
              <a:rPr kumimoji="1" lang="en-US" altLang="ja-JP" sz="1400" dirty="0">
                <a:latin typeface="Arial" panose="020B0604020202020204" pitchFamily="34" charset="0"/>
                <a:cs typeface="Arial" panose="020B0604020202020204" pitchFamily="34" charset="0"/>
              </a:rPr>
              <a:t>    and differentiation into protumor phenotype</a:t>
            </a:r>
            <a:endParaRPr kumimoji="1" lang="ja-JP" altLang="en-US" sz="1400" dirty="0">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313C9523-2CCC-4E53-AC37-ECA5D1DFB5CA}"/>
              </a:ext>
            </a:extLst>
          </p:cNvPr>
          <p:cNvSpPr txBox="1"/>
          <p:nvPr/>
        </p:nvSpPr>
        <p:spPr>
          <a:xfrm>
            <a:off x="2049905" y="3187111"/>
            <a:ext cx="1635132" cy="584775"/>
          </a:xfrm>
          <a:prstGeom prst="rect">
            <a:avLst/>
          </a:prstGeom>
          <a:noFill/>
        </p:spPr>
        <p:txBody>
          <a:bodyPr wrap="square" rtlCol="0">
            <a:spAutoFit/>
          </a:bodyPr>
          <a:lstStyle/>
          <a:p>
            <a:pPr algn="ctr"/>
            <a:r>
              <a:rPr kumimoji="1" lang="en-US" altLang="ja-JP" sz="1600" dirty="0">
                <a:latin typeface="Arial" panose="020B0604020202020204" pitchFamily="34" charset="0"/>
                <a:cs typeface="Arial" panose="020B0604020202020204" pitchFamily="34" charset="0"/>
              </a:rPr>
              <a:t>Protumor signals</a:t>
            </a:r>
            <a:endParaRPr kumimoji="1" lang="ja-JP" altLang="en-US" sz="1600" dirty="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ABED3B21-AFCC-4090-915E-CAC5BFF4ED33}"/>
              </a:ext>
            </a:extLst>
          </p:cNvPr>
          <p:cNvSpPr txBox="1"/>
          <p:nvPr/>
        </p:nvSpPr>
        <p:spPr>
          <a:xfrm>
            <a:off x="1572372" y="1226600"/>
            <a:ext cx="1672046" cy="369332"/>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Lymphocytes</a:t>
            </a:r>
            <a:endParaRPr kumimoji="1" lang="ja-JP" altLang="en-US" dirty="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5E9404DF-370D-45E3-BD0F-F0519DC72C8F}"/>
              </a:ext>
            </a:extLst>
          </p:cNvPr>
          <p:cNvSpPr txBox="1"/>
          <p:nvPr/>
        </p:nvSpPr>
        <p:spPr>
          <a:xfrm>
            <a:off x="824906" y="4659957"/>
            <a:ext cx="1672046" cy="646331"/>
          </a:xfrm>
          <a:prstGeom prst="rect">
            <a:avLst/>
          </a:prstGeom>
          <a:noFill/>
        </p:spPr>
        <p:txBody>
          <a:bodyPr wrap="square" rtlCol="0">
            <a:spAutoFit/>
          </a:bodyPr>
          <a:lstStyle/>
          <a:p>
            <a:r>
              <a:rPr kumimoji="1" lang="en-US" altLang="ja-JP" b="1" dirty="0">
                <a:latin typeface="Arial" panose="020B0604020202020204" pitchFamily="34" charset="0"/>
                <a:cs typeface="Arial" panose="020B0604020202020204" pitchFamily="34" charset="0"/>
              </a:rPr>
              <a:t>Breast</a:t>
            </a:r>
          </a:p>
          <a:p>
            <a:r>
              <a:rPr kumimoji="1" lang="en-US" altLang="ja-JP" b="1" dirty="0">
                <a:latin typeface="Arial" panose="020B0604020202020204" pitchFamily="34" charset="0"/>
                <a:cs typeface="Arial" panose="020B0604020202020204" pitchFamily="34" charset="0"/>
              </a:rPr>
              <a:t>cancer cells</a:t>
            </a:r>
            <a:endParaRPr kumimoji="1" lang="ja-JP" altLang="en-US" b="1" dirty="0">
              <a:latin typeface="Arial" panose="020B0604020202020204" pitchFamily="34" charset="0"/>
              <a:cs typeface="Arial" panose="020B0604020202020204" pitchFamily="34" charset="0"/>
            </a:endParaRPr>
          </a:p>
        </p:txBody>
      </p:sp>
      <p:sp>
        <p:nvSpPr>
          <p:cNvPr id="29" name="テキスト ボックス 28">
            <a:extLst>
              <a:ext uri="{FF2B5EF4-FFF2-40B4-BE49-F238E27FC236}">
                <a16:creationId xmlns:a16="http://schemas.microsoft.com/office/drawing/2014/main" id="{0F18BB4A-779A-40B2-B7DD-E970C9F26EF3}"/>
              </a:ext>
            </a:extLst>
          </p:cNvPr>
          <p:cNvSpPr txBox="1"/>
          <p:nvPr/>
        </p:nvSpPr>
        <p:spPr>
          <a:xfrm>
            <a:off x="4342419" y="3391791"/>
            <a:ext cx="1672046" cy="369332"/>
          </a:xfrm>
          <a:prstGeom prst="rect">
            <a:avLst/>
          </a:prstGeom>
          <a:noFill/>
        </p:spPr>
        <p:txBody>
          <a:bodyPr wrap="square" rtlCol="0">
            <a:spAutoFit/>
          </a:bodyPr>
          <a:lstStyle/>
          <a:p>
            <a:r>
              <a:rPr kumimoji="1" lang="en-US" altLang="ja-JP" b="1" dirty="0">
                <a:latin typeface="Arial" panose="020B0604020202020204" pitchFamily="34" charset="0"/>
                <a:cs typeface="Arial" panose="020B0604020202020204" pitchFamily="34" charset="0"/>
              </a:rPr>
              <a:t>Macrophages</a:t>
            </a:r>
            <a:endParaRPr kumimoji="1" lang="ja-JP" altLang="en-US" b="1" dirty="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B115168F-5D25-4CD8-929C-5A33CF6F846D}"/>
              </a:ext>
            </a:extLst>
          </p:cNvPr>
          <p:cNvSpPr txBox="1"/>
          <p:nvPr/>
        </p:nvSpPr>
        <p:spPr>
          <a:xfrm>
            <a:off x="2152396" y="2956347"/>
            <a:ext cx="2123962" cy="307777"/>
          </a:xfrm>
          <a:prstGeom prst="rect">
            <a:avLst/>
          </a:prstGeom>
          <a:noFill/>
        </p:spPr>
        <p:txBody>
          <a:bodyPr wrap="square" rtlCol="0">
            <a:spAutoFit/>
          </a:bodyPr>
          <a:lstStyle/>
          <a:p>
            <a:r>
              <a:rPr kumimoji="1" lang="en-US" altLang="ja-JP" sz="1400" dirty="0">
                <a:latin typeface="Arial" panose="020B0604020202020204" pitchFamily="34" charset="0"/>
                <a:cs typeface="Arial" panose="020B0604020202020204" pitchFamily="34" charset="0"/>
              </a:rPr>
              <a:t>OPN</a:t>
            </a:r>
            <a:r>
              <a:rPr kumimoji="1" lang="en-US" altLang="ja-JP" sz="1100" dirty="0">
                <a:latin typeface="Arial" panose="020B0604020202020204" pitchFamily="34" charset="0"/>
                <a:cs typeface="Arial" panose="020B0604020202020204" pitchFamily="34" charset="0"/>
              </a:rPr>
              <a:t>, IL6, HB-EGF</a:t>
            </a:r>
            <a:endParaRPr kumimoji="1" lang="ja-JP" altLang="en-US" sz="1400" dirty="0">
              <a:latin typeface="Arial" panose="020B0604020202020204" pitchFamily="34" charset="0"/>
              <a:cs typeface="Arial" panose="020B0604020202020204" pitchFamily="34" charset="0"/>
            </a:endParaRPr>
          </a:p>
        </p:txBody>
      </p:sp>
      <p:sp>
        <p:nvSpPr>
          <p:cNvPr id="31" name="テキスト ボックス 30">
            <a:extLst>
              <a:ext uri="{FF2B5EF4-FFF2-40B4-BE49-F238E27FC236}">
                <a16:creationId xmlns:a16="http://schemas.microsoft.com/office/drawing/2014/main" id="{B602ACFE-EB3B-4E7C-B4F7-A7DA3324AD08}"/>
              </a:ext>
            </a:extLst>
          </p:cNvPr>
          <p:cNvSpPr txBox="1"/>
          <p:nvPr/>
        </p:nvSpPr>
        <p:spPr>
          <a:xfrm>
            <a:off x="180455" y="167986"/>
            <a:ext cx="2224776" cy="338554"/>
          </a:xfrm>
          <a:prstGeom prst="rect">
            <a:avLst/>
          </a:prstGeom>
          <a:noFill/>
        </p:spPr>
        <p:txBody>
          <a:bodyPr wrap="none" rtlCol="0">
            <a:spAutoFit/>
          </a:bodyPr>
          <a:lstStyle/>
          <a:p>
            <a:r>
              <a:rPr kumimoji="1" lang="en-US" altLang="ja-JP" sz="1600" b="1" dirty="0">
                <a:latin typeface="Times New Roman"/>
                <a:cs typeface="Times New Roman"/>
              </a:rPr>
              <a:t>Supplemental figure 3</a:t>
            </a:r>
            <a:r>
              <a:rPr kumimoji="1" lang="ja-JP" altLang="en-US" sz="1600" b="1" dirty="0">
                <a:latin typeface="Times New Roman"/>
                <a:cs typeface="Times New Roman"/>
              </a:rPr>
              <a:t> </a:t>
            </a:r>
            <a:r>
              <a:rPr kumimoji="1" lang="en-US" altLang="ja-JP" sz="1600" b="1" dirty="0">
                <a:latin typeface="Times New Roman"/>
                <a:cs typeface="Times New Roman"/>
              </a:rPr>
              <a:t> </a:t>
            </a:r>
            <a:endParaRPr kumimoji="1" lang="ja-JP" altLang="en-US" sz="1600" b="1" dirty="0">
              <a:latin typeface="Times New Roman"/>
              <a:cs typeface="Times New Roman"/>
            </a:endParaRPr>
          </a:p>
        </p:txBody>
      </p:sp>
      <p:sp>
        <p:nvSpPr>
          <p:cNvPr id="32" name="テキスト ボックス 31">
            <a:extLst>
              <a:ext uri="{FF2B5EF4-FFF2-40B4-BE49-F238E27FC236}">
                <a16:creationId xmlns:a16="http://schemas.microsoft.com/office/drawing/2014/main" id="{2488C71D-B003-4E2E-A675-4DF91C599498}"/>
              </a:ext>
            </a:extLst>
          </p:cNvPr>
          <p:cNvSpPr txBox="1"/>
          <p:nvPr/>
        </p:nvSpPr>
        <p:spPr>
          <a:xfrm>
            <a:off x="2789130" y="4794044"/>
            <a:ext cx="955180" cy="276999"/>
          </a:xfrm>
          <a:prstGeom prst="rect">
            <a:avLst/>
          </a:prstGeom>
          <a:noFill/>
        </p:spPr>
        <p:txBody>
          <a:bodyPr wrap="square" rtlCol="0">
            <a:spAutoFit/>
          </a:bodyPr>
          <a:lstStyle/>
          <a:p>
            <a:r>
              <a:rPr kumimoji="1" lang="en-US" altLang="ja-JP" sz="1200" dirty="0">
                <a:latin typeface="Arial" panose="020B0604020202020204" pitchFamily="34" charset="0"/>
                <a:cs typeface="Arial" panose="020B0604020202020204" pitchFamily="34" charset="0"/>
              </a:rPr>
              <a:t>CCL2</a:t>
            </a:r>
            <a:endParaRPr kumimoji="1" lang="ja-JP" altLang="en-US" sz="1200" dirty="0">
              <a:latin typeface="Arial" panose="020B0604020202020204" pitchFamily="34" charset="0"/>
              <a:cs typeface="Arial" panose="020B0604020202020204" pitchFamily="34" charset="0"/>
            </a:endParaRPr>
          </a:p>
        </p:txBody>
      </p:sp>
      <p:sp>
        <p:nvSpPr>
          <p:cNvPr id="34" name="円弧 33">
            <a:extLst>
              <a:ext uri="{FF2B5EF4-FFF2-40B4-BE49-F238E27FC236}">
                <a16:creationId xmlns:a16="http://schemas.microsoft.com/office/drawing/2014/main" id="{1EC814F7-0B23-4446-BB1A-649608E29BBA}"/>
              </a:ext>
            </a:extLst>
          </p:cNvPr>
          <p:cNvSpPr/>
          <p:nvPr/>
        </p:nvSpPr>
        <p:spPr>
          <a:xfrm flipH="1" flipV="1">
            <a:off x="1657946" y="2074393"/>
            <a:ext cx="1588936" cy="2453609"/>
          </a:xfrm>
          <a:prstGeom prst="arc">
            <a:avLst>
              <a:gd name="adj1" fmla="val 284432"/>
              <a:gd name="adj2" fmla="val 4585491"/>
            </a:avLst>
          </a:prstGeom>
          <a:ln w="15875">
            <a:solidFill>
              <a:schemeClr val="tx1"/>
            </a:solidFill>
            <a:prstDash val="solid"/>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cxnSp>
        <p:nvCxnSpPr>
          <p:cNvPr id="3" name="直線矢印コネクタ 2">
            <a:extLst>
              <a:ext uri="{FF2B5EF4-FFF2-40B4-BE49-F238E27FC236}">
                <a16:creationId xmlns:a16="http://schemas.microsoft.com/office/drawing/2014/main" id="{E8A30A2B-BDB5-431A-B07E-45BBE9952A36}"/>
              </a:ext>
            </a:extLst>
          </p:cNvPr>
          <p:cNvCxnSpPr/>
          <p:nvPr/>
        </p:nvCxnSpPr>
        <p:spPr>
          <a:xfrm flipH="1">
            <a:off x="2496952" y="3831932"/>
            <a:ext cx="73235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1CF1BB9C-4747-4D4B-BFF1-3920DF17D223}"/>
              </a:ext>
            </a:extLst>
          </p:cNvPr>
          <p:cNvSpPr txBox="1"/>
          <p:nvPr/>
        </p:nvSpPr>
        <p:spPr>
          <a:xfrm rot="17621541">
            <a:off x="636873" y="2278131"/>
            <a:ext cx="1961163" cy="307777"/>
          </a:xfrm>
          <a:prstGeom prst="rect">
            <a:avLst/>
          </a:prstGeom>
          <a:noFill/>
        </p:spPr>
        <p:txBody>
          <a:bodyPr wrap="square" rtlCol="0">
            <a:spAutoFit/>
          </a:bodyPr>
          <a:lstStyle/>
          <a:p>
            <a:r>
              <a:rPr kumimoji="1" lang="en-US" altLang="ja-JP" sz="1400" dirty="0">
                <a:latin typeface="Arial" panose="020B0604020202020204" pitchFamily="34" charset="0"/>
                <a:cs typeface="Arial" panose="020B0604020202020204" pitchFamily="34" charset="0"/>
              </a:rPr>
              <a:t>Cytotoxic signals</a:t>
            </a:r>
            <a:endParaRPr kumimoji="1" lang="ja-JP" altLang="en-US" sz="1400" dirty="0">
              <a:latin typeface="Arial" panose="020B0604020202020204" pitchFamily="34" charset="0"/>
              <a:cs typeface="Arial" panose="020B0604020202020204" pitchFamily="34" charset="0"/>
            </a:endParaRPr>
          </a:p>
        </p:txBody>
      </p:sp>
      <p:sp>
        <p:nvSpPr>
          <p:cNvPr id="36" name="テキスト ボックス 35">
            <a:extLst>
              <a:ext uri="{FF2B5EF4-FFF2-40B4-BE49-F238E27FC236}">
                <a16:creationId xmlns:a16="http://schemas.microsoft.com/office/drawing/2014/main" id="{00B746DD-4E5E-409F-AE68-2160104DD70F}"/>
              </a:ext>
            </a:extLst>
          </p:cNvPr>
          <p:cNvSpPr txBox="1"/>
          <p:nvPr/>
        </p:nvSpPr>
        <p:spPr>
          <a:xfrm rot="3373605">
            <a:off x="3668731" y="1795305"/>
            <a:ext cx="1590612" cy="584775"/>
          </a:xfrm>
          <a:prstGeom prst="rect">
            <a:avLst/>
          </a:prstGeom>
          <a:noFill/>
        </p:spPr>
        <p:txBody>
          <a:bodyPr wrap="square" rtlCol="0">
            <a:spAutoFit/>
          </a:bodyPr>
          <a:lstStyle/>
          <a:p>
            <a:pPr algn="ctr"/>
            <a:r>
              <a:rPr kumimoji="1" lang="en-US" altLang="ja-JP" sz="1600" dirty="0">
                <a:latin typeface="Arial" panose="020B0604020202020204" pitchFamily="34" charset="0"/>
                <a:cs typeface="Arial" panose="020B0604020202020204" pitchFamily="34" charset="0"/>
              </a:rPr>
              <a:t>Immune-suppression</a:t>
            </a:r>
            <a:endParaRPr kumimoji="1" lang="ja-JP" altLang="en-US" sz="1600" dirty="0">
              <a:latin typeface="Arial" panose="020B0604020202020204" pitchFamily="34" charset="0"/>
              <a:cs typeface="Arial" panose="020B0604020202020204" pitchFamily="34" charset="0"/>
            </a:endParaRPr>
          </a:p>
        </p:txBody>
      </p:sp>
      <p:sp>
        <p:nvSpPr>
          <p:cNvPr id="37" name="円弧 36">
            <a:extLst>
              <a:ext uri="{FF2B5EF4-FFF2-40B4-BE49-F238E27FC236}">
                <a16:creationId xmlns:a16="http://schemas.microsoft.com/office/drawing/2014/main" id="{3B811649-1F44-4158-85B1-1F1B65325E8D}"/>
              </a:ext>
            </a:extLst>
          </p:cNvPr>
          <p:cNvSpPr/>
          <p:nvPr/>
        </p:nvSpPr>
        <p:spPr>
          <a:xfrm rot="405767" flipV="1">
            <a:off x="2453756" y="2085552"/>
            <a:ext cx="1588936" cy="1646446"/>
          </a:xfrm>
          <a:prstGeom prst="arc">
            <a:avLst>
              <a:gd name="adj1" fmla="val 284432"/>
              <a:gd name="adj2" fmla="val 5154711"/>
            </a:avLst>
          </a:prstGeom>
          <a:ln w="15875">
            <a:solidFill>
              <a:schemeClr val="tx1"/>
            </a:solidFill>
            <a:prstDash val="solid"/>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8" name="テキスト ボックス 37">
            <a:extLst>
              <a:ext uri="{FF2B5EF4-FFF2-40B4-BE49-F238E27FC236}">
                <a16:creationId xmlns:a16="http://schemas.microsoft.com/office/drawing/2014/main" id="{BB414C2B-4A2C-44A6-AD99-5B69C915D7A1}"/>
              </a:ext>
            </a:extLst>
          </p:cNvPr>
          <p:cNvSpPr txBox="1"/>
          <p:nvPr/>
        </p:nvSpPr>
        <p:spPr>
          <a:xfrm rot="2922305">
            <a:off x="3044634" y="2271879"/>
            <a:ext cx="1244887" cy="461665"/>
          </a:xfrm>
          <a:prstGeom prst="rect">
            <a:avLst/>
          </a:prstGeom>
          <a:noFill/>
        </p:spPr>
        <p:txBody>
          <a:bodyPr wrap="square" rtlCol="0">
            <a:spAutoFit/>
          </a:bodyPr>
          <a:lstStyle/>
          <a:p>
            <a:pPr algn="ctr"/>
            <a:r>
              <a:rPr kumimoji="1" lang="en-US" altLang="ja-JP" sz="1200" dirty="0">
                <a:latin typeface="Arial" panose="020B0604020202020204" pitchFamily="34" charset="0"/>
                <a:cs typeface="Arial" panose="020B0604020202020204" pitchFamily="34" charset="0"/>
              </a:rPr>
              <a:t>IFNs</a:t>
            </a:r>
          </a:p>
          <a:p>
            <a:pPr algn="ctr"/>
            <a:r>
              <a:rPr kumimoji="1" lang="en-US" altLang="ja-JP" sz="1200" dirty="0">
                <a:latin typeface="Arial" panose="020B0604020202020204" pitchFamily="34" charset="0"/>
                <a:cs typeface="Arial" panose="020B0604020202020204" pitchFamily="34" charset="0"/>
              </a:rPr>
              <a:t>GM-CSF</a:t>
            </a:r>
            <a:endParaRPr kumimoji="1" lang="ja-JP" altLang="en-US" sz="1200" dirty="0">
              <a:latin typeface="Arial" panose="020B0604020202020204" pitchFamily="34" charset="0"/>
              <a:cs typeface="Arial" panose="020B0604020202020204" pitchFamily="34" charset="0"/>
            </a:endParaRPr>
          </a:p>
        </p:txBody>
      </p:sp>
      <p:sp>
        <p:nvSpPr>
          <p:cNvPr id="39" name="楕円 38">
            <a:extLst>
              <a:ext uri="{FF2B5EF4-FFF2-40B4-BE49-F238E27FC236}">
                <a16:creationId xmlns:a16="http://schemas.microsoft.com/office/drawing/2014/main" id="{758A2475-92D9-427B-A0DD-6A6F6D52073A}"/>
              </a:ext>
            </a:extLst>
          </p:cNvPr>
          <p:cNvSpPr/>
          <p:nvPr/>
        </p:nvSpPr>
        <p:spPr>
          <a:xfrm>
            <a:off x="2856441" y="1534741"/>
            <a:ext cx="562953" cy="567602"/>
          </a:xfrm>
          <a:prstGeom prst="ellipse">
            <a:avLst/>
          </a:prstGeom>
          <a:gradFill>
            <a:gsLst>
              <a:gs pos="34000">
                <a:schemeClr val="accent1">
                  <a:lumMod val="5000"/>
                  <a:lumOff val="95000"/>
                </a:schemeClr>
              </a:gs>
              <a:gs pos="99000">
                <a:schemeClr val="accent4">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ja-JP" altLang="en-US" sz="1013">
              <a:latin typeface="Arial" panose="020B0604020202020204" pitchFamily="34" charset="0"/>
              <a:cs typeface="Arial" panose="020B0604020202020204" pitchFamily="34" charset="0"/>
            </a:endParaRPr>
          </a:p>
        </p:txBody>
      </p:sp>
      <p:sp>
        <p:nvSpPr>
          <p:cNvPr id="40" name="楕円 39">
            <a:extLst>
              <a:ext uri="{FF2B5EF4-FFF2-40B4-BE49-F238E27FC236}">
                <a16:creationId xmlns:a16="http://schemas.microsoft.com/office/drawing/2014/main" id="{32533227-F6D6-4563-80C4-4BE16DAC2F81}"/>
              </a:ext>
            </a:extLst>
          </p:cNvPr>
          <p:cNvSpPr/>
          <p:nvPr/>
        </p:nvSpPr>
        <p:spPr>
          <a:xfrm>
            <a:off x="2996718" y="1655202"/>
            <a:ext cx="317162" cy="350021"/>
          </a:xfrm>
          <a:prstGeom prst="ellipse">
            <a:avLst/>
          </a:prstGeom>
          <a:gradFill>
            <a:gsLst>
              <a:gs pos="0">
                <a:schemeClr val="accent1">
                  <a:lumMod val="5000"/>
                  <a:lumOff val="95000"/>
                </a:schemeClr>
              </a:gs>
              <a:gs pos="99000">
                <a:schemeClr val="bg1">
                  <a:lumMod val="5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ja-JP" altLang="en-US" sz="1013">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DCEEE50F-78BF-4A81-8DB3-F0F10938FBF7}"/>
              </a:ext>
            </a:extLst>
          </p:cNvPr>
          <p:cNvSpPr txBox="1"/>
          <p:nvPr/>
        </p:nvSpPr>
        <p:spPr>
          <a:xfrm>
            <a:off x="3927694" y="3054533"/>
            <a:ext cx="2123962" cy="307777"/>
          </a:xfrm>
          <a:prstGeom prst="rect">
            <a:avLst/>
          </a:prstGeom>
          <a:noFill/>
        </p:spPr>
        <p:txBody>
          <a:bodyPr wrap="square" rtlCol="0">
            <a:spAutoFit/>
          </a:bodyPr>
          <a:lstStyle/>
          <a:p>
            <a:r>
              <a:rPr kumimoji="1" lang="en-US" altLang="ja-JP" sz="1400" dirty="0">
                <a:latin typeface="Arial" panose="020B0604020202020204" pitchFamily="34" charset="0"/>
                <a:cs typeface="Arial" panose="020B0604020202020204" pitchFamily="34" charset="0"/>
              </a:rPr>
              <a:t>PD-L1/2</a:t>
            </a:r>
            <a:endParaRPr kumimoji="1" lang="ja-JP" altLang="en-US" sz="1400" dirty="0">
              <a:latin typeface="Arial" panose="020B0604020202020204" pitchFamily="34" charset="0"/>
              <a:cs typeface="Arial" panose="020B0604020202020204" pitchFamily="34" charset="0"/>
            </a:endParaRPr>
          </a:p>
        </p:txBody>
      </p:sp>
      <p:sp>
        <p:nvSpPr>
          <p:cNvPr id="41" name="テキスト ボックス 40">
            <a:extLst>
              <a:ext uri="{FF2B5EF4-FFF2-40B4-BE49-F238E27FC236}">
                <a16:creationId xmlns:a16="http://schemas.microsoft.com/office/drawing/2014/main" id="{2CAE5B36-3B92-4A09-8912-CA93A5F11478}"/>
              </a:ext>
            </a:extLst>
          </p:cNvPr>
          <p:cNvSpPr txBox="1"/>
          <p:nvPr/>
        </p:nvSpPr>
        <p:spPr>
          <a:xfrm>
            <a:off x="4916367" y="3816162"/>
            <a:ext cx="1234907" cy="338554"/>
          </a:xfrm>
          <a:prstGeom prst="rect">
            <a:avLst/>
          </a:prstGeom>
          <a:noFill/>
        </p:spPr>
        <p:txBody>
          <a:bodyPr wrap="square" rtlCol="0">
            <a:spAutoFit/>
          </a:bodyPr>
          <a:lstStyle/>
          <a:p>
            <a:r>
              <a:rPr kumimoji="1" lang="en-US" altLang="ja-JP" sz="1600" dirty="0">
                <a:latin typeface="Arial" panose="020B0604020202020204" pitchFamily="34" charset="0"/>
                <a:cs typeface="Arial" panose="020B0604020202020204" pitchFamily="34" charset="0"/>
              </a:rPr>
              <a:t>Stat1/3 </a:t>
            </a:r>
            <a:r>
              <a:rPr kumimoji="1" lang="en-US" altLang="ja-JP" sz="1600" dirty="0" err="1">
                <a:latin typeface="Arial" panose="020B0604020202020204" pitchFamily="34" charset="0"/>
                <a:cs typeface="Arial" panose="020B0604020202020204" pitchFamily="34" charset="0"/>
              </a:rPr>
              <a:t>etc</a:t>
            </a:r>
            <a:endParaRPr kumimoji="1" lang="ja-JP" altLang="en-US" sz="1600" dirty="0">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BBE588A5-43BB-4DED-9BBB-330F20EBADD3}"/>
              </a:ext>
            </a:extLst>
          </p:cNvPr>
          <p:cNvSpPr txBox="1"/>
          <p:nvPr/>
        </p:nvSpPr>
        <p:spPr>
          <a:xfrm>
            <a:off x="517358" y="5895474"/>
            <a:ext cx="5907505" cy="1569660"/>
          </a:xfrm>
          <a:prstGeom prst="rect">
            <a:avLst/>
          </a:prstGeom>
          <a:noFill/>
        </p:spPr>
        <p:txBody>
          <a:bodyPr wrap="square" rtlCol="0">
            <a:spAutoFit/>
          </a:bodyPr>
          <a:lstStyle/>
          <a:p>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Supplemental Figure 3. Hypothetical functions of TAMs in the breast cancer TIME. Activated TILs stimulate the secretion of chemokines, such as CCL2 and CCL5, from breast cancer cells. CCL2 and CCL5 induce the chemotaxis of TAMs in the TIME, and cancer-derived factors enhance TAM activation into a protumor phenotype. TAMs secret protumor factors, including </a:t>
            </a:r>
            <a:r>
              <a:rPr lang="en-US" altLang="ja-JP" sz="1200" kern="100" dirty="0" err="1">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osteopontin</a:t>
            </a:r>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 (OPN), heparin-binding epidermal growth factor-like growth factor (HB-EGF), and IL-6. Activated TILs induced PD-L1 and PD-L2 overexpression on TAMs, which suppresses TIL activation. Thus, TAMs are involved in cancer progression via protumor and immunosuppressive functions.</a:t>
            </a:r>
            <a:endParaRPr lang="ja-JP" alt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948574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C0F4D83-06B3-4CE2-B452-49AA5F11DC26}"/>
              </a:ext>
            </a:extLst>
          </p:cNvPr>
          <p:cNvSpPr txBox="1"/>
          <p:nvPr/>
        </p:nvSpPr>
        <p:spPr>
          <a:xfrm>
            <a:off x="180455" y="167986"/>
            <a:ext cx="2224776" cy="338554"/>
          </a:xfrm>
          <a:prstGeom prst="rect">
            <a:avLst/>
          </a:prstGeom>
          <a:noFill/>
        </p:spPr>
        <p:txBody>
          <a:bodyPr wrap="none" rtlCol="0">
            <a:spAutoFit/>
          </a:bodyPr>
          <a:lstStyle/>
          <a:p>
            <a:r>
              <a:rPr kumimoji="1" lang="en-US" altLang="ja-JP" sz="1600" b="1" dirty="0">
                <a:latin typeface="Times New Roman"/>
                <a:cs typeface="Times New Roman"/>
              </a:rPr>
              <a:t>Supplemental figure 4</a:t>
            </a:r>
            <a:r>
              <a:rPr kumimoji="1" lang="ja-JP" altLang="en-US" sz="1600" b="1" dirty="0">
                <a:latin typeface="Times New Roman"/>
                <a:cs typeface="Times New Roman"/>
              </a:rPr>
              <a:t> </a:t>
            </a:r>
            <a:r>
              <a:rPr kumimoji="1" lang="en-US" altLang="ja-JP" sz="1600" b="1" dirty="0">
                <a:latin typeface="Times New Roman"/>
                <a:cs typeface="Times New Roman"/>
              </a:rPr>
              <a:t> </a:t>
            </a:r>
            <a:endParaRPr kumimoji="1" lang="ja-JP" altLang="en-US" sz="1600" b="1" dirty="0">
              <a:latin typeface="Times New Roman"/>
              <a:cs typeface="Times New Roman"/>
            </a:endParaRPr>
          </a:p>
        </p:txBody>
      </p:sp>
      <p:pic>
        <p:nvPicPr>
          <p:cNvPr id="7" name="図 6" descr="ボックス, 冷蔵庫, キッチン, いっぱい が含まれている画像&#10;&#10;自動的に生成された説明">
            <a:extLst>
              <a:ext uri="{FF2B5EF4-FFF2-40B4-BE49-F238E27FC236}">
                <a16:creationId xmlns:a16="http://schemas.microsoft.com/office/drawing/2014/main" id="{004D499B-9417-425C-9C7C-491454C281DF}"/>
              </a:ext>
            </a:extLst>
          </p:cNvPr>
          <p:cNvPicPr>
            <a:picLocks noChangeAspect="1"/>
          </p:cNvPicPr>
          <p:nvPr/>
        </p:nvPicPr>
        <p:blipFill rotWithShape="1">
          <a:blip r:embed="rId2"/>
          <a:srcRect l="18002" t="30741" r="21647" b="33723"/>
          <a:stretch/>
        </p:blipFill>
        <p:spPr>
          <a:xfrm>
            <a:off x="2492878" y="4012076"/>
            <a:ext cx="1223312" cy="979934"/>
          </a:xfrm>
          <a:prstGeom prst="rect">
            <a:avLst/>
          </a:prstGeom>
        </p:spPr>
      </p:pic>
      <p:pic>
        <p:nvPicPr>
          <p:cNvPr id="14" name="図 13" descr="冷蔵庫, 屋内, 開く, ボックス が含まれている画像&#10;&#10;自動的に生成された説明">
            <a:extLst>
              <a:ext uri="{FF2B5EF4-FFF2-40B4-BE49-F238E27FC236}">
                <a16:creationId xmlns:a16="http://schemas.microsoft.com/office/drawing/2014/main" id="{83ECAF94-E95F-4900-9B68-EDD72835F027}"/>
              </a:ext>
            </a:extLst>
          </p:cNvPr>
          <p:cNvPicPr>
            <a:picLocks noChangeAspect="1"/>
          </p:cNvPicPr>
          <p:nvPr/>
        </p:nvPicPr>
        <p:blipFill rotWithShape="1">
          <a:blip r:embed="rId3"/>
          <a:srcRect l="20942" t="40784" r="22601" b="23862"/>
          <a:stretch/>
        </p:blipFill>
        <p:spPr>
          <a:xfrm>
            <a:off x="5219935" y="4012076"/>
            <a:ext cx="1166074" cy="1004811"/>
          </a:xfrm>
          <a:prstGeom prst="rect">
            <a:avLst/>
          </a:prstGeom>
        </p:spPr>
      </p:pic>
      <p:pic>
        <p:nvPicPr>
          <p:cNvPr id="16" name="図 15" descr="冷蔵庫, キッチン, ドア, 座る が含まれている画像&#10;&#10;自動的に生成された説明">
            <a:extLst>
              <a:ext uri="{FF2B5EF4-FFF2-40B4-BE49-F238E27FC236}">
                <a16:creationId xmlns:a16="http://schemas.microsoft.com/office/drawing/2014/main" id="{8BD1F2F6-6876-4E88-8E9B-9EAF2ECFC267}"/>
              </a:ext>
            </a:extLst>
          </p:cNvPr>
          <p:cNvPicPr>
            <a:picLocks noChangeAspect="1"/>
          </p:cNvPicPr>
          <p:nvPr/>
        </p:nvPicPr>
        <p:blipFill rotWithShape="1">
          <a:blip r:embed="rId4"/>
          <a:srcRect l="18677" t="28094" r="23101" b="40784"/>
          <a:stretch/>
        </p:blipFill>
        <p:spPr>
          <a:xfrm>
            <a:off x="5212798" y="5760171"/>
            <a:ext cx="1223312" cy="899843"/>
          </a:xfrm>
          <a:prstGeom prst="rect">
            <a:avLst/>
          </a:prstGeom>
        </p:spPr>
      </p:pic>
      <p:pic>
        <p:nvPicPr>
          <p:cNvPr id="19" name="図 18" descr="ドアが開いている画面&#10;&#10;中程度の精度で自動的に生成された説明">
            <a:extLst>
              <a:ext uri="{FF2B5EF4-FFF2-40B4-BE49-F238E27FC236}">
                <a16:creationId xmlns:a16="http://schemas.microsoft.com/office/drawing/2014/main" id="{70D8122B-A4B0-4108-A658-FE96F23506B5}"/>
              </a:ext>
            </a:extLst>
          </p:cNvPr>
          <p:cNvPicPr>
            <a:picLocks noChangeAspect="1"/>
          </p:cNvPicPr>
          <p:nvPr/>
        </p:nvPicPr>
        <p:blipFill rotWithShape="1">
          <a:blip r:embed="rId5"/>
          <a:srcRect l="17429" t="30208" r="23101" b="37763"/>
          <a:stretch/>
        </p:blipFill>
        <p:spPr>
          <a:xfrm>
            <a:off x="3800994" y="4012075"/>
            <a:ext cx="1334136" cy="988764"/>
          </a:xfrm>
          <a:prstGeom prst="rect">
            <a:avLst/>
          </a:prstGeom>
        </p:spPr>
      </p:pic>
      <p:pic>
        <p:nvPicPr>
          <p:cNvPr id="20" name="図 19" descr="ホワイトボードに書かれた文字&#10;&#10;自動的に生成された説明">
            <a:extLst>
              <a:ext uri="{FF2B5EF4-FFF2-40B4-BE49-F238E27FC236}">
                <a16:creationId xmlns:a16="http://schemas.microsoft.com/office/drawing/2014/main" id="{CE1CEC09-B4C6-461C-BCF9-1AB6EED785D6}"/>
              </a:ext>
            </a:extLst>
          </p:cNvPr>
          <p:cNvPicPr>
            <a:picLocks noChangeAspect="1"/>
          </p:cNvPicPr>
          <p:nvPr/>
        </p:nvPicPr>
        <p:blipFill rotWithShape="1">
          <a:blip r:embed="rId6"/>
          <a:srcRect l="21148" t="32211" r="23101" b="40463"/>
          <a:stretch/>
        </p:blipFill>
        <p:spPr>
          <a:xfrm>
            <a:off x="3789308" y="5763920"/>
            <a:ext cx="1334136" cy="899842"/>
          </a:xfrm>
          <a:prstGeom prst="rect">
            <a:avLst/>
          </a:prstGeom>
        </p:spPr>
      </p:pic>
      <p:pic>
        <p:nvPicPr>
          <p:cNvPr id="21" name="図 20" descr="冷蔵庫, キッチン, 写真, 座る が含まれている画像&#10;&#10;自動的に生成された説明">
            <a:extLst>
              <a:ext uri="{FF2B5EF4-FFF2-40B4-BE49-F238E27FC236}">
                <a16:creationId xmlns:a16="http://schemas.microsoft.com/office/drawing/2014/main" id="{BD546FC0-6740-41E9-85BA-736A399F6A5B}"/>
              </a:ext>
            </a:extLst>
          </p:cNvPr>
          <p:cNvPicPr>
            <a:picLocks noChangeAspect="1"/>
          </p:cNvPicPr>
          <p:nvPr/>
        </p:nvPicPr>
        <p:blipFill rotWithShape="1">
          <a:blip r:embed="rId7"/>
          <a:srcRect l="21148" t="33532" r="23101" b="37762"/>
          <a:stretch/>
        </p:blipFill>
        <p:spPr>
          <a:xfrm>
            <a:off x="1155192" y="4034605"/>
            <a:ext cx="1250715" cy="886157"/>
          </a:xfrm>
          <a:prstGeom prst="rect">
            <a:avLst/>
          </a:prstGeom>
        </p:spPr>
      </p:pic>
      <p:pic>
        <p:nvPicPr>
          <p:cNvPr id="3" name="図 2">
            <a:extLst>
              <a:ext uri="{FF2B5EF4-FFF2-40B4-BE49-F238E27FC236}">
                <a16:creationId xmlns:a16="http://schemas.microsoft.com/office/drawing/2014/main" id="{A6C6FF27-2ADE-4870-AC70-316B0B9FE052}"/>
              </a:ext>
            </a:extLst>
          </p:cNvPr>
          <p:cNvPicPr>
            <a:picLocks noChangeAspect="1"/>
          </p:cNvPicPr>
          <p:nvPr/>
        </p:nvPicPr>
        <p:blipFill>
          <a:blip r:embed="rId8"/>
          <a:stretch>
            <a:fillRect/>
          </a:stretch>
        </p:blipFill>
        <p:spPr>
          <a:xfrm>
            <a:off x="1205304" y="1326455"/>
            <a:ext cx="1199927" cy="1649900"/>
          </a:xfrm>
          <a:prstGeom prst="rect">
            <a:avLst/>
          </a:prstGeom>
          <a:ln>
            <a:solidFill>
              <a:schemeClr val="tx1"/>
            </a:solidFill>
          </a:ln>
        </p:spPr>
      </p:pic>
      <p:pic>
        <p:nvPicPr>
          <p:cNvPr id="5" name="図 4">
            <a:extLst>
              <a:ext uri="{FF2B5EF4-FFF2-40B4-BE49-F238E27FC236}">
                <a16:creationId xmlns:a16="http://schemas.microsoft.com/office/drawing/2014/main" id="{B93D2DAD-0E95-47B2-B4C0-C8F42261B14B}"/>
              </a:ext>
            </a:extLst>
          </p:cNvPr>
          <p:cNvPicPr>
            <a:picLocks noChangeAspect="1"/>
          </p:cNvPicPr>
          <p:nvPr/>
        </p:nvPicPr>
        <p:blipFill>
          <a:blip r:embed="rId9"/>
          <a:stretch>
            <a:fillRect/>
          </a:stretch>
        </p:blipFill>
        <p:spPr>
          <a:xfrm>
            <a:off x="2492878" y="1326455"/>
            <a:ext cx="1199927" cy="1649900"/>
          </a:xfrm>
          <a:prstGeom prst="rect">
            <a:avLst/>
          </a:prstGeom>
          <a:ln>
            <a:solidFill>
              <a:schemeClr val="tx1"/>
            </a:solidFill>
          </a:ln>
        </p:spPr>
      </p:pic>
      <p:pic>
        <p:nvPicPr>
          <p:cNvPr id="35" name="図 34">
            <a:extLst>
              <a:ext uri="{FF2B5EF4-FFF2-40B4-BE49-F238E27FC236}">
                <a16:creationId xmlns:a16="http://schemas.microsoft.com/office/drawing/2014/main" id="{44F91EED-683C-4E6E-BE8F-C56CBDB05384}"/>
              </a:ext>
            </a:extLst>
          </p:cNvPr>
          <p:cNvPicPr>
            <a:picLocks noChangeAspect="1"/>
          </p:cNvPicPr>
          <p:nvPr/>
        </p:nvPicPr>
        <p:blipFill>
          <a:blip r:embed="rId10"/>
          <a:stretch>
            <a:fillRect/>
          </a:stretch>
        </p:blipFill>
        <p:spPr>
          <a:xfrm>
            <a:off x="3868099" y="1326455"/>
            <a:ext cx="1199927" cy="1649900"/>
          </a:xfrm>
          <a:prstGeom prst="rect">
            <a:avLst/>
          </a:prstGeom>
          <a:ln>
            <a:solidFill>
              <a:schemeClr val="tx1"/>
            </a:solidFill>
          </a:ln>
        </p:spPr>
      </p:pic>
      <p:pic>
        <p:nvPicPr>
          <p:cNvPr id="37" name="図 36">
            <a:extLst>
              <a:ext uri="{FF2B5EF4-FFF2-40B4-BE49-F238E27FC236}">
                <a16:creationId xmlns:a16="http://schemas.microsoft.com/office/drawing/2014/main" id="{A8C05477-9AFF-4EF9-A81C-ACD9BF55E90F}"/>
              </a:ext>
            </a:extLst>
          </p:cNvPr>
          <p:cNvPicPr>
            <a:picLocks noChangeAspect="1"/>
          </p:cNvPicPr>
          <p:nvPr/>
        </p:nvPicPr>
        <p:blipFill>
          <a:blip r:embed="rId11"/>
          <a:stretch>
            <a:fillRect/>
          </a:stretch>
        </p:blipFill>
        <p:spPr>
          <a:xfrm>
            <a:off x="5186081" y="1326455"/>
            <a:ext cx="1199927" cy="1649900"/>
          </a:xfrm>
          <a:prstGeom prst="rect">
            <a:avLst/>
          </a:prstGeom>
          <a:ln>
            <a:solidFill>
              <a:schemeClr val="tx1"/>
            </a:solidFill>
          </a:ln>
        </p:spPr>
      </p:pic>
      <p:sp>
        <p:nvSpPr>
          <p:cNvPr id="39" name="テキスト ボックス 38">
            <a:extLst>
              <a:ext uri="{FF2B5EF4-FFF2-40B4-BE49-F238E27FC236}">
                <a16:creationId xmlns:a16="http://schemas.microsoft.com/office/drawing/2014/main" id="{92D2B606-A91D-4DB2-8A1C-ECCB44F1F35E}"/>
              </a:ext>
            </a:extLst>
          </p:cNvPr>
          <p:cNvSpPr txBox="1"/>
          <p:nvPr/>
        </p:nvSpPr>
        <p:spPr>
          <a:xfrm>
            <a:off x="2815639" y="932807"/>
            <a:ext cx="692818"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PD-L1</a:t>
            </a:r>
            <a:endParaRPr lang="ja-JP" altLang="en-US" sz="1400">
              <a:latin typeface="Arial" panose="020B0604020202020204" pitchFamily="34" charset="0"/>
              <a:cs typeface="Arial" panose="020B0604020202020204" pitchFamily="34" charset="0"/>
            </a:endParaRPr>
          </a:p>
        </p:txBody>
      </p:sp>
      <p:sp>
        <p:nvSpPr>
          <p:cNvPr id="40" name="テキスト ボックス 39">
            <a:extLst>
              <a:ext uri="{FF2B5EF4-FFF2-40B4-BE49-F238E27FC236}">
                <a16:creationId xmlns:a16="http://schemas.microsoft.com/office/drawing/2014/main" id="{1D8F8743-E6F4-4C9D-BFDA-DE75EA6D1A45}"/>
              </a:ext>
            </a:extLst>
          </p:cNvPr>
          <p:cNvSpPr txBox="1"/>
          <p:nvPr/>
        </p:nvSpPr>
        <p:spPr>
          <a:xfrm>
            <a:off x="5387187" y="940717"/>
            <a:ext cx="874535"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p-STAT3</a:t>
            </a:r>
            <a:endParaRPr lang="ja-JP" altLang="en-US" sz="1400" dirty="0">
              <a:latin typeface="Arial" panose="020B0604020202020204" pitchFamily="34" charset="0"/>
              <a:cs typeface="Arial" panose="020B0604020202020204" pitchFamily="34" charset="0"/>
            </a:endParaRPr>
          </a:p>
        </p:txBody>
      </p:sp>
      <p:sp>
        <p:nvSpPr>
          <p:cNvPr id="41" name="テキスト ボックス 40">
            <a:extLst>
              <a:ext uri="{FF2B5EF4-FFF2-40B4-BE49-F238E27FC236}">
                <a16:creationId xmlns:a16="http://schemas.microsoft.com/office/drawing/2014/main" id="{8C403762-461A-4877-858E-0EEE2DBB7D49}"/>
              </a:ext>
            </a:extLst>
          </p:cNvPr>
          <p:cNvSpPr txBox="1"/>
          <p:nvPr/>
        </p:nvSpPr>
        <p:spPr>
          <a:xfrm>
            <a:off x="3956667" y="964742"/>
            <a:ext cx="874535"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p-STAT1</a:t>
            </a:r>
            <a:endParaRPr lang="ja-JP" altLang="en-US" sz="1400" dirty="0">
              <a:latin typeface="Arial" panose="020B0604020202020204" pitchFamily="34" charset="0"/>
              <a:cs typeface="Arial" panose="020B0604020202020204" pitchFamily="34" charset="0"/>
            </a:endParaRPr>
          </a:p>
        </p:txBody>
      </p:sp>
      <p:sp>
        <p:nvSpPr>
          <p:cNvPr id="42" name="テキスト ボックス 41">
            <a:extLst>
              <a:ext uri="{FF2B5EF4-FFF2-40B4-BE49-F238E27FC236}">
                <a16:creationId xmlns:a16="http://schemas.microsoft.com/office/drawing/2014/main" id="{C0767A47-FFCF-42AA-A66C-A7BEC7EFE1E7}"/>
              </a:ext>
            </a:extLst>
          </p:cNvPr>
          <p:cNvSpPr txBox="1"/>
          <p:nvPr/>
        </p:nvSpPr>
        <p:spPr>
          <a:xfrm>
            <a:off x="1471829" y="972184"/>
            <a:ext cx="742511" cy="307777"/>
          </a:xfrm>
          <a:prstGeom prst="rect">
            <a:avLst/>
          </a:prstGeom>
          <a:noFill/>
        </p:spPr>
        <p:txBody>
          <a:bodyPr wrap="none" rtlCol="0">
            <a:spAutoFit/>
          </a:bodyPr>
          <a:lstStyle/>
          <a:p>
            <a:r>
              <a:rPr lang="en-US" altLang="ja-JP" sz="1400" dirty="0">
                <a:latin typeface="Symbol" panose="05050102010706020507" pitchFamily="18" charset="2"/>
                <a:cs typeface="Arial" panose="020B0604020202020204" pitchFamily="34" charset="0"/>
              </a:rPr>
              <a:t>b</a:t>
            </a:r>
            <a:r>
              <a:rPr lang="en-US" altLang="ja-JP" sz="1400" dirty="0">
                <a:latin typeface="Arial" panose="020B0604020202020204" pitchFamily="34" charset="0"/>
                <a:cs typeface="Arial" panose="020B0604020202020204" pitchFamily="34" charset="0"/>
              </a:rPr>
              <a:t>-actin</a:t>
            </a:r>
            <a:endParaRPr lang="ja-JP" altLang="en-US" sz="1400" dirty="0">
              <a:latin typeface="Arial" panose="020B0604020202020204" pitchFamily="34" charset="0"/>
              <a:cs typeface="Arial" panose="020B0604020202020204" pitchFamily="34" charset="0"/>
            </a:endParaRPr>
          </a:p>
        </p:txBody>
      </p:sp>
      <p:sp>
        <p:nvSpPr>
          <p:cNvPr id="43" name="テキスト ボックス 42">
            <a:extLst>
              <a:ext uri="{FF2B5EF4-FFF2-40B4-BE49-F238E27FC236}">
                <a16:creationId xmlns:a16="http://schemas.microsoft.com/office/drawing/2014/main" id="{E39FD517-5F48-47EE-AE9C-6C602DB71889}"/>
              </a:ext>
            </a:extLst>
          </p:cNvPr>
          <p:cNvSpPr txBox="1"/>
          <p:nvPr/>
        </p:nvSpPr>
        <p:spPr>
          <a:xfrm rot="16200000">
            <a:off x="46216" y="2012905"/>
            <a:ext cx="1953530" cy="276999"/>
          </a:xfrm>
          <a:prstGeom prst="rect">
            <a:avLst/>
          </a:prstGeom>
          <a:noFill/>
        </p:spPr>
        <p:txBody>
          <a:bodyPr wrap="square" rtlCol="0">
            <a:spAutoFit/>
          </a:bodyPr>
          <a:lstStyle/>
          <a:p>
            <a:pPr algn="ctr"/>
            <a:r>
              <a:rPr kumimoji="1" lang="en-US" altLang="ja-JP" sz="1200" dirty="0">
                <a:latin typeface="Arial" panose="020B0604020202020204" pitchFamily="34" charset="0"/>
                <a:cs typeface="Arial" panose="020B0604020202020204" pitchFamily="34" charset="0"/>
              </a:rPr>
              <a:t>Western blot data</a:t>
            </a:r>
            <a:endParaRPr kumimoji="1" lang="ja-JP" altLang="en-US" sz="1200" dirty="0">
              <a:latin typeface="Arial" panose="020B0604020202020204" pitchFamily="34" charset="0"/>
              <a:cs typeface="Arial" panose="020B0604020202020204" pitchFamily="34" charset="0"/>
            </a:endParaRPr>
          </a:p>
        </p:txBody>
      </p:sp>
      <p:sp>
        <p:nvSpPr>
          <p:cNvPr id="44" name="テキスト ボックス 43">
            <a:extLst>
              <a:ext uri="{FF2B5EF4-FFF2-40B4-BE49-F238E27FC236}">
                <a16:creationId xmlns:a16="http://schemas.microsoft.com/office/drawing/2014/main" id="{FEBFDFBA-3640-4F68-8FDC-1ACC8E31B78B}"/>
              </a:ext>
            </a:extLst>
          </p:cNvPr>
          <p:cNvSpPr txBox="1"/>
          <p:nvPr/>
        </p:nvSpPr>
        <p:spPr>
          <a:xfrm>
            <a:off x="2727071" y="3526845"/>
            <a:ext cx="692818"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PD-L1</a:t>
            </a:r>
            <a:endParaRPr lang="ja-JP" altLang="en-US" sz="1400">
              <a:latin typeface="Arial" panose="020B0604020202020204" pitchFamily="34" charset="0"/>
              <a:cs typeface="Arial" panose="020B0604020202020204" pitchFamily="34" charset="0"/>
            </a:endParaRPr>
          </a:p>
        </p:txBody>
      </p:sp>
      <p:sp>
        <p:nvSpPr>
          <p:cNvPr id="45" name="テキスト ボックス 44">
            <a:extLst>
              <a:ext uri="{FF2B5EF4-FFF2-40B4-BE49-F238E27FC236}">
                <a16:creationId xmlns:a16="http://schemas.microsoft.com/office/drawing/2014/main" id="{41166AD0-A1F9-49C3-922D-167BC0145C13}"/>
              </a:ext>
            </a:extLst>
          </p:cNvPr>
          <p:cNvSpPr txBox="1"/>
          <p:nvPr/>
        </p:nvSpPr>
        <p:spPr>
          <a:xfrm>
            <a:off x="5298619" y="3526845"/>
            <a:ext cx="874535"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p-STAT3</a:t>
            </a:r>
            <a:endParaRPr lang="ja-JP" altLang="en-US" sz="1400" dirty="0">
              <a:latin typeface="Arial" panose="020B0604020202020204" pitchFamily="34" charset="0"/>
              <a:cs typeface="Arial" panose="020B0604020202020204" pitchFamily="34" charset="0"/>
            </a:endParaRPr>
          </a:p>
        </p:txBody>
      </p:sp>
      <p:sp>
        <p:nvSpPr>
          <p:cNvPr id="46" name="テキスト ボックス 45">
            <a:extLst>
              <a:ext uri="{FF2B5EF4-FFF2-40B4-BE49-F238E27FC236}">
                <a16:creationId xmlns:a16="http://schemas.microsoft.com/office/drawing/2014/main" id="{C0915522-273F-40C0-B6C8-42EB48F0CA81}"/>
              </a:ext>
            </a:extLst>
          </p:cNvPr>
          <p:cNvSpPr txBox="1"/>
          <p:nvPr/>
        </p:nvSpPr>
        <p:spPr>
          <a:xfrm>
            <a:off x="3868099" y="3526845"/>
            <a:ext cx="874535"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p-STAT1</a:t>
            </a:r>
            <a:endParaRPr lang="ja-JP" altLang="en-US" sz="1400" dirty="0">
              <a:latin typeface="Arial" panose="020B0604020202020204" pitchFamily="34" charset="0"/>
              <a:cs typeface="Arial" panose="020B0604020202020204" pitchFamily="34" charset="0"/>
            </a:endParaRPr>
          </a:p>
        </p:txBody>
      </p:sp>
      <p:sp>
        <p:nvSpPr>
          <p:cNvPr id="47" name="テキスト ボックス 46">
            <a:extLst>
              <a:ext uri="{FF2B5EF4-FFF2-40B4-BE49-F238E27FC236}">
                <a16:creationId xmlns:a16="http://schemas.microsoft.com/office/drawing/2014/main" id="{8D4A39AB-D720-45A4-9080-77C4C2E278D6}"/>
              </a:ext>
            </a:extLst>
          </p:cNvPr>
          <p:cNvSpPr txBox="1"/>
          <p:nvPr/>
        </p:nvSpPr>
        <p:spPr>
          <a:xfrm>
            <a:off x="1383261" y="3526845"/>
            <a:ext cx="742511" cy="307777"/>
          </a:xfrm>
          <a:prstGeom prst="rect">
            <a:avLst/>
          </a:prstGeom>
          <a:noFill/>
        </p:spPr>
        <p:txBody>
          <a:bodyPr wrap="none" rtlCol="0">
            <a:spAutoFit/>
          </a:bodyPr>
          <a:lstStyle/>
          <a:p>
            <a:r>
              <a:rPr lang="en-US" altLang="ja-JP" sz="1400" dirty="0">
                <a:latin typeface="Symbol" panose="05050102010706020507" pitchFamily="18" charset="2"/>
                <a:cs typeface="Arial" panose="020B0604020202020204" pitchFamily="34" charset="0"/>
              </a:rPr>
              <a:t>b</a:t>
            </a:r>
            <a:r>
              <a:rPr lang="en-US" altLang="ja-JP" sz="1400" dirty="0">
                <a:latin typeface="Arial" panose="020B0604020202020204" pitchFamily="34" charset="0"/>
                <a:cs typeface="Arial" panose="020B0604020202020204" pitchFamily="34" charset="0"/>
              </a:rPr>
              <a:t>-actin</a:t>
            </a:r>
            <a:endParaRPr lang="ja-JP" altLang="en-US" sz="1400" dirty="0">
              <a:latin typeface="Arial" panose="020B0604020202020204" pitchFamily="34" charset="0"/>
              <a:cs typeface="Arial" panose="020B0604020202020204" pitchFamily="34" charset="0"/>
            </a:endParaRPr>
          </a:p>
        </p:txBody>
      </p:sp>
      <p:sp>
        <p:nvSpPr>
          <p:cNvPr id="48" name="テキスト ボックス 47">
            <a:extLst>
              <a:ext uri="{FF2B5EF4-FFF2-40B4-BE49-F238E27FC236}">
                <a16:creationId xmlns:a16="http://schemas.microsoft.com/office/drawing/2014/main" id="{9CAFCD41-3AA1-4240-B1AD-A164DE0A2D05}"/>
              </a:ext>
            </a:extLst>
          </p:cNvPr>
          <p:cNvSpPr txBox="1"/>
          <p:nvPr/>
        </p:nvSpPr>
        <p:spPr>
          <a:xfrm>
            <a:off x="5478686" y="5265341"/>
            <a:ext cx="715837"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STAT3</a:t>
            </a:r>
            <a:endParaRPr lang="ja-JP" altLang="en-US" sz="1400" dirty="0">
              <a:latin typeface="Arial" panose="020B0604020202020204" pitchFamily="34" charset="0"/>
              <a:cs typeface="Arial" panose="020B0604020202020204" pitchFamily="34" charset="0"/>
            </a:endParaRPr>
          </a:p>
        </p:txBody>
      </p:sp>
      <p:sp>
        <p:nvSpPr>
          <p:cNvPr id="49" name="テキスト ボックス 48">
            <a:extLst>
              <a:ext uri="{FF2B5EF4-FFF2-40B4-BE49-F238E27FC236}">
                <a16:creationId xmlns:a16="http://schemas.microsoft.com/office/drawing/2014/main" id="{29AE8CD9-A618-42C7-9F4D-4007D6A526C9}"/>
              </a:ext>
            </a:extLst>
          </p:cNvPr>
          <p:cNvSpPr txBox="1"/>
          <p:nvPr/>
        </p:nvSpPr>
        <p:spPr>
          <a:xfrm>
            <a:off x="4048166" y="5289366"/>
            <a:ext cx="715837" cy="307777"/>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STAT1</a:t>
            </a:r>
            <a:endParaRPr lang="ja-JP" altLang="en-US" sz="1400" dirty="0">
              <a:latin typeface="Arial" panose="020B0604020202020204" pitchFamily="34" charset="0"/>
              <a:cs typeface="Arial" panose="020B0604020202020204" pitchFamily="34" charset="0"/>
            </a:endParaRPr>
          </a:p>
        </p:txBody>
      </p:sp>
      <p:cxnSp>
        <p:nvCxnSpPr>
          <p:cNvPr id="59" name="直線コネクタ 58">
            <a:extLst>
              <a:ext uri="{FF2B5EF4-FFF2-40B4-BE49-F238E27FC236}">
                <a16:creationId xmlns:a16="http://schemas.microsoft.com/office/drawing/2014/main" id="{3BBB5326-1D3B-4DFF-9F06-D27955195942}"/>
              </a:ext>
            </a:extLst>
          </p:cNvPr>
          <p:cNvCxnSpPr/>
          <p:nvPr/>
        </p:nvCxnSpPr>
        <p:spPr>
          <a:xfrm>
            <a:off x="1292843" y="3999635"/>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6D9113C5-947B-440C-93F0-9D9EA18CB10F}"/>
              </a:ext>
            </a:extLst>
          </p:cNvPr>
          <p:cNvCxnSpPr/>
          <p:nvPr/>
        </p:nvCxnSpPr>
        <p:spPr>
          <a:xfrm>
            <a:off x="1780549" y="4002658"/>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A013C3D2-6D71-4265-A813-4378F5AFDEEA}"/>
              </a:ext>
            </a:extLst>
          </p:cNvPr>
          <p:cNvSpPr txBox="1"/>
          <p:nvPr/>
        </p:nvSpPr>
        <p:spPr>
          <a:xfrm>
            <a:off x="1411084" y="3768686"/>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cxnSp>
        <p:nvCxnSpPr>
          <p:cNvPr id="62" name="直線コネクタ 61">
            <a:extLst>
              <a:ext uri="{FF2B5EF4-FFF2-40B4-BE49-F238E27FC236}">
                <a16:creationId xmlns:a16="http://schemas.microsoft.com/office/drawing/2014/main" id="{6B61D447-24DB-4666-89A1-715C9AAFA541}"/>
              </a:ext>
            </a:extLst>
          </p:cNvPr>
          <p:cNvCxnSpPr/>
          <p:nvPr/>
        </p:nvCxnSpPr>
        <p:spPr>
          <a:xfrm>
            <a:off x="2615050" y="3968852"/>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454D853F-E0D0-403A-81F1-C037C4035D60}"/>
              </a:ext>
            </a:extLst>
          </p:cNvPr>
          <p:cNvCxnSpPr/>
          <p:nvPr/>
        </p:nvCxnSpPr>
        <p:spPr>
          <a:xfrm>
            <a:off x="3102756" y="3971875"/>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テキスト ボックス 63">
            <a:extLst>
              <a:ext uri="{FF2B5EF4-FFF2-40B4-BE49-F238E27FC236}">
                <a16:creationId xmlns:a16="http://schemas.microsoft.com/office/drawing/2014/main" id="{26EB7B2E-4FF3-438D-9371-1D5E17467AB1}"/>
              </a:ext>
            </a:extLst>
          </p:cNvPr>
          <p:cNvSpPr txBox="1"/>
          <p:nvPr/>
        </p:nvSpPr>
        <p:spPr>
          <a:xfrm>
            <a:off x="2733291" y="3737903"/>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cxnSp>
        <p:nvCxnSpPr>
          <p:cNvPr id="65" name="直線コネクタ 64">
            <a:extLst>
              <a:ext uri="{FF2B5EF4-FFF2-40B4-BE49-F238E27FC236}">
                <a16:creationId xmlns:a16="http://schemas.microsoft.com/office/drawing/2014/main" id="{77571FBB-0DF6-4990-8C7E-2D534991E6CD}"/>
              </a:ext>
            </a:extLst>
          </p:cNvPr>
          <p:cNvCxnSpPr/>
          <p:nvPr/>
        </p:nvCxnSpPr>
        <p:spPr>
          <a:xfrm>
            <a:off x="3937257" y="3950509"/>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B23A0A03-3A60-4E48-A4BA-5A81BAE1489C}"/>
              </a:ext>
            </a:extLst>
          </p:cNvPr>
          <p:cNvCxnSpPr/>
          <p:nvPr/>
        </p:nvCxnSpPr>
        <p:spPr>
          <a:xfrm>
            <a:off x="4424963" y="3953532"/>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DC5D1138-026B-4180-AF6F-5F625172E401}"/>
              </a:ext>
            </a:extLst>
          </p:cNvPr>
          <p:cNvSpPr txBox="1"/>
          <p:nvPr/>
        </p:nvSpPr>
        <p:spPr>
          <a:xfrm>
            <a:off x="4055498" y="3719560"/>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cxnSp>
        <p:nvCxnSpPr>
          <p:cNvPr id="68" name="直線コネクタ 67">
            <a:extLst>
              <a:ext uri="{FF2B5EF4-FFF2-40B4-BE49-F238E27FC236}">
                <a16:creationId xmlns:a16="http://schemas.microsoft.com/office/drawing/2014/main" id="{C559C22C-195D-4742-8510-61278340A1AA}"/>
              </a:ext>
            </a:extLst>
          </p:cNvPr>
          <p:cNvCxnSpPr/>
          <p:nvPr/>
        </p:nvCxnSpPr>
        <p:spPr>
          <a:xfrm>
            <a:off x="5228364" y="3932166"/>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32D45B1F-CFB2-435D-B1A3-4779D2596D9F}"/>
              </a:ext>
            </a:extLst>
          </p:cNvPr>
          <p:cNvCxnSpPr/>
          <p:nvPr/>
        </p:nvCxnSpPr>
        <p:spPr>
          <a:xfrm>
            <a:off x="5716070" y="3935189"/>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a:extLst>
              <a:ext uri="{FF2B5EF4-FFF2-40B4-BE49-F238E27FC236}">
                <a16:creationId xmlns:a16="http://schemas.microsoft.com/office/drawing/2014/main" id="{3392A0F2-7BA0-42A8-A9E9-5FC0CADEE660}"/>
              </a:ext>
            </a:extLst>
          </p:cNvPr>
          <p:cNvSpPr txBox="1"/>
          <p:nvPr/>
        </p:nvSpPr>
        <p:spPr>
          <a:xfrm>
            <a:off x="5346605" y="3701217"/>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cxnSp>
        <p:nvCxnSpPr>
          <p:cNvPr id="71" name="直線コネクタ 70">
            <a:extLst>
              <a:ext uri="{FF2B5EF4-FFF2-40B4-BE49-F238E27FC236}">
                <a16:creationId xmlns:a16="http://schemas.microsoft.com/office/drawing/2014/main" id="{B08135D6-681A-4DE2-A136-832E80FEF392}"/>
              </a:ext>
            </a:extLst>
          </p:cNvPr>
          <p:cNvCxnSpPr/>
          <p:nvPr/>
        </p:nvCxnSpPr>
        <p:spPr>
          <a:xfrm>
            <a:off x="3877867" y="5697287"/>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08B78E14-3960-4E46-A58B-D0770F1784D1}"/>
              </a:ext>
            </a:extLst>
          </p:cNvPr>
          <p:cNvCxnSpPr/>
          <p:nvPr/>
        </p:nvCxnSpPr>
        <p:spPr>
          <a:xfrm>
            <a:off x="4365573" y="5700310"/>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946E965B-3A9B-4B0B-866D-D6ABF3E70118}"/>
              </a:ext>
            </a:extLst>
          </p:cNvPr>
          <p:cNvSpPr txBox="1"/>
          <p:nvPr/>
        </p:nvSpPr>
        <p:spPr>
          <a:xfrm>
            <a:off x="3996108" y="5466338"/>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cxnSp>
        <p:nvCxnSpPr>
          <p:cNvPr id="74" name="直線コネクタ 73">
            <a:extLst>
              <a:ext uri="{FF2B5EF4-FFF2-40B4-BE49-F238E27FC236}">
                <a16:creationId xmlns:a16="http://schemas.microsoft.com/office/drawing/2014/main" id="{AFAB6423-38CB-43AA-8856-029F64A03CA8}"/>
              </a:ext>
            </a:extLst>
          </p:cNvPr>
          <p:cNvCxnSpPr/>
          <p:nvPr/>
        </p:nvCxnSpPr>
        <p:spPr>
          <a:xfrm>
            <a:off x="5399918" y="5683367"/>
            <a:ext cx="46167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AFC8D0FC-3E63-4D22-86F1-32547060A2F7}"/>
              </a:ext>
            </a:extLst>
          </p:cNvPr>
          <p:cNvCxnSpPr/>
          <p:nvPr/>
        </p:nvCxnSpPr>
        <p:spPr>
          <a:xfrm>
            <a:off x="5887624" y="5686390"/>
            <a:ext cx="46167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B31F979F-AA6F-4177-9BAE-B6CE5AB4064F}"/>
              </a:ext>
            </a:extLst>
          </p:cNvPr>
          <p:cNvSpPr txBox="1"/>
          <p:nvPr/>
        </p:nvSpPr>
        <p:spPr>
          <a:xfrm>
            <a:off x="5518159" y="5452418"/>
            <a:ext cx="944732" cy="261610"/>
          </a:xfrm>
          <a:prstGeom prst="rect">
            <a:avLst/>
          </a:prstGeom>
          <a:noFill/>
        </p:spPr>
        <p:txBody>
          <a:bodyPr wrap="square" rtlCol="0">
            <a:spAutoFit/>
          </a:bodyPr>
          <a:lstStyle/>
          <a:p>
            <a:r>
              <a:rPr kumimoji="1" lang="en-US" altLang="ja-JP" sz="1100" dirty="0">
                <a:solidFill>
                  <a:srgbClr val="0070C0"/>
                </a:solidFill>
                <a:latin typeface="Arial" panose="020B0604020202020204" pitchFamily="34" charset="0"/>
                <a:cs typeface="Arial" panose="020B0604020202020204" pitchFamily="34" charset="0"/>
              </a:rPr>
              <a:t>3h</a:t>
            </a:r>
            <a:r>
              <a:rPr kumimoji="1" lang="en-US" altLang="ja-JP" sz="1100" dirty="0">
                <a:latin typeface="Arial" panose="020B0604020202020204" pitchFamily="34" charset="0"/>
                <a:cs typeface="Arial" panose="020B0604020202020204" pitchFamily="34" charset="0"/>
              </a:rPr>
              <a:t>       24h</a:t>
            </a:r>
            <a:endParaRPr kumimoji="1" lang="ja-JP" altLang="en-US" sz="1100" dirty="0">
              <a:latin typeface="Arial" panose="020B0604020202020204" pitchFamily="34" charset="0"/>
              <a:cs typeface="Arial" panose="020B0604020202020204" pitchFamily="34" charset="0"/>
            </a:endParaRPr>
          </a:p>
        </p:txBody>
      </p:sp>
      <p:sp>
        <p:nvSpPr>
          <p:cNvPr id="77" name="テキスト ボックス 76">
            <a:extLst>
              <a:ext uri="{FF2B5EF4-FFF2-40B4-BE49-F238E27FC236}">
                <a16:creationId xmlns:a16="http://schemas.microsoft.com/office/drawing/2014/main" id="{2C9FB448-A436-4286-9491-346AC16AFA50}"/>
              </a:ext>
            </a:extLst>
          </p:cNvPr>
          <p:cNvSpPr txBox="1"/>
          <p:nvPr/>
        </p:nvSpPr>
        <p:spPr>
          <a:xfrm>
            <a:off x="555134" y="750520"/>
            <a:ext cx="381775" cy="369332"/>
          </a:xfrm>
          <a:prstGeom prst="rect">
            <a:avLst/>
          </a:prstGeom>
          <a:noFill/>
        </p:spPr>
        <p:txBody>
          <a:bodyPr wrap="square" rtlCol="0">
            <a:spAutoFit/>
          </a:bodyPr>
          <a:lstStyle/>
          <a:p>
            <a:r>
              <a:rPr kumimoji="1" lang="en-US" altLang="ja-JP" dirty="0"/>
              <a:t>A</a:t>
            </a:r>
            <a:endParaRPr kumimoji="1" lang="ja-JP" altLang="en-US" dirty="0"/>
          </a:p>
        </p:txBody>
      </p:sp>
      <p:sp>
        <p:nvSpPr>
          <p:cNvPr id="78" name="テキスト ボックス 77">
            <a:extLst>
              <a:ext uri="{FF2B5EF4-FFF2-40B4-BE49-F238E27FC236}">
                <a16:creationId xmlns:a16="http://schemas.microsoft.com/office/drawing/2014/main" id="{70981472-7A9F-44EB-8A86-BBBD473BA15F}"/>
              </a:ext>
            </a:extLst>
          </p:cNvPr>
          <p:cNvSpPr txBox="1"/>
          <p:nvPr/>
        </p:nvSpPr>
        <p:spPr>
          <a:xfrm>
            <a:off x="612460" y="3350228"/>
            <a:ext cx="534175" cy="369332"/>
          </a:xfrm>
          <a:prstGeom prst="rect">
            <a:avLst/>
          </a:prstGeom>
          <a:noFill/>
        </p:spPr>
        <p:txBody>
          <a:bodyPr wrap="square" rtlCol="0">
            <a:spAutoFit/>
          </a:bodyPr>
          <a:lstStyle/>
          <a:p>
            <a:r>
              <a:rPr kumimoji="1" lang="en-US" altLang="ja-JP" dirty="0"/>
              <a:t>B</a:t>
            </a:r>
            <a:endParaRPr kumimoji="1" lang="ja-JP" altLang="en-US" dirty="0"/>
          </a:p>
        </p:txBody>
      </p:sp>
      <p:sp>
        <p:nvSpPr>
          <p:cNvPr id="80" name="テキスト ボックス 79">
            <a:extLst>
              <a:ext uri="{FF2B5EF4-FFF2-40B4-BE49-F238E27FC236}">
                <a16:creationId xmlns:a16="http://schemas.microsoft.com/office/drawing/2014/main" id="{110B4D5B-05B9-4BD3-A5A1-093D39947A0E}"/>
              </a:ext>
            </a:extLst>
          </p:cNvPr>
          <p:cNvSpPr txBox="1"/>
          <p:nvPr/>
        </p:nvSpPr>
        <p:spPr>
          <a:xfrm>
            <a:off x="383832" y="7015873"/>
            <a:ext cx="5907505" cy="461665"/>
          </a:xfrm>
          <a:prstGeom prst="rect">
            <a:avLst/>
          </a:prstGeom>
          <a:noFill/>
        </p:spPr>
        <p:txBody>
          <a:bodyPr wrap="square" rtlCol="0">
            <a:spAutoFit/>
          </a:bodyPr>
          <a:lstStyle/>
          <a:p>
            <a:r>
              <a:rPr lang="en-US" altLang="ja-JP" sz="1200" kern="100" dirty="0">
                <a:solidFill>
                  <a:srgbClr val="000000"/>
                </a:solidFill>
                <a:effectLst/>
                <a:latin typeface="Times New Roman" panose="02020603050405020304" pitchFamily="18" charset="0"/>
                <a:ea typeface="ＭＳ 明朝" panose="02020609040205080304" pitchFamily="17" charset="-128"/>
                <a:cs typeface="Times New Roman" panose="02020603050405020304" pitchFamily="18" charset="0"/>
              </a:rPr>
              <a:t>Supplemental Figure 4. Full-length gels or blots of figure 2C (A) and figure 3C (B) were presented.</a:t>
            </a:r>
            <a:endParaRPr lang="ja-JP" alt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74804442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4123</TotalTime>
  <Words>338</Words>
  <Application>Microsoft Office PowerPoint</Application>
  <PresentationFormat>A4 210 x 297 mm</PresentationFormat>
  <Paragraphs>55</Paragraphs>
  <Slides>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游ゴシック</vt:lpstr>
      <vt:lpstr>Arial</vt:lpstr>
      <vt:lpstr>Calibri</vt:lpstr>
      <vt:lpstr>Calibri Light</vt:lpstr>
      <vt:lpstr>Century</vt:lpstr>
      <vt:lpstr>Symbol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侯宏 米満</dc:creator>
  <cp:lastModifiedBy>菰原 義弘</cp:lastModifiedBy>
  <cp:revision>157</cp:revision>
  <cp:lastPrinted>2022-01-20T06:50:00Z</cp:lastPrinted>
  <dcterms:created xsi:type="dcterms:W3CDTF">2020-11-17T04:22:48Z</dcterms:created>
  <dcterms:modified xsi:type="dcterms:W3CDTF">2022-01-20T10:24:43Z</dcterms:modified>
</cp:coreProperties>
</file>