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8" r:id="rId4"/>
    <p:sldId id="257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4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79CDC-C05D-4EAA-BCBB-F8B8A06353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E18FFC-76AB-451A-98E9-C4C5049756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05FB0E-B4DA-412A-B701-20937B46C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5B5-9C18-4539-B041-55E248E754FB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B7B02-1FCE-414E-B83C-60CE45797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EB60F2-882C-4D3F-837D-672AFA146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7EEC-B9DE-4D58-BA72-16D00C3D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049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85E81-26FF-48FC-88A3-EBEFAF0EF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F2C70-E330-433C-A913-35DFE4848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73BCC-805E-4CE1-83D3-D06C41BDC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5B5-9C18-4539-B041-55E248E754FB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B5536C-7B7A-4D5C-A14F-D6D160FBE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B9393-3C37-4CFE-BF35-C5497FBAA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7EEC-B9DE-4D58-BA72-16D00C3D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736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ECB4D-3300-4AAA-9B18-38D989EDF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1EC4AD-0740-44F9-8AF9-76D128754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0DF44-449F-45BB-B84E-932D1EB01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5B5-9C18-4539-B041-55E248E754FB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41DB7-F405-4F42-9B19-BABAB15AD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B87CA-CD6B-406B-B987-06C8EB816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7EEC-B9DE-4D58-BA72-16D00C3D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50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FD055-F26E-4414-9A60-8F2C357CF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B22D4-5FD2-4493-A3F9-1E8D78AAD2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C4A43A-E46A-46D6-8C9B-9FC34198CD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FAD240-3873-4DC7-93E2-AC860DCAC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5B5-9C18-4539-B041-55E248E754FB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DAB949-BEBC-4C27-B668-F25BEA4B3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CFF7B5-CDB1-480F-97D5-7258A26A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7EEC-B9DE-4D58-BA72-16D00C3D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86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2AEF8-D179-4093-B458-246C499E4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A7D3F2-B9E9-4260-8B5A-ABA22D0D4B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9034A5-D4A1-4287-B548-CF773A8CD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0D8CF4-B5D4-4043-8F81-35D4B2EBBE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05BBBC-3190-4E36-8083-5A1E4CAB84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CF0720-BAC5-4191-886A-D2F0F4187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5B5-9C18-4539-B041-55E248E754FB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5F37B-95A6-41B7-A5D3-B90831DDB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43C320-C763-4697-8E3A-FA2DDF704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7EEC-B9DE-4D58-BA72-16D00C3D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890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700D4-991E-4050-9337-75C5CBDF0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59ED30-8902-4EB8-A6FB-57E58A3B8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5B5-9C18-4539-B041-55E248E754FB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3E8CCC-56D5-40BC-8BA9-F442ED187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CE573-9AE5-481B-9F42-310A7EF0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7EEC-B9DE-4D58-BA72-16D00C3D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824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1CBBF3-EBA7-4B3B-9393-2813FF86E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5B5-9C18-4539-B041-55E248E754FB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40E121-8F85-451B-97A6-A5AE3E1DB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6ADCD-9423-4340-A43B-80DF786DE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7EEC-B9DE-4D58-BA72-16D00C3D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516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C2426-6508-426F-8000-B59DBC2A3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0EA45-93B6-49F1-81F6-95B5AC5D8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1C538-FA45-4FC6-B231-1E67052021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E985F9-B8B4-463F-95A3-564CC3255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5B5-9C18-4539-B041-55E248E754FB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01B3CE-F417-4CE8-B036-9A5614399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08C983-68E9-4E8C-AE16-6C050672E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7EEC-B9DE-4D58-BA72-16D00C3D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885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8C076-1AAF-45E0-B2DB-29E2A5FF2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2BB3CC-2245-419C-AF68-28D4026212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1C5C4-6731-440B-B486-3BFEB4612A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7CFC13-551D-42FC-B323-A961462F8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5B5-9C18-4539-B041-55E248E754FB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68BA7-8197-450F-AE75-9D190458F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00E194-B53F-4D03-A1C5-A44469F3C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7EEC-B9DE-4D58-BA72-16D00C3D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918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45FCC-169A-4904-8F12-8B7BEB358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8AD3AB-967E-43CD-ABF1-0B30BD1E8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F4741-6B91-4587-BB8D-EC4B195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5B5-9C18-4539-B041-55E248E754FB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386CF-BAC6-45F3-851B-702D660AA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347D7-A23E-41D5-BC52-144F1B16C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7EEC-B9DE-4D58-BA72-16D00C3D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541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A9462D-E1C7-46B7-A31B-9AF7D80561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6800D5-E9C7-4ECC-85B7-65DEFAAA3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2E81B-9380-4439-AE45-65BDA04FA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055B5-9C18-4539-B041-55E248E754FB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430130-98AF-48CD-B8B1-AA2A75668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E43E19-BBF8-4064-814C-CF2F9E2FC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7EEC-B9DE-4D58-BA72-16D00C3D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889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C96751-B209-44B4-A80F-A523ECF72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03C19-C00C-4267-95A6-AA8583B03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4B8C3-3EF3-4A72-8120-8DC65EA94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055B5-9C18-4539-B041-55E248E754FB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96EE5-8698-42F6-ACBA-E4E37A2A40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4C9822-A386-4F3A-98EF-46CF5140E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B7EEC-B9DE-4D58-BA72-16D00C3D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65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D42CF6-74EF-4B97-9800-8C56182D6854}"/>
              </a:ext>
            </a:extLst>
          </p:cNvPr>
          <p:cNvSpPr txBox="1"/>
          <p:nvPr/>
        </p:nvSpPr>
        <p:spPr>
          <a:xfrm>
            <a:off x="4160985" y="1648217"/>
            <a:ext cx="3870029" cy="530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Cordia New" panose="020B0304020202020204" pitchFamily="34" charset="-34"/>
              </a:rPr>
              <a:t>Supplementary </a:t>
            </a:r>
            <a:r>
              <a:rPr lang="en-US" sz="2800" b="1" dirty="0">
                <a:latin typeface="Times New Roman" panose="02020603050405020304" pitchFamily="18" charset="0"/>
                <a:ea typeface="DengXian" panose="02010600030101010101" pitchFamily="2" charset="-122"/>
                <a:cs typeface="Cordia New" panose="020B0304020202020204" pitchFamily="34" charset="-34"/>
              </a:rPr>
              <a:t>figures</a:t>
            </a:r>
            <a:endParaRPr lang="en-US" sz="24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Cordia New" panose="020B0304020202020204" pitchFamily="34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3AFCD5-C6AD-4884-9B38-FCFCF4495FC2}"/>
              </a:ext>
            </a:extLst>
          </p:cNvPr>
          <p:cNvSpPr txBox="1"/>
          <p:nvPr/>
        </p:nvSpPr>
        <p:spPr>
          <a:xfrm>
            <a:off x="1013432" y="2933191"/>
            <a:ext cx="10165134" cy="1555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Cordia New" panose="020B0304020202020204" pitchFamily="34" charset="-34"/>
              </a:rPr>
              <a:t>Research article: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Cordia New" panose="020B0304020202020204" pitchFamily="34" charset="-34"/>
              </a:rPr>
              <a:t>Assessing dynamic changes in flavor-related compounds during durian fruit ripening using metabolome and transcriptome analyses</a:t>
            </a:r>
            <a:endParaRPr lang="en-US" sz="2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75661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824D2E-739E-4413-BE45-F80E75F0B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453" y="284408"/>
            <a:ext cx="8043093" cy="53267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714FB1-84EC-446E-AAC5-C37A702596EB}"/>
              </a:ext>
            </a:extLst>
          </p:cNvPr>
          <p:cNvSpPr txBox="1"/>
          <p:nvPr/>
        </p:nvSpPr>
        <p:spPr>
          <a:xfrm>
            <a:off x="1299409" y="5846591"/>
            <a:ext cx="9914021" cy="734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Cordia New" panose="020B0304020202020204" pitchFamily="34" charset="-34"/>
              </a:rPr>
              <a:t>Supplementary Fig. S1. </a:t>
            </a:r>
            <a:r>
              <a:rPr lang="en-US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Cordia New" panose="020B0304020202020204" pitchFamily="34" charset="-34"/>
              </a:rPr>
              <a:t>Venn diagram showing number of metabolites detected by CE-TOF/MS and GC-TOF/MS.</a:t>
            </a:r>
            <a:endParaRPr lang="en-US" dirty="0">
              <a:effectLst/>
              <a:latin typeface="Calibri" panose="020F0502020204030204" pitchFamily="34" charset="0"/>
              <a:ea typeface="DengXian" panose="02010600030101010101" pitchFamily="2" charset="-122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73728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02D732-4A94-44B7-B7F3-F545260FB0A4}"/>
              </a:ext>
            </a:extLst>
          </p:cNvPr>
          <p:cNvSpPr txBox="1"/>
          <p:nvPr/>
        </p:nvSpPr>
        <p:spPr>
          <a:xfrm>
            <a:off x="6096000" y="1587064"/>
            <a:ext cx="5626813" cy="139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Cordia New" panose="020B0304020202020204" pitchFamily="34" charset="-34"/>
              </a:rPr>
              <a:t>Supplementary Fig. S2. </a:t>
            </a:r>
            <a:r>
              <a:rPr lang="en-US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Cordia New" panose="020B0304020202020204" pitchFamily="34" charset="-34"/>
              </a:rPr>
              <a:t>Volcano plot presenting the significant metabolites in (A) CE-TOF/MS metabolome data and (B) GC-TOF/MS metabolome data.</a:t>
            </a:r>
            <a:endParaRPr lang="en-US" dirty="0">
              <a:effectLst/>
              <a:latin typeface="Calibri" panose="020F0502020204030204" pitchFamily="34" charset="0"/>
              <a:ea typeface="DengXian" panose="02010600030101010101" pitchFamily="2" charset="-122"/>
              <a:cs typeface="Cordia New" panose="020B0304020202020204" pitchFamily="34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834B85-87D2-448D-BF2B-1F83F80F6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042" y="0"/>
            <a:ext cx="51348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892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22ED9B-EEA8-4C49-AA0D-209281835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461" y="186813"/>
            <a:ext cx="9699077" cy="61959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850398-18DF-4A96-8B2B-38D99137AAC6}"/>
              </a:ext>
            </a:extLst>
          </p:cNvPr>
          <p:cNvSpPr txBox="1"/>
          <p:nvPr/>
        </p:nvSpPr>
        <p:spPr>
          <a:xfrm>
            <a:off x="1868128" y="6382778"/>
            <a:ext cx="7973961" cy="40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Cordia New" panose="020B0304020202020204" pitchFamily="34" charset="-34"/>
              </a:rPr>
              <a:t>Supplementary Fig. S3. </a:t>
            </a:r>
            <a:r>
              <a:rPr lang="en-US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Cordia New" panose="020B0304020202020204" pitchFamily="34" charset="-34"/>
              </a:rPr>
              <a:t>Gene ontology classification of DEGs.</a:t>
            </a:r>
            <a:endParaRPr lang="en-US" dirty="0">
              <a:effectLst/>
              <a:latin typeface="Calibri" panose="020F0502020204030204" pitchFamily="34" charset="0"/>
              <a:ea typeface="DengXian" panose="02010600030101010101" pitchFamily="2" charset="-122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80593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F6881A-C1E7-43AD-827F-F381B39DA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179" y="0"/>
            <a:ext cx="503391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17C8EF-4E2F-4E7F-A89F-31A6E8B83C94}"/>
              </a:ext>
            </a:extLst>
          </p:cNvPr>
          <p:cNvSpPr txBox="1"/>
          <p:nvPr/>
        </p:nvSpPr>
        <p:spPr>
          <a:xfrm>
            <a:off x="5850090" y="874846"/>
            <a:ext cx="6096000" cy="734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Cordia New" panose="020B0304020202020204" pitchFamily="34" charset="-34"/>
              </a:rPr>
              <a:t>Supplementary Fig. S4. </a:t>
            </a:r>
            <a:r>
              <a:rPr lang="en-US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Cordia New" panose="020B0304020202020204" pitchFamily="34" charset="-34"/>
              </a:rPr>
              <a:t>The top 50 KEGG pathway of DEGs.</a:t>
            </a:r>
            <a:endParaRPr lang="en-US" dirty="0">
              <a:effectLst/>
              <a:latin typeface="Calibri" panose="020F0502020204030204" pitchFamily="34" charset="0"/>
              <a:ea typeface="DengXian" panose="02010600030101010101" pitchFamily="2" charset="-122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39865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95</Words>
  <Application>Microsoft Office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Lalida Sangpong</dc:creator>
  <cp:lastModifiedBy>Lalida Sangpong</cp:lastModifiedBy>
  <cp:revision>2</cp:revision>
  <dcterms:created xsi:type="dcterms:W3CDTF">2020-11-26T09:55:38Z</dcterms:created>
  <dcterms:modified xsi:type="dcterms:W3CDTF">2020-11-26T10:04:16Z</dcterms:modified>
</cp:coreProperties>
</file>