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aximized" horzBarState="maximized">
    <p:restoredLeft sz="84380"/>
    <p:restoredTop sz="94660"/>
  </p:normalViewPr>
  <p:slideViewPr>
    <p:cSldViewPr>
      <p:cViewPr varScale="1">
        <p:scale>
          <a:sx n="73" d="100"/>
          <a:sy n="73" d="100"/>
        </p:scale>
        <p:origin x="89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-Hedayati\Downloads\data\1&#1587;&#1591;&#1608;&#1581;%20&#1586;&#1606;&#1583;&#1607;%20&#1575;&#1589;&#1604;&#1740;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09696013979308"/>
          <c:y val="0.17530256634587343"/>
          <c:w val="0.83990303986020687"/>
          <c:h val="0.544382837561971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Abundance!$Q$70</c:f>
              <c:strCache>
                <c:ptCount val="1"/>
                <c:pt idx="0">
                  <c:v>Agriculture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Abundance!$R$69:$Y$69</c:f>
              <c:strCache>
                <c:ptCount val="8"/>
                <c:pt idx="0">
                  <c:v>Mohammad-Abad</c:v>
                </c:pt>
                <c:pt idx="1">
                  <c:v>Shastkola</c:v>
                </c:pt>
                <c:pt idx="2">
                  <c:v>shamoshak</c:v>
                </c:pt>
                <c:pt idx="3">
                  <c:v>Mohamadabad</c:v>
                </c:pt>
                <c:pt idx="4">
                  <c:v>Baghu</c:v>
                </c:pt>
                <c:pt idx="5">
                  <c:v>Ziarat</c:v>
                </c:pt>
                <c:pt idx="6">
                  <c:v>Tuskestan</c:v>
                </c:pt>
                <c:pt idx="7">
                  <c:v>Gharesu</c:v>
                </c:pt>
              </c:strCache>
            </c:strRef>
          </c:cat>
          <c:val>
            <c:numRef>
              <c:f>Abundance!$R$70:$Y$70</c:f>
              <c:numCache>
                <c:formatCode>General</c:formatCode>
                <c:ptCount val="8"/>
                <c:pt idx="0">
                  <c:v>140</c:v>
                </c:pt>
                <c:pt idx="1">
                  <c:v>46</c:v>
                </c:pt>
                <c:pt idx="2">
                  <c:v>50</c:v>
                </c:pt>
                <c:pt idx="3">
                  <c:v>180</c:v>
                </c:pt>
                <c:pt idx="4">
                  <c:v>55</c:v>
                </c:pt>
                <c:pt idx="5">
                  <c:v>0</c:v>
                </c:pt>
                <c:pt idx="6">
                  <c:v>55</c:v>
                </c:pt>
                <c:pt idx="7">
                  <c:v>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A0-4067-87FC-8F364F716672}"/>
            </c:ext>
          </c:extLst>
        </c:ser>
        <c:ser>
          <c:idx val="1"/>
          <c:order val="1"/>
          <c:tx>
            <c:strRef>
              <c:f>Abundance!$Q$71</c:f>
              <c:strCache>
                <c:ptCount val="1"/>
                <c:pt idx="0">
                  <c:v>Urban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Abundance!$R$69:$Y$69</c:f>
              <c:strCache>
                <c:ptCount val="8"/>
                <c:pt idx="0">
                  <c:v>Mohammad-Abad</c:v>
                </c:pt>
                <c:pt idx="1">
                  <c:v>Shastkola</c:v>
                </c:pt>
                <c:pt idx="2">
                  <c:v>shamoshak</c:v>
                </c:pt>
                <c:pt idx="3">
                  <c:v>Mohamadabad</c:v>
                </c:pt>
                <c:pt idx="4">
                  <c:v>Baghu</c:v>
                </c:pt>
                <c:pt idx="5">
                  <c:v>Ziarat</c:v>
                </c:pt>
                <c:pt idx="6">
                  <c:v>Tuskestan</c:v>
                </c:pt>
                <c:pt idx="7">
                  <c:v>Gharesu</c:v>
                </c:pt>
              </c:strCache>
            </c:strRef>
          </c:cat>
          <c:val>
            <c:numRef>
              <c:f>Abundance!$R$71:$Y$71</c:f>
              <c:numCache>
                <c:formatCode>General</c:formatCode>
                <c:ptCount val="8"/>
                <c:pt idx="0">
                  <c:v>77</c:v>
                </c:pt>
                <c:pt idx="1">
                  <c:v>33</c:v>
                </c:pt>
                <c:pt idx="2">
                  <c:v>60</c:v>
                </c:pt>
                <c:pt idx="3">
                  <c:v>88</c:v>
                </c:pt>
                <c:pt idx="4">
                  <c:v>99</c:v>
                </c:pt>
                <c:pt idx="5">
                  <c:v>44</c:v>
                </c:pt>
                <c:pt idx="6">
                  <c:v>111</c:v>
                </c:pt>
                <c:pt idx="7">
                  <c:v>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A0-4067-87FC-8F364F716672}"/>
            </c:ext>
          </c:extLst>
        </c:ser>
        <c:ser>
          <c:idx val="2"/>
          <c:order val="2"/>
          <c:tx>
            <c:strRef>
              <c:f>Abundance!$Q$72</c:f>
              <c:strCache>
                <c:ptCount val="1"/>
                <c:pt idx="0">
                  <c:v>Forest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Abundance!$R$69:$Y$69</c:f>
              <c:strCache>
                <c:ptCount val="8"/>
                <c:pt idx="0">
                  <c:v>Mohammad-Abad</c:v>
                </c:pt>
                <c:pt idx="1">
                  <c:v>Shastkola</c:v>
                </c:pt>
                <c:pt idx="2">
                  <c:v>shamoshak</c:v>
                </c:pt>
                <c:pt idx="3">
                  <c:v>Mohamadabad</c:v>
                </c:pt>
                <c:pt idx="4">
                  <c:v>Baghu</c:v>
                </c:pt>
                <c:pt idx="5">
                  <c:v>Ziarat</c:v>
                </c:pt>
                <c:pt idx="6">
                  <c:v>Tuskestan</c:v>
                </c:pt>
                <c:pt idx="7">
                  <c:v>Gharesu</c:v>
                </c:pt>
              </c:strCache>
            </c:strRef>
          </c:cat>
          <c:val>
            <c:numRef>
              <c:f>Abundance!$R$72:$Y$72</c:f>
              <c:numCache>
                <c:formatCode>General</c:formatCode>
                <c:ptCount val="8"/>
                <c:pt idx="0">
                  <c:v>33</c:v>
                </c:pt>
                <c:pt idx="1">
                  <c:v>170</c:v>
                </c:pt>
                <c:pt idx="2">
                  <c:v>120</c:v>
                </c:pt>
                <c:pt idx="3">
                  <c:v>44</c:v>
                </c:pt>
                <c:pt idx="4">
                  <c:v>33</c:v>
                </c:pt>
                <c:pt idx="5">
                  <c:v>88</c:v>
                </c:pt>
                <c:pt idx="6">
                  <c:v>66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EA0-4067-87FC-8F364F716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6405224"/>
        <c:axId val="602868680"/>
      </c:barChart>
      <c:catAx>
        <c:axId val="506405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02868680"/>
        <c:crosses val="autoZero"/>
        <c:auto val="1"/>
        <c:lblAlgn val="ctr"/>
        <c:lblOffset val="100"/>
        <c:noMultiLvlLbl val="0"/>
      </c:catAx>
      <c:valAx>
        <c:axId val="60286868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No. of MPs</a:t>
                </a:r>
                <a:endParaRPr lang="fa-IR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06405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کفال!$AE$75</c:f>
              <c:strCache>
                <c:ptCount val="1"/>
                <c:pt idx="0">
                  <c:v>Agriculture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chemeClr val="tx1"/>
              </a:solidFill>
            </a:ln>
          </c:spPr>
          <c:invertIfNegative val="0"/>
          <c:cat>
            <c:strRef>
              <c:f>کفال!$AF$74:$AN$74</c:f>
              <c:strCache>
                <c:ptCount val="9"/>
                <c:pt idx="0">
                  <c:v>Liza sp.</c:v>
                </c:pt>
                <c:pt idx="1">
                  <c:v>N.melanostomus</c:v>
                </c:pt>
                <c:pt idx="2">
                  <c:v>C.gibelio</c:v>
                </c:pt>
                <c:pt idx="3">
                  <c:v>G.holbrooki </c:v>
                </c:pt>
                <c:pt idx="4">
                  <c:v>C.carpio</c:v>
                </c:pt>
                <c:pt idx="5">
                  <c:v>V.vimba</c:v>
                </c:pt>
                <c:pt idx="6">
                  <c:v>R.frisii</c:v>
                </c:pt>
                <c:pt idx="7">
                  <c:v>R.rutilus</c:v>
                </c:pt>
                <c:pt idx="8">
                  <c:v>Barbus sp.</c:v>
                </c:pt>
              </c:strCache>
            </c:strRef>
          </c:cat>
          <c:val>
            <c:numRef>
              <c:f>کفال!$AF$75:$AN$75</c:f>
              <c:numCache>
                <c:formatCode>General</c:formatCode>
                <c:ptCount val="9"/>
                <c:pt idx="0">
                  <c:v>17</c:v>
                </c:pt>
                <c:pt idx="1">
                  <c:v>7</c:v>
                </c:pt>
                <c:pt idx="2">
                  <c:v>19</c:v>
                </c:pt>
                <c:pt idx="3">
                  <c:v>13</c:v>
                </c:pt>
                <c:pt idx="4">
                  <c:v>6</c:v>
                </c:pt>
                <c:pt idx="5">
                  <c:v>4</c:v>
                </c:pt>
                <c:pt idx="6">
                  <c:v>9</c:v>
                </c:pt>
                <c:pt idx="7">
                  <c:v>9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75-43E9-BE05-9A5A9B63C9E0}"/>
            </c:ext>
          </c:extLst>
        </c:ser>
        <c:ser>
          <c:idx val="1"/>
          <c:order val="1"/>
          <c:tx>
            <c:strRef>
              <c:f>کفال!$AE$76</c:f>
              <c:strCache>
                <c:ptCount val="1"/>
                <c:pt idx="0">
                  <c:v>Urban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c:spPr>
          <c:invertIfNegative val="0"/>
          <c:cat>
            <c:strRef>
              <c:f>کفال!$AF$74:$AN$74</c:f>
              <c:strCache>
                <c:ptCount val="9"/>
                <c:pt idx="0">
                  <c:v>Liza sp.</c:v>
                </c:pt>
                <c:pt idx="1">
                  <c:v>N.melanostomus</c:v>
                </c:pt>
                <c:pt idx="2">
                  <c:v>C.gibelio</c:v>
                </c:pt>
                <c:pt idx="3">
                  <c:v>G.holbrooki </c:v>
                </c:pt>
                <c:pt idx="4">
                  <c:v>C.carpio</c:v>
                </c:pt>
                <c:pt idx="5">
                  <c:v>V.vimba</c:v>
                </c:pt>
                <c:pt idx="6">
                  <c:v>R.frisii</c:v>
                </c:pt>
                <c:pt idx="7">
                  <c:v>R.rutilus</c:v>
                </c:pt>
                <c:pt idx="8">
                  <c:v>Barbus sp.</c:v>
                </c:pt>
              </c:strCache>
            </c:strRef>
          </c:cat>
          <c:val>
            <c:numRef>
              <c:f>کفال!$AF$76:$AN$76</c:f>
              <c:numCache>
                <c:formatCode>General</c:formatCode>
                <c:ptCount val="9"/>
                <c:pt idx="0">
                  <c:v>2</c:v>
                </c:pt>
                <c:pt idx="1">
                  <c:v>4</c:v>
                </c:pt>
                <c:pt idx="2">
                  <c:v>0</c:v>
                </c:pt>
                <c:pt idx="3">
                  <c:v>1</c:v>
                </c:pt>
                <c:pt idx="4">
                  <c:v>3</c:v>
                </c:pt>
                <c:pt idx="5">
                  <c:v>2</c:v>
                </c:pt>
                <c:pt idx="6">
                  <c:v>0</c:v>
                </c:pt>
                <c:pt idx="7">
                  <c:v>2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75-43E9-BE05-9A5A9B63C9E0}"/>
            </c:ext>
          </c:extLst>
        </c:ser>
        <c:ser>
          <c:idx val="2"/>
          <c:order val="2"/>
          <c:tx>
            <c:strRef>
              <c:f>کفال!$AE$77</c:f>
              <c:strCache>
                <c:ptCount val="1"/>
                <c:pt idx="0">
                  <c:v>Forest</c:v>
                </c:pt>
              </c:strCache>
            </c:strRef>
          </c:tx>
          <c:spPr>
            <a:solidFill>
              <a:srgbClr val="00B050"/>
            </a:solidFill>
            <a:ln w="12700">
              <a:solidFill>
                <a:schemeClr val="tx1"/>
              </a:solidFill>
            </a:ln>
          </c:spPr>
          <c:invertIfNegative val="0"/>
          <c:cat>
            <c:strRef>
              <c:f>کفال!$AF$74:$AN$74</c:f>
              <c:strCache>
                <c:ptCount val="9"/>
                <c:pt idx="0">
                  <c:v>Liza sp.</c:v>
                </c:pt>
                <c:pt idx="1">
                  <c:v>N.melanostomus</c:v>
                </c:pt>
                <c:pt idx="2">
                  <c:v>C.gibelio</c:v>
                </c:pt>
                <c:pt idx="3">
                  <c:v>G.holbrooki </c:v>
                </c:pt>
                <c:pt idx="4">
                  <c:v>C.carpio</c:v>
                </c:pt>
                <c:pt idx="5">
                  <c:v>V.vimba</c:v>
                </c:pt>
                <c:pt idx="6">
                  <c:v>R.frisii</c:v>
                </c:pt>
                <c:pt idx="7">
                  <c:v>R.rutilus</c:v>
                </c:pt>
                <c:pt idx="8">
                  <c:v>Barbus sp.</c:v>
                </c:pt>
              </c:strCache>
            </c:strRef>
          </c:cat>
          <c:val>
            <c:numRef>
              <c:f>کفال!$AF$77:$AN$77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75-43E9-BE05-9A5A9B63C9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600078944"/>
        <c:axId val="454424544"/>
      </c:barChart>
      <c:catAx>
        <c:axId val="60007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4424544"/>
        <c:crosses val="autoZero"/>
        <c:auto val="1"/>
        <c:lblAlgn val="ctr"/>
        <c:lblOffset val="100"/>
        <c:noMultiLvlLbl val="0"/>
      </c:catAx>
      <c:valAx>
        <c:axId val="45442454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1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No. of MPs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0007894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5056831087219864"/>
          <c:y val="0.18854688618468146"/>
          <c:w val="0.42691361296184133"/>
          <c:h val="0.76881412550703887"/>
        </c:manualLayout>
      </c:layout>
      <c:pieChart>
        <c:varyColors val="1"/>
        <c:ser>
          <c:idx val="0"/>
          <c:order val="0"/>
          <c:spPr>
            <a:noFill/>
            <a:ln>
              <a:solidFill>
                <a:schemeClr val="tx1"/>
              </a:solidFill>
            </a:ln>
          </c:spPr>
          <c:dPt>
            <c:idx val="0"/>
            <c:bubble3D val="0"/>
            <c:explosion val="12"/>
            <c:spPr>
              <a:solidFill>
                <a:schemeClr val="tx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836-4D79-A7F3-760287D3F8F8}"/>
              </c:ext>
            </c:extLst>
          </c:dPt>
          <c:dPt>
            <c:idx val="1"/>
            <c:bubble3D val="0"/>
            <c:spPr>
              <a:solidFill>
                <a:srgbClr val="FFC000">
                  <a:lumMod val="20000"/>
                  <a:lumOff val="80000"/>
                </a:srgb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836-4D79-A7F3-760287D3F8F8}"/>
              </c:ext>
            </c:extLst>
          </c:dPt>
          <c:dLbls>
            <c:dLbl>
              <c:idx val="0"/>
              <c:layout>
                <c:manualLayout>
                  <c:x val="-0.17419887568140521"/>
                  <c:y val="-0.1480476872209156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836-4D79-A7F3-760287D3F8F8}"/>
                </c:ext>
              </c:extLst>
            </c:dLbl>
            <c:dLbl>
              <c:idx val="1"/>
              <c:layout>
                <c:manualLayout>
                  <c:x val="0.10758063294972743"/>
                  <c:y val="0.1630628557793912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836-4D79-A7F3-760287D3F8F8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 rtl="0"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کفال!$AH$51:$AI$51</c:f>
              <c:strCache>
                <c:ptCount val="2"/>
                <c:pt idx="0">
                  <c:v>MP present</c:v>
                </c:pt>
                <c:pt idx="1">
                  <c:v>MP absent</c:v>
                </c:pt>
              </c:strCache>
            </c:strRef>
          </c:cat>
          <c:val>
            <c:numRef>
              <c:f>کفال!$AH$52:$AI$52</c:f>
              <c:numCache>
                <c:formatCode>General</c:formatCode>
                <c:ptCount val="2"/>
                <c:pt idx="0">
                  <c:v>140</c:v>
                </c:pt>
                <c:pt idx="1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36-4D79-A7F3-760287D3F8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5.132542777104783E-2"/>
          <c:y val="3.8022813688212927E-2"/>
          <c:w val="0.88532944049061191"/>
          <c:h val="0.16125639950899673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D3F-E51D-4864-87BF-82A7EB35BFD3}" type="datetimeFigureOut">
              <a:rPr lang="fa-IR" smtClean="0"/>
              <a:t>01/03/1443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04EF-5B59-4CA2-A8D0-8AD212557CF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6454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D3F-E51D-4864-87BF-82A7EB35BFD3}" type="datetimeFigureOut">
              <a:rPr lang="fa-IR" smtClean="0"/>
              <a:t>01/03/1443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04EF-5B59-4CA2-A8D0-8AD212557CF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8231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D3F-E51D-4864-87BF-82A7EB35BFD3}" type="datetimeFigureOut">
              <a:rPr lang="fa-IR" smtClean="0"/>
              <a:t>01/03/1443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04EF-5B59-4CA2-A8D0-8AD212557CF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11947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D3F-E51D-4864-87BF-82A7EB35BFD3}" type="datetimeFigureOut">
              <a:rPr lang="fa-IR" smtClean="0"/>
              <a:t>01/03/1443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04EF-5B59-4CA2-A8D0-8AD212557CF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77102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D3F-E51D-4864-87BF-82A7EB35BFD3}" type="datetimeFigureOut">
              <a:rPr lang="fa-IR" smtClean="0"/>
              <a:t>01/03/1443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04EF-5B59-4CA2-A8D0-8AD212557CF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00135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D3F-E51D-4864-87BF-82A7EB35BFD3}" type="datetimeFigureOut">
              <a:rPr lang="fa-IR" smtClean="0"/>
              <a:t>01/03/1443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04EF-5B59-4CA2-A8D0-8AD212557CF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97425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D3F-E51D-4864-87BF-82A7EB35BFD3}" type="datetimeFigureOut">
              <a:rPr lang="fa-IR" smtClean="0"/>
              <a:t>01/03/1443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04EF-5B59-4CA2-A8D0-8AD212557CF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20897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D3F-E51D-4864-87BF-82A7EB35BFD3}" type="datetimeFigureOut">
              <a:rPr lang="fa-IR" smtClean="0"/>
              <a:t>01/03/1443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04EF-5B59-4CA2-A8D0-8AD212557CF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9695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D3F-E51D-4864-87BF-82A7EB35BFD3}" type="datetimeFigureOut">
              <a:rPr lang="fa-IR" smtClean="0"/>
              <a:t>01/03/1443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04EF-5B59-4CA2-A8D0-8AD212557CF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18262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D3F-E51D-4864-87BF-82A7EB35BFD3}" type="datetimeFigureOut">
              <a:rPr lang="fa-IR" smtClean="0"/>
              <a:t>01/03/1443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04EF-5B59-4CA2-A8D0-8AD212557CF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32589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D3F-E51D-4864-87BF-82A7EB35BFD3}" type="datetimeFigureOut">
              <a:rPr lang="fa-IR" smtClean="0"/>
              <a:t>01/03/1443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04EF-5B59-4CA2-A8D0-8AD212557CF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6740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7ED3F-E51D-4864-87BF-82A7EB35BFD3}" type="datetimeFigureOut">
              <a:rPr lang="fa-IR" smtClean="0"/>
              <a:t>01/03/1443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004EF-5B59-4CA2-A8D0-8AD212557CF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95516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Relationship Id="rId9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1" name="Elbow Connector 1030"/>
          <p:cNvCxnSpPr/>
          <p:nvPr/>
        </p:nvCxnSpPr>
        <p:spPr>
          <a:xfrm flipV="1">
            <a:off x="6010011" y="2652077"/>
            <a:ext cx="1672987" cy="94188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8" name="Elbow Connector 1057"/>
          <p:cNvCxnSpPr/>
          <p:nvPr/>
        </p:nvCxnSpPr>
        <p:spPr>
          <a:xfrm rot="10800000">
            <a:off x="1793882" y="2784610"/>
            <a:ext cx="1708798" cy="941881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7" name="Straight Connector 1066"/>
          <p:cNvCxnSpPr/>
          <p:nvPr/>
        </p:nvCxnSpPr>
        <p:spPr>
          <a:xfrm>
            <a:off x="4075729" y="3825044"/>
            <a:ext cx="172819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6" name="TextBox 1095"/>
          <p:cNvSpPr txBox="1"/>
          <p:nvPr/>
        </p:nvSpPr>
        <p:spPr>
          <a:xfrm>
            <a:off x="3912467" y="3347700"/>
            <a:ext cx="172819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Microplastic</a:t>
            </a:r>
            <a:endParaRPr lang="fa-I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587478" y="59569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a-IR"/>
          </a:p>
        </p:txBody>
      </p:sp>
      <p:sp>
        <p:nvSpPr>
          <p:cNvPr id="39" name="TextBox 38"/>
          <p:cNvSpPr txBox="1"/>
          <p:nvPr/>
        </p:nvSpPr>
        <p:spPr>
          <a:xfrm>
            <a:off x="179512" y="2763505"/>
            <a:ext cx="2118586" cy="11695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400" dirty="0" smtClean="0">
                <a:latin typeface="Times New Roman" panose="02020603050405020304" pitchFamily="18" charset="0"/>
                <a:cs typeface="+mj-cs"/>
              </a:rPr>
              <a:t>8 different rivers</a:t>
            </a:r>
          </a:p>
          <a:p>
            <a:pPr algn="ctr" rtl="0"/>
            <a:r>
              <a:rPr lang="en-US" sz="1400" dirty="0">
                <a:cs typeface="+mj-cs"/>
              </a:rPr>
              <a:t>3 usage type forest, residential and agricultural </a:t>
            </a:r>
            <a:endParaRPr lang="fa-IR" sz="1400" dirty="0">
              <a:latin typeface="Times New Roman" panose="02020603050405020304" pitchFamily="18" charset="0"/>
              <a:cs typeface="+mj-cs"/>
            </a:endParaRPr>
          </a:p>
          <a:p>
            <a:pPr algn="ctr" rtl="0"/>
            <a:endParaRPr lang="fa-IR" sz="1400" dirty="0"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30" name="Picture 29" descr="E:\jozveh\student thesis\thesis-Dr.Hedayati\مسعودی\map11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386" y="321241"/>
            <a:ext cx="4158862" cy="2910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010" y="3211637"/>
            <a:ext cx="304800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840" y="3859709"/>
            <a:ext cx="304800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6" name="Chart 45"/>
          <p:cNvGraphicFramePr/>
          <p:nvPr>
            <p:extLst>
              <p:ext uri="{D42A27DB-BD31-4B8C-83A1-F6EECF244321}">
                <p14:modId xmlns:p14="http://schemas.microsoft.com/office/powerpoint/2010/main" val="2333706381"/>
              </p:ext>
            </p:extLst>
          </p:nvPr>
        </p:nvGraphicFramePr>
        <p:xfrm>
          <a:off x="73961" y="3897657"/>
          <a:ext cx="46926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7" name="Chart 46"/>
          <p:cNvGraphicFramePr/>
          <p:nvPr>
            <p:extLst>
              <p:ext uri="{D42A27DB-BD31-4B8C-83A1-F6EECF244321}">
                <p14:modId xmlns:p14="http://schemas.microsoft.com/office/powerpoint/2010/main" val="2011864796"/>
              </p:ext>
            </p:extLst>
          </p:nvPr>
        </p:nvGraphicFramePr>
        <p:xfrm>
          <a:off x="4816262" y="3661488"/>
          <a:ext cx="4105910" cy="2990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6957117" y="2905780"/>
            <a:ext cx="211858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400" dirty="0">
                <a:latin typeface="Times New Roman" panose="02020603050405020304" pitchFamily="18" charset="0"/>
                <a:cs typeface="+mj-cs"/>
              </a:rPr>
              <a:t>9</a:t>
            </a:r>
            <a:r>
              <a:rPr lang="en-US" sz="1400" dirty="0" smtClean="0">
                <a:latin typeface="Times New Roman" panose="02020603050405020304" pitchFamily="18" charset="0"/>
                <a:cs typeface="+mj-cs"/>
              </a:rPr>
              <a:t> different fish species</a:t>
            </a:r>
          </a:p>
          <a:p>
            <a:pPr algn="ctr" rtl="0"/>
            <a:endParaRPr lang="fa-IR" sz="1400" dirty="0"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49" name="Picture 48"/>
          <p:cNvPicPr/>
          <p:nvPr/>
        </p:nvPicPr>
        <p:blipFill>
          <a:blip r:embed="rId6"/>
          <a:stretch>
            <a:fillRect/>
          </a:stretch>
        </p:blipFill>
        <p:spPr>
          <a:xfrm>
            <a:off x="407535" y="321241"/>
            <a:ext cx="1212137" cy="659487"/>
          </a:xfrm>
          <a:prstGeom prst="rect">
            <a:avLst/>
          </a:prstGeom>
        </p:spPr>
      </p:pic>
      <p:pic>
        <p:nvPicPr>
          <p:cNvPr id="50" name="Picture 49"/>
          <p:cNvPicPr/>
          <p:nvPr/>
        </p:nvPicPr>
        <p:blipFill>
          <a:blip r:embed="rId7"/>
          <a:stretch>
            <a:fillRect/>
          </a:stretch>
        </p:blipFill>
        <p:spPr>
          <a:xfrm>
            <a:off x="427408" y="1019121"/>
            <a:ext cx="1198864" cy="681687"/>
          </a:xfrm>
          <a:prstGeom prst="rect">
            <a:avLst/>
          </a:prstGeom>
        </p:spPr>
      </p:pic>
      <p:pic>
        <p:nvPicPr>
          <p:cNvPr id="53" name="Picture 52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09" y="1768143"/>
            <a:ext cx="1198864" cy="724753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TextBox 53"/>
          <p:cNvSpPr txBox="1"/>
          <p:nvPr/>
        </p:nvSpPr>
        <p:spPr>
          <a:xfrm>
            <a:off x="1550942" y="908720"/>
            <a:ext cx="143688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highest was observed in in agricultural use,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lowest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related to forest use.</a:t>
            </a:r>
          </a:p>
          <a:p>
            <a:pPr algn="l" rtl="0"/>
            <a:endParaRPr lang="fa-I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9217" y="1888882"/>
            <a:ext cx="205172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15000"/>
              </a:lnSpc>
              <a:spcAft>
                <a:spcPts val="800"/>
              </a:spcAft>
            </a:pP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Qarasu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river basin considered as the source of Gorgan Bay pollution.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5" name="Chart 54"/>
          <p:cNvGraphicFramePr/>
          <p:nvPr>
            <p:extLst>
              <p:ext uri="{D42A27DB-BD31-4B8C-83A1-F6EECF244321}">
                <p14:modId xmlns:p14="http://schemas.microsoft.com/office/powerpoint/2010/main" val="1288878398"/>
              </p:ext>
            </p:extLst>
          </p:nvPr>
        </p:nvGraphicFramePr>
        <p:xfrm>
          <a:off x="6732240" y="386901"/>
          <a:ext cx="2113280" cy="1304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403628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54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Reviewer</cp:lastModifiedBy>
  <cp:revision>81</cp:revision>
  <dcterms:created xsi:type="dcterms:W3CDTF">2018-02-26T18:07:32Z</dcterms:created>
  <dcterms:modified xsi:type="dcterms:W3CDTF">2021-10-07T20:43:26Z</dcterms:modified>
</cp:coreProperties>
</file>