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264" r:id="rId3"/>
    <p:sldId id="263" r:id="rId4"/>
    <p:sldId id="265" r:id="rId5"/>
  </p:sldIdLst>
  <p:sldSz cx="6858000" cy="9906000" type="A4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41" autoAdjust="0"/>
    <p:restoredTop sz="95504" autoAdjust="0"/>
  </p:normalViewPr>
  <p:slideViewPr>
    <p:cSldViewPr snapToGrid="0">
      <p:cViewPr varScale="1">
        <p:scale>
          <a:sx n="62" d="100"/>
          <a:sy n="62" d="100"/>
        </p:scale>
        <p:origin x="1455" y="4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B4826F28-0FC8-4772-BDB9-D9BB311944A6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57438" y="1279525"/>
            <a:ext cx="238918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6C8445B1-1F9A-415A-91BA-D15A7B1F2B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8450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8445B1-1F9A-415A-91BA-D15A7B1F2B2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244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8445B1-1F9A-415A-91BA-D15A7B1F2B2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177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8445B1-1F9A-415A-91BA-D15A7B1F2B2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736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8445B1-1F9A-415A-91BA-D15A7B1F2B2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6835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0377-91B5-4401-BBC9-696F39B3BC39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363E-8678-46EF-8A66-767B4CBC8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252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0377-91B5-4401-BBC9-696F39B3BC39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363E-8678-46EF-8A66-767B4CBC8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375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0377-91B5-4401-BBC9-696F39B3BC39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363E-8678-46EF-8A66-767B4CBC8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585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0377-91B5-4401-BBC9-696F39B3BC39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363E-8678-46EF-8A66-767B4CBC8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487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0377-91B5-4401-BBC9-696F39B3BC39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363E-8678-46EF-8A66-767B4CBC8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3944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0377-91B5-4401-BBC9-696F39B3BC39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363E-8678-46EF-8A66-767B4CBC8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249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0377-91B5-4401-BBC9-696F39B3BC39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363E-8678-46EF-8A66-767B4CBC8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020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0377-91B5-4401-BBC9-696F39B3BC39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363E-8678-46EF-8A66-767B4CBC8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635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0377-91B5-4401-BBC9-696F39B3BC39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363E-8678-46EF-8A66-767B4CBC8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558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0377-91B5-4401-BBC9-696F39B3BC39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363E-8678-46EF-8A66-767B4CBC8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47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0377-91B5-4401-BBC9-696F39B3BC39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0363E-8678-46EF-8A66-767B4CBC8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095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10377-91B5-4401-BBC9-696F39B3BC39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0363E-8678-46EF-8A66-767B4CBC8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614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.emf"/><Relationship Id="rId18" Type="http://schemas.openxmlformats.org/officeDocument/2006/relationships/oleObject" Target="../embeddings/oleObject4.bin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5.emf"/><Relationship Id="rId7" Type="http://schemas.openxmlformats.org/officeDocument/2006/relationships/image" Target="../media/image10.jpeg"/><Relationship Id="rId12" Type="http://schemas.openxmlformats.org/officeDocument/2006/relationships/oleObject" Target="../embeddings/oleObject1.bin"/><Relationship Id="rId17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.bin"/><Relationship Id="rId20" Type="http://schemas.openxmlformats.org/officeDocument/2006/relationships/oleObject" Target="../embeddings/oleObject5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5" Type="http://schemas.openxmlformats.org/officeDocument/2006/relationships/image" Target="../media/image2.emf"/><Relationship Id="rId23" Type="http://schemas.openxmlformats.org/officeDocument/2006/relationships/image" Target="../media/image6.emf"/><Relationship Id="rId10" Type="http://schemas.openxmlformats.org/officeDocument/2006/relationships/image" Target="../media/image13.jpeg"/><Relationship Id="rId19" Type="http://schemas.openxmlformats.org/officeDocument/2006/relationships/image" Target="../media/image4.emf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oleObject" Target="../embeddings/oleObject2.bin"/><Relationship Id="rId22" Type="http://schemas.openxmlformats.org/officeDocument/2006/relationships/oleObject" Target="../embeddings/oleObject6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21.ti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5.emf"/><Relationship Id="rId12" Type="http://schemas.openxmlformats.org/officeDocument/2006/relationships/image" Target="../media/image20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4.tif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7.emf"/><Relationship Id="rId5" Type="http://schemas.openxmlformats.org/officeDocument/2006/relationships/image" Target="../media/image19.png"/><Relationship Id="rId15" Type="http://schemas.openxmlformats.org/officeDocument/2006/relationships/image" Target="../media/image23.tif"/><Relationship Id="rId10" Type="http://schemas.openxmlformats.org/officeDocument/2006/relationships/oleObject" Target="../embeddings/oleObject9.bin"/><Relationship Id="rId4" Type="http://schemas.openxmlformats.org/officeDocument/2006/relationships/image" Target="../media/image18.png"/><Relationship Id="rId9" Type="http://schemas.openxmlformats.org/officeDocument/2006/relationships/image" Target="../media/image16.emf"/><Relationship Id="rId14" Type="http://schemas.openxmlformats.org/officeDocument/2006/relationships/image" Target="../media/image22.t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5.emf"/><Relationship Id="rId12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31.png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5.emf"/><Relationship Id="rId4" Type="http://schemas.openxmlformats.org/officeDocument/2006/relationships/oleObject" Target="../embeddings/oleObject1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>
            <a:extLst>
              <a:ext uri="{FF2B5EF4-FFF2-40B4-BE49-F238E27FC236}">
                <a16:creationId xmlns:a16="http://schemas.microsoft.com/office/drawing/2014/main" id="{EA7C0360-6BB0-42EB-9628-698ECD27362B}"/>
              </a:ext>
            </a:extLst>
          </p:cNvPr>
          <p:cNvSpPr txBox="1"/>
          <p:nvPr/>
        </p:nvSpPr>
        <p:spPr>
          <a:xfrm>
            <a:off x="3300949" y="2782025"/>
            <a:ext cx="94720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dirty="0" err="1">
                <a:latin typeface="Arial" panose="020B0604020202020204" pitchFamily="34" charset="0"/>
                <a:cs typeface="Arial" panose="020B0604020202020204" pitchFamily="34" charset="0"/>
              </a:rPr>
              <a:t>Ola</a:t>
            </a:r>
            <a:r>
              <a:rPr lang="en-US" altLang="zh-CN" sz="600" b="1" dirty="0" err="1">
                <a:latin typeface="Arial" panose="020B0604020202020204" pitchFamily="34" charset="0"/>
                <a:cs typeface="Arial" panose="020B0604020202020204" pitchFamily="34" charset="0"/>
              </a:rPr>
              <a:t>+Palb</a:t>
            </a:r>
            <a:endParaRPr lang="en-US" altLang="zh-CN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A959922-BC5E-4336-B0FE-168CE18B50DD}"/>
              </a:ext>
            </a:extLst>
          </p:cNvPr>
          <p:cNvSpPr txBox="1"/>
          <p:nvPr/>
        </p:nvSpPr>
        <p:spPr>
          <a:xfrm rot="10800000">
            <a:off x="181429" y="3252357"/>
            <a:ext cx="276999" cy="7532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600" b="1" dirty="0">
                <a:latin typeface="Arial" panose="020B0604020202020204" pitchFamily="34" charset="0"/>
                <a:cs typeface="Arial" panose="020B0604020202020204" pitchFamily="34" charset="0"/>
              </a:rPr>
              <a:t>HCC1937</a:t>
            </a:r>
            <a:endParaRPr lang="zh-CN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859240D-8928-4D8E-8C99-8C4618F865F1}"/>
              </a:ext>
            </a:extLst>
          </p:cNvPr>
          <p:cNvSpPr/>
          <p:nvPr/>
        </p:nvSpPr>
        <p:spPr>
          <a:xfrm rot="16200000">
            <a:off x="-10231" y="3158937"/>
            <a:ext cx="66236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" b="1" dirty="0">
                <a:latin typeface="Arial" panose="020B0604020202020204" pitchFamily="34" charset="0"/>
                <a:cs typeface="Arial" panose="020B0604020202020204" pitchFamily="34" charset="0"/>
              </a:rPr>
              <a:t>MDA-MB-436</a:t>
            </a:r>
            <a:endParaRPr lang="zh-CN" altLang="en-US" sz="1400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0F125B2-3EF4-4D9C-8808-8149C48A39B9}"/>
              </a:ext>
            </a:extLst>
          </p:cNvPr>
          <p:cNvSpPr txBox="1"/>
          <p:nvPr/>
        </p:nvSpPr>
        <p:spPr>
          <a:xfrm>
            <a:off x="43542" y="70723"/>
            <a:ext cx="353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A55EC3C-261A-4591-9FF0-3388BA46EC76}"/>
              </a:ext>
            </a:extLst>
          </p:cNvPr>
          <p:cNvSpPr txBox="1"/>
          <p:nvPr/>
        </p:nvSpPr>
        <p:spPr>
          <a:xfrm>
            <a:off x="43542" y="2691202"/>
            <a:ext cx="353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ED6BC4E6-254B-44C5-8BE9-753FA4DA4C94}"/>
              </a:ext>
            </a:extLst>
          </p:cNvPr>
          <p:cNvSpPr txBox="1"/>
          <p:nvPr/>
        </p:nvSpPr>
        <p:spPr>
          <a:xfrm>
            <a:off x="4113036" y="2734918"/>
            <a:ext cx="353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E1F20D9B-7165-4701-B1DB-9507EBB2970E}"/>
              </a:ext>
            </a:extLst>
          </p:cNvPr>
          <p:cNvGrpSpPr/>
          <p:nvPr/>
        </p:nvGrpSpPr>
        <p:grpSpPr>
          <a:xfrm>
            <a:off x="408543" y="2983979"/>
            <a:ext cx="3640943" cy="1093424"/>
            <a:chOff x="2189640" y="3250276"/>
            <a:chExt cx="6084678" cy="181458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42677962-633E-47E7-BF59-5D680A0339B7}"/>
                </a:ext>
              </a:extLst>
            </p:cNvPr>
            <p:cNvGrpSpPr/>
            <p:nvPr/>
          </p:nvGrpSpPr>
          <p:grpSpPr>
            <a:xfrm>
              <a:off x="2191191" y="3250276"/>
              <a:ext cx="6083127" cy="868304"/>
              <a:chOff x="2177733" y="3307787"/>
              <a:chExt cx="6083127" cy="868304"/>
            </a:xfrm>
          </p:grpSpPr>
          <p:pic>
            <p:nvPicPr>
              <p:cNvPr id="39" name="图片 38">
                <a:extLst>
                  <a:ext uri="{FF2B5EF4-FFF2-40B4-BE49-F238E27FC236}">
                    <a16:creationId xmlns:a16="http://schemas.microsoft.com/office/drawing/2014/main" id="{132FB114-3305-437A-BB3B-E65EC6730A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720015" y="3312959"/>
                <a:ext cx="1454694" cy="86313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40" name="图片 39">
                <a:extLst>
                  <a:ext uri="{FF2B5EF4-FFF2-40B4-BE49-F238E27FC236}">
                    <a16:creationId xmlns:a16="http://schemas.microsoft.com/office/drawing/2014/main" id="{47B618D1-615B-4204-ABBA-00822FA8A2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63090" y="3311529"/>
                <a:ext cx="1454694" cy="86313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41" name="图片 40">
                <a:extLst>
                  <a:ext uri="{FF2B5EF4-FFF2-40B4-BE49-F238E27FC236}">
                    <a16:creationId xmlns:a16="http://schemas.microsoft.com/office/drawing/2014/main" id="{8DA429A5-4854-4F4D-8F82-15AE4C060A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806166" y="3307787"/>
                <a:ext cx="1454694" cy="86313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42" name="图片 41">
                <a:extLst>
                  <a:ext uri="{FF2B5EF4-FFF2-40B4-BE49-F238E27FC236}">
                    <a16:creationId xmlns:a16="http://schemas.microsoft.com/office/drawing/2014/main" id="{55DD1121-4E82-4F18-A7FD-D46AAF51CB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177733" y="3311529"/>
                <a:ext cx="1454694" cy="86313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C50CFFD1-D2CA-46DE-8112-14D4CD5B4A31}"/>
                </a:ext>
              </a:extLst>
            </p:cNvPr>
            <p:cNvGrpSpPr/>
            <p:nvPr/>
          </p:nvGrpSpPr>
          <p:grpSpPr>
            <a:xfrm>
              <a:off x="2189640" y="4200811"/>
              <a:ext cx="6084677" cy="864047"/>
              <a:chOff x="2177733" y="4228120"/>
              <a:chExt cx="6084677" cy="864046"/>
            </a:xfrm>
          </p:grpSpPr>
          <p:pic>
            <p:nvPicPr>
              <p:cNvPr id="35" name="图片 34">
                <a:extLst>
                  <a:ext uri="{FF2B5EF4-FFF2-40B4-BE49-F238E27FC236}">
                    <a16:creationId xmlns:a16="http://schemas.microsoft.com/office/drawing/2014/main" id="{B07422C0-754F-4927-9954-ED8188C25377}"/>
                  </a:ext>
                </a:extLst>
              </p:cNvPr>
              <p:cNvPicPr>
                <a:picLocks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77733" y="4228120"/>
                <a:ext cx="1456244" cy="86404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36" name="图片 35">
                <a:extLst>
                  <a:ext uri="{FF2B5EF4-FFF2-40B4-BE49-F238E27FC236}">
                    <a16:creationId xmlns:a16="http://schemas.microsoft.com/office/drawing/2014/main" id="{ADB62F24-8182-47EB-A105-DD3594FD511E}"/>
                  </a:ext>
                </a:extLst>
              </p:cNvPr>
              <p:cNvPicPr>
                <a:picLocks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25943" y="4228120"/>
                <a:ext cx="1456244" cy="86404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37" name="图片 36">
                <a:extLst>
                  <a:ext uri="{FF2B5EF4-FFF2-40B4-BE49-F238E27FC236}">
                    <a16:creationId xmlns:a16="http://schemas.microsoft.com/office/drawing/2014/main" id="{670CB0A4-B19E-46D6-BFBE-462671808080}"/>
                  </a:ext>
                </a:extLst>
              </p:cNvPr>
              <p:cNvPicPr>
                <a:picLocks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06166" y="4228120"/>
                <a:ext cx="1456244" cy="86404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38" name="图片 37">
                <a:extLst>
                  <a:ext uri="{FF2B5EF4-FFF2-40B4-BE49-F238E27FC236}">
                    <a16:creationId xmlns:a16="http://schemas.microsoft.com/office/drawing/2014/main" id="{3A612EED-45FD-4546-B2A7-0E4CEC3735AE}"/>
                  </a:ext>
                </a:extLst>
              </p:cNvPr>
              <p:cNvPicPr>
                <a:picLocks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74153" y="4228120"/>
                <a:ext cx="1456245" cy="86404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F99502DD-B921-4227-A5AF-00D477B8438B}"/>
              </a:ext>
            </a:extLst>
          </p:cNvPr>
          <p:cNvSpPr txBox="1"/>
          <p:nvPr/>
        </p:nvSpPr>
        <p:spPr>
          <a:xfrm>
            <a:off x="591089" y="2782025"/>
            <a:ext cx="74499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zh-CN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4F638A32-5023-4F06-AC8E-7C1810677228}"/>
              </a:ext>
            </a:extLst>
          </p:cNvPr>
          <p:cNvSpPr txBox="1"/>
          <p:nvPr/>
        </p:nvSpPr>
        <p:spPr>
          <a:xfrm>
            <a:off x="1498163" y="2782025"/>
            <a:ext cx="108340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dirty="0">
                <a:latin typeface="Arial" panose="020B0604020202020204" pitchFamily="34" charset="0"/>
                <a:cs typeface="Arial" panose="020B0604020202020204" pitchFamily="34" charset="0"/>
              </a:rPr>
              <a:t>Olaparib</a:t>
            </a:r>
            <a:endParaRPr lang="en-US" altLang="zh-CN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E335F63-16AD-4FEA-A850-3202AC0C8202}"/>
              </a:ext>
            </a:extLst>
          </p:cNvPr>
          <p:cNvSpPr txBox="1"/>
          <p:nvPr/>
        </p:nvSpPr>
        <p:spPr>
          <a:xfrm>
            <a:off x="2361235" y="2782025"/>
            <a:ext cx="9484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dirty="0">
                <a:latin typeface="Arial" panose="020B0604020202020204" pitchFamily="34" charset="0"/>
                <a:cs typeface="Arial" panose="020B0604020202020204" pitchFamily="34" charset="0"/>
              </a:rPr>
              <a:t>Palbociclib</a:t>
            </a:r>
            <a:endParaRPr lang="en-US" altLang="zh-CN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35253B5D-1E0B-4DB1-8ED0-066A6CE0E2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1524031"/>
              </p:ext>
            </p:extLst>
          </p:nvPr>
        </p:nvGraphicFramePr>
        <p:xfrm>
          <a:off x="400538" y="74857"/>
          <a:ext cx="3600000" cy="125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0" name="Prism 7" r:id="rId12" imgW="7890643" imgH="2752152" progId="Prism7.Document">
                  <p:embed/>
                </p:oleObj>
              </mc:Choice>
              <mc:Fallback>
                <p:oleObj name="Prism 7" r:id="rId12" imgW="7890643" imgH="2752152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00538" y="74857"/>
                        <a:ext cx="3600000" cy="125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01A80451-ABAC-4107-8D94-4273F1620A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4554160"/>
              </p:ext>
            </p:extLst>
          </p:nvPr>
        </p:nvGraphicFramePr>
        <p:xfrm>
          <a:off x="400538" y="1320801"/>
          <a:ext cx="3600000" cy="130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1" name="Prism 7" r:id="rId14" imgW="7886324" imgH="2852950" progId="Prism7.Document">
                  <p:embed/>
                </p:oleObj>
              </mc:Choice>
              <mc:Fallback>
                <p:oleObj name="Prism 7" r:id="rId14" imgW="7886324" imgH="285295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00538" y="1320801"/>
                        <a:ext cx="3600000" cy="130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8D2F9EE0-D20E-46B4-8FDC-50B298C667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4290031"/>
              </p:ext>
            </p:extLst>
          </p:nvPr>
        </p:nvGraphicFramePr>
        <p:xfrm>
          <a:off x="4265613" y="53976"/>
          <a:ext cx="2388906" cy="14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2" name="Prism 7" r:id="rId16" imgW="4671258" imgH="2816231" progId="Prism7.Document">
                  <p:embed/>
                </p:oleObj>
              </mc:Choice>
              <mc:Fallback>
                <p:oleObj name="Prism 7" r:id="rId16" imgW="4671258" imgH="2816231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265613" y="53976"/>
                        <a:ext cx="2388906" cy="14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F2B05529-3FF5-41CE-9FC7-B63996A61E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8032078"/>
              </p:ext>
            </p:extLst>
          </p:nvPr>
        </p:nvGraphicFramePr>
        <p:xfrm>
          <a:off x="4265613" y="1444626"/>
          <a:ext cx="2445573" cy="14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3" name="Prism 7" r:id="rId18" imgW="4799386" imgH="2825590" progId="Prism7.Document">
                  <p:embed/>
                </p:oleObj>
              </mc:Choice>
              <mc:Fallback>
                <p:oleObj name="Prism 7" r:id="rId18" imgW="4799386" imgH="282559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265613" y="1444626"/>
                        <a:ext cx="2445573" cy="14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FECA2B4A-050A-453A-BE5F-D21D06C8AEF0}"/>
              </a:ext>
            </a:extLst>
          </p:cNvPr>
          <p:cNvSpPr txBox="1"/>
          <p:nvPr/>
        </p:nvSpPr>
        <p:spPr>
          <a:xfrm>
            <a:off x="4015462" y="65960"/>
            <a:ext cx="353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B7B473AD-B646-4823-94A7-4CF2F35DCD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390226"/>
              </p:ext>
            </p:extLst>
          </p:nvPr>
        </p:nvGraphicFramePr>
        <p:xfrm>
          <a:off x="4243639" y="2816225"/>
          <a:ext cx="1065508" cy="14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4" name="Prism 7" r:id="rId20" imgW="2217039" imgH="2997667" progId="Prism7.Document">
                  <p:embed/>
                </p:oleObj>
              </mc:Choice>
              <mc:Fallback>
                <p:oleObj name="Prism 7" r:id="rId20" imgW="2217039" imgH="2997667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243639" y="2816225"/>
                        <a:ext cx="1065508" cy="14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FDC9E380-6EA4-4FB6-9ACC-951290EF64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6294481"/>
              </p:ext>
            </p:extLst>
          </p:nvPr>
        </p:nvGraphicFramePr>
        <p:xfrm>
          <a:off x="5481889" y="2814637"/>
          <a:ext cx="1059160" cy="14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5" name="Prism 7" r:id="rId22" imgW="2198684" imgH="2988668" progId="Prism7.Document">
                  <p:embed/>
                </p:oleObj>
              </mc:Choice>
              <mc:Fallback>
                <p:oleObj name="Prism 7" r:id="rId22" imgW="2198684" imgH="2988668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5481889" y="2814637"/>
                        <a:ext cx="1059160" cy="14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文本框 1">
            <a:extLst>
              <a:ext uri="{FF2B5EF4-FFF2-40B4-BE49-F238E27FC236}">
                <a16:creationId xmlns:a16="http://schemas.microsoft.com/office/drawing/2014/main" id="{7E723058-5A72-4E9E-BCED-08A062F516D8}"/>
              </a:ext>
            </a:extLst>
          </p:cNvPr>
          <p:cNvSpPr txBox="1"/>
          <p:nvPr/>
        </p:nvSpPr>
        <p:spPr>
          <a:xfrm>
            <a:off x="297882" y="4641476"/>
            <a:ext cx="6354445" cy="2423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5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Fig. S1</a:t>
            </a:r>
            <a:r>
              <a:rPr lang="en-US" sz="1050" b="1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05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Synergistic response to combined </a:t>
            </a:r>
            <a:r>
              <a:rPr lang="en-US" sz="1050" b="1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PARPi</a:t>
            </a:r>
            <a:r>
              <a:rPr lang="en-US" sz="105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 and CDK4/6i treatment in </a:t>
            </a:r>
            <a:r>
              <a:rPr lang="en-US" sz="1050" b="1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BRCA</a:t>
            </a:r>
            <a:r>
              <a:rPr lang="en-US" sz="1050" b="1" kern="1200" baseline="30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mut</a:t>
            </a:r>
            <a:r>
              <a:rPr lang="en-US" sz="105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/TNBCs.</a:t>
            </a:r>
            <a:endParaRPr lang="zh-CN" sz="105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US" sz="12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a 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The combination index (CI) of (</a:t>
            </a:r>
            <a:r>
              <a:rPr lang="en-US" sz="1200" i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Up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) MDA-MB-436 and (</a:t>
            </a:r>
            <a:r>
              <a:rPr lang="en-US" sz="1200" i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Down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) HCC1937 cells treated with varying concentrations of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olaparib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and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palbociclib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for 5 days. The CI was calculated by the Chou-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Talalay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method with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CompuSyn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software.</a:t>
            </a:r>
            <a:endParaRPr lang="en-US"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>
              <a:tabLst>
                <a:tab pos="457200" algn="l"/>
              </a:tabLst>
            </a:pP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b 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Cell senescence of (</a:t>
            </a:r>
            <a:r>
              <a:rPr lang="en-US" sz="1200" i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Up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) MDA-MB-436 and (</a:t>
            </a:r>
            <a:r>
              <a:rPr lang="en-US" sz="1200" i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Down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) HCC1937 cells was determined by the β-Galactosidase Staining Kit after treatment with 5 µM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olaparib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or 5 µM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palbociclib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alone or in combination.</a:t>
            </a:r>
            <a:endParaRPr lang="zh-CN" sz="12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>
              <a:tabLst>
                <a:tab pos="457200" algn="l"/>
              </a:tabLst>
            </a:pP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c 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Cell proliferation curve of 5 µM veliparib or 5 µM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ribociclib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alone or combined in (</a:t>
            </a:r>
            <a:r>
              <a:rPr lang="en-US" sz="1200" i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Up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)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PARPi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-sensitive MDA-MB-436 and (</a:t>
            </a:r>
            <a:r>
              <a:rPr lang="en-US" sz="1200" i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Down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)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PARPi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-resistant HCC1937 cells.</a:t>
            </a:r>
            <a:endParaRPr lang="zh-CN" sz="12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>
              <a:tabLst>
                <a:tab pos="457200" algn="l"/>
              </a:tabLst>
            </a:pP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d 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Changes in the relative cell numbers after three days of single-agent or combined treatment.</a:t>
            </a:r>
            <a:endParaRPr lang="zh-CN" sz="12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/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Student’s t-test; ***p &lt; 0.001, **p &lt; 0.01, *p &lt; 0.05; ns, not significant. The data are presented as the means ± SEMs. Con: Control; Ola: </a:t>
            </a:r>
            <a:r>
              <a:rPr lang="en-US" sz="105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olaparib</a:t>
            </a:r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; </a:t>
            </a:r>
            <a:r>
              <a:rPr lang="en-US" sz="105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Palb</a:t>
            </a:r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sz="105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palbociclib</a:t>
            </a:r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; </a:t>
            </a:r>
            <a:r>
              <a:rPr lang="en-US" sz="105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Veli</a:t>
            </a:r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: Veliparib; </a:t>
            </a:r>
            <a:r>
              <a:rPr lang="en-US" sz="105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Ribo</a:t>
            </a:r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sz="105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Ribociclib</a:t>
            </a:r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sz="105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046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1C9BDD6-79D7-4CD8-BC4B-9ED8234E1D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6125" y="356202"/>
            <a:ext cx="3228626" cy="1811618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95BF23C8-D75D-44F2-8294-F92CDD595867}"/>
              </a:ext>
            </a:extLst>
          </p:cNvPr>
          <p:cNvSpPr txBox="1"/>
          <p:nvPr/>
        </p:nvSpPr>
        <p:spPr>
          <a:xfrm>
            <a:off x="195942" y="312023"/>
            <a:ext cx="353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DEF280C-4244-42E2-9121-6F0DD7D7D438}"/>
              </a:ext>
            </a:extLst>
          </p:cNvPr>
          <p:cNvSpPr txBox="1"/>
          <p:nvPr/>
        </p:nvSpPr>
        <p:spPr>
          <a:xfrm>
            <a:off x="195942" y="2392752"/>
            <a:ext cx="353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9B8DEBE3-63F5-4204-B72B-262A912237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3274" y="2263236"/>
            <a:ext cx="3256282" cy="1800000"/>
          </a:xfrm>
          <a:prstGeom prst="rect">
            <a:avLst/>
          </a:prstGeom>
        </p:spPr>
      </p:pic>
      <p:graphicFrame>
        <p:nvGraphicFramePr>
          <p:cNvPr id="24" name="对象 23">
            <a:extLst>
              <a:ext uri="{FF2B5EF4-FFF2-40B4-BE49-F238E27FC236}">
                <a16:creationId xmlns:a16="http://schemas.microsoft.com/office/drawing/2014/main" id="{3DD736DB-D260-4D99-8126-FEAD685987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4296672"/>
              </p:ext>
            </p:extLst>
          </p:nvPr>
        </p:nvGraphicFramePr>
        <p:xfrm>
          <a:off x="5073650" y="171451"/>
          <a:ext cx="1260000" cy="1204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2" name="Prism 7" r:id="rId6" imgW="3428133" imgH="3276663" progId="Prism7.Document">
                  <p:embed/>
                </p:oleObj>
              </mc:Choice>
              <mc:Fallback>
                <p:oleObj name="Prism 7" r:id="rId6" imgW="3428133" imgH="3276663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073650" y="171451"/>
                        <a:ext cx="1260000" cy="12045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extLst>
              <a:ext uri="{FF2B5EF4-FFF2-40B4-BE49-F238E27FC236}">
                <a16:creationId xmlns:a16="http://schemas.microsoft.com/office/drawing/2014/main" id="{0DEF08C0-8CE0-4776-89D5-7B36F4E1D3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0365608"/>
              </p:ext>
            </p:extLst>
          </p:nvPr>
        </p:nvGraphicFramePr>
        <p:xfrm>
          <a:off x="5073650" y="1241425"/>
          <a:ext cx="1260000" cy="1015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3" name="Prism 7" r:id="rId8" imgW="3428133" imgH="2762952" progId="Prism7.Document">
                  <p:embed/>
                </p:oleObj>
              </mc:Choice>
              <mc:Fallback>
                <p:oleObj name="Prism 7" r:id="rId8" imgW="3428133" imgH="2762952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073650" y="1241425"/>
                        <a:ext cx="1260000" cy="10154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>
            <a:extLst>
              <a:ext uri="{FF2B5EF4-FFF2-40B4-BE49-F238E27FC236}">
                <a16:creationId xmlns:a16="http://schemas.microsoft.com/office/drawing/2014/main" id="{ECDFAA8C-C6EF-4D28-99CB-D7A3379F35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2211762"/>
              </p:ext>
            </p:extLst>
          </p:nvPr>
        </p:nvGraphicFramePr>
        <p:xfrm>
          <a:off x="5073650" y="2228851"/>
          <a:ext cx="1260000" cy="1228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4" name="Prism 7" r:id="rId10" imgW="3428133" imgH="3342181" progId="Prism7.Document">
                  <p:embed/>
                </p:oleObj>
              </mc:Choice>
              <mc:Fallback>
                <p:oleObj name="Prism 7" r:id="rId10" imgW="3428133" imgH="3342181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073650" y="2228851"/>
                        <a:ext cx="1260000" cy="12284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2" name="图片 71">
            <a:extLst>
              <a:ext uri="{FF2B5EF4-FFF2-40B4-BE49-F238E27FC236}">
                <a16:creationId xmlns:a16="http://schemas.microsoft.com/office/drawing/2014/main" id="{E39271DF-0D5E-47E2-935B-A1BA909DBAA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73650" y="3340893"/>
            <a:ext cx="1260000" cy="1015340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B39ED9D2-9510-4940-9A6F-DB5B453F68D5}"/>
              </a:ext>
            </a:extLst>
          </p:cNvPr>
          <p:cNvGrpSpPr/>
          <p:nvPr/>
        </p:nvGrpSpPr>
        <p:grpSpPr>
          <a:xfrm>
            <a:off x="476252" y="570304"/>
            <a:ext cx="1250491" cy="780251"/>
            <a:chOff x="476252" y="570304"/>
            <a:chExt cx="1250491" cy="780251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D9B08925-88DD-4EF1-A4F1-75FFD68A7A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812"/>
            <a:stretch/>
          </p:blipFill>
          <p:spPr>
            <a:xfrm>
              <a:off x="476252" y="570304"/>
              <a:ext cx="1250491" cy="689377"/>
            </a:xfrm>
            <a:prstGeom prst="rect">
              <a:avLst/>
            </a:prstGeom>
          </p:spPr>
        </p:pic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51E1A004-73E3-4C83-85F9-EB385AA4A5F8}"/>
                </a:ext>
              </a:extLst>
            </p:cNvPr>
            <p:cNvSpPr txBox="1"/>
            <p:nvPr/>
          </p:nvSpPr>
          <p:spPr>
            <a:xfrm>
              <a:off x="1022746" y="1212056"/>
              <a:ext cx="4369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" b="1" dirty="0">
                  <a:latin typeface="Arial" panose="020B0604020202020204" pitchFamily="34" charset="0"/>
                  <a:cs typeface="Arial" panose="020B0604020202020204" pitchFamily="34" charset="0"/>
                </a:rPr>
                <a:t>Time (Days)</a:t>
              </a:r>
              <a:endParaRPr lang="zh-CN" altLang="en-US" sz="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2525B931-6951-4084-B034-11FC9A4039B1}"/>
              </a:ext>
            </a:extLst>
          </p:cNvPr>
          <p:cNvGrpSpPr/>
          <p:nvPr/>
        </p:nvGrpSpPr>
        <p:grpSpPr>
          <a:xfrm>
            <a:off x="540545" y="1350560"/>
            <a:ext cx="1213072" cy="781045"/>
            <a:chOff x="540545" y="1350560"/>
            <a:chExt cx="1213072" cy="781045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3ADA623C-72DA-462D-B6F1-0F62607224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07"/>
            <a:stretch/>
          </p:blipFill>
          <p:spPr>
            <a:xfrm>
              <a:off x="540545" y="1350560"/>
              <a:ext cx="1213072" cy="691200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379F444C-5A64-4EB8-A8A1-1B659B01EA8C}"/>
                </a:ext>
              </a:extLst>
            </p:cNvPr>
            <p:cNvSpPr txBox="1"/>
            <p:nvPr/>
          </p:nvSpPr>
          <p:spPr>
            <a:xfrm>
              <a:off x="1044177" y="1993106"/>
              <a:ext cx="4369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" b="1" dirty="0">
                  <a:latin typeface="Arial" panose="020B0604020202020204" pitchFamily="34" charset="0"/>
                  <a:cs typeface="Arial" panose="020B0604020202020204" pitchFamily="34" charset="0"/>
                </a:rPr>
                <a:t>Time (Days)</a:t>
              </a:r>
              <a:endParaRPr lang="zh-CN" altLang="en-US" sz="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5CCF264-540A-4739-8C9C-4C72E7B4452B}"/>
              </a:ext>
            </a:extLst>
          </p:cNvPr>
          <p:cNvGrpSpPr/>
          <p:nvPr/>
        </p:nvGrpSpPr>
        <p:grpSpPr>
          <a:xfrm>
            <a:off x="476252" y="2466086"/>
            <a:ext cx="1250491" cy="782326"/>
            <a:chOff x="476252" y="2466086"/>
            <a:chExt cx="1250491" cy="782326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C31AA752-0C29-4DB9-8E6E-3B95A8AB87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83"/>
            <a:stretch/>
          </p:blipFill>
          <p:spPr>
            <a:xfrm>
              <a:off x="476252" y="2466086"/>
              <a:ext cx="1250491" cy="684308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44370D70-5979-45ED-9263-35356EF216EE}"/>
                </a:ext>
              </a:extLst>
            </p:cNvPr>
            <p:cNvSpPr txBox="1"/>
            <p:nvPr/>
          </p:nvSpPr>
          <p:spPr>
            <a:xfrm>
              <a:off x="1025128" y="3109913"/>
              <a:ext cx="4369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" b="1" dirty="0">
                  <a:latin typeface="Arial" panose="020B0604020202020204" pitchFamily="34" charset="0"/>
                  <a:cs typeface="Arial" panose="020B0604020202020204" pitchFamily="34" charset="0"/>
                </a:rPr>
                <a:t>Time (Days)</a:t>
              </a:r>
              <a:endParaRPr lang="zh-CN" altLang="en-US" sz="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3FB4383-B7E8-4B21-B97A-0E15902DA2AF}"/>
              </a:ext>
            </a:extLst>
          </p:cNvPr>
          <p:cNvGrpSpPr/>
          <p:nvPr/>
        </p:nvGrpSpPr>
        <p:grpSpPr>
          <a:xfrm>
            <a:off x="476252" y="3359036"/>
            <a:ext cx="1211264" cy="779963"/>
            <a:chOff x="476252" y="3359036"/>
            <a:chExt cx="1211264" cy="779963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9DC54F56-9A48-4B0D-8E6D-BDEAC8E2C0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81"/>
            <a:stretch/>
          </p:blipFill>
          <p:spPr>
            <a:xfrm>
              <a:off x="476252" y="3359036"/>
              <a:ext cx="1211264" cy="684327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5DE44C46-0161-46D7-AE95-05BE64C0EA70}"/>
                </a:ext>
              </a:extLst>
            </p:cNvPr>
            <p:cNvSpPr txBox="1"/>
            <p:nvPr/>
          </p:nvSpPr>
          <p:spPr>
            <a:xfrm>
              <a:off x="977502" y="4000500"/>
              <a:ext cx="43695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" b="1" dirty="0">
                  <a:latin typeface="Arial" panose="020B0604020202020204" pitchFamily="34" charset="0"/>
                  <a:cs typeface="Arial" panose="020B0604020202020204" pitchFamily="34" charset="0"/>
                </a:rPr>
                <a:t>Time (Days)</a:t>
              </a:r>
              <a:endParaRPr lang="zh-CN" altLang="en-US" sz="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" name="文本框 56">
            <a:extLst>
              <a:ext uri="{FF2B5EF4-FFF2-40B4-BE49-F238E27FC236}">
                <a16:creationId xmlns:a16="http://schemas.microsoft.com/office/drawing/2014/main" id="{638EEF1E-9F33-4CFF-979C-3384ADA4C401}"/>
              </a:ext>
            </a:extLst>
          </p:cNvPr>
          <p:cNvSpPr txBox="1"/>
          <p:nvPr/>
        </p:nvSpPr>
        <p:spPr>
          <a:xfrm>
            <a:off x="390525" y="4364990"/>
            <a:ext cx="596265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Fig. S2. Colony formation assays of SUM149 cells treated with </a:t>
            </a:r>
            <a:r>
              <a:rPr lang="en-US" sz="1050" b="1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PARPi</a:t>
            </a:r>
            <a:r>
              <a:rPr lang="en-US" sz="105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 and/or CDK4/6i.</a:t>
            </a:r>
            <a:endParaRPr lang="zh-CN" sz="105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a 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Colony formation assays of SUM149 cell lines treated with vehicle, 0.5 µM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olaparib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, 0.5 µM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palbociclib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or the combination for 12 days. The effect of the 6-day olaparib→6-day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palbociclib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sequential application (O→P) and its reverse (P→O) effect were also tested.</a:t>
            </a:r>
            <a:endParaRPr lang="zh-CN" sz="12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>
              <a:tabLst>
                <a:tab pos="457200" algn="l"/>
              </a:tabLst>
            </a:pP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b 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Colony formation assays of SUM149 cell lines treated with vehicle, 0.5 µM veliparib, 0.5 µM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ribociclib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or the combination for 12 days. The effect of the 6-day veliparib →6-day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ribociclib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sequential application (V→R) and its reverse (R→V) effect were also tested. (</a:t>
            </a:r>
            <a:r>
              <a:rPr lang="en-US" sz="1200" i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Left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) Pattern diagram of the sequential administration. (</a:t>
            </a:r>
            <a:r>
              <a:rPr lang="en-US" sz="1200" i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Middle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)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 Representative images of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colony formation assays.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(</a:t>
            </a:r>
            <a:r>
              <a:rPr lang="en-US" sz="1200" i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Right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) Quantification of colony formation.</a:t>
            </a:r>
            <a:endParaRPr lang="zh-CN" sz="12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/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Student’s t-test; ***p &lt; 0.001, **p &lt; 0.01, *p &lt; 0.05; ns, not significant. The data are presented as the means ± SEMs. Con: Control; Ola/O: Olaparib; </a:t>
            </a:r>
            <a:r>
              <a:rPr lang="en-US" sz="105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Palb</a:t>
            </a:r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/P: Palbociclib; </a:t>
            </a:r>
            <a:r>
              <a:rPr lang="en-US" sz="105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Veli</a:t>
            </a:r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/V: Veliparib; </a:t>
            </a:r>
            <a:r>
              <a:rPr lang="en-US" sz="105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Ribo</a:t>
            </a:r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/R: </a:t>
            </a:r>
            <a:r>
              <a:rPr lang="en-US" sz="105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Ribociclib</a:t>
            </a:r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sz="105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490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CFF370FA-0908-47F0-A924-908889B00D6D}"/>
              </a:ext>
            </a:extLst>
          </p:cNvPr>
          <p:cNvSpPr txBox="1"/>
          <p:nvPr/>
        </p:nvSpPr>
        <p:spPr>
          <a:xfrm>
            <a:off x="214313" y="99298"/>
            <a:ext cx="353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289E022-11A2-48A8-9C58-8584F1B4F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225" y="155013"/>
            <a:ext cx="2580913" cy="91091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3F5B3ED-AE89-490E-8EFE-C44156BFF3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979" y="1104497"/>
            <a:ext cx="1561246" cy="790143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48218460-D00D-43BD-918A-5B88C7A55CD0}"/>
              </a:ext>
            </a:extLst>
          </p:cNvPr>
          <p:cNvSpPr txBox="1"/>
          <p:nvPr/>
        </p:nvSpPr>
        <p:spPr>
          <a:xfrm>
            <a:off x="237173" y="1964292"/>
            <a:ext cx="353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2DE7B45-92BB-4DCB-BA0F-BF7D9075A60C}"/>
              </a:ext>
            </a:extLst>
          </p:cNvPr>
          <p:cNvSpPr txBox="1"/>
          <p:nvPr/>
        </p:nvSpPr>
        <p:spPr>
          <a:xfrm>
            <a:off x="233363" y="3992481"/>
            <a:ext cx="353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对象 20">
            <a:extLst>
              <a:ext uri="{FF2B5EF4-FFF2-40B4-BE49-F238E27FC236}">
                <a16:creationId xmlns:a16="http://schemas.microsoft.com/office/drawing/2014/main" id="{51AE9B1F-2FA6-46E0-BA37-C3AB500426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2432975"/>
              </p:ext>
            </p:extLst>
          </p:nvPr>
        </p:nvGraphicFramePr>
        <p:xfrm>
          <a:off x="195262" y="2027238"/>
          <a:ext cx="3218708" cy="192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5" name="Prism 7" r:id="rId6" imgW="7797787" imgH="4663358" progId="Prism7.Document">
                  <p:embed/>
                </p:oleObj>
              </mc:Choice>
              <mc:Fallback>
                <p:oleObj name="Prism 7" r:id="rId6" imgW="7797787" imgH="4663358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5262" y="2027238"/>
                        <a:ext cx="3218708" cy="1925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文本框 26">
            <a:extLst>
              <a:ext uri="{FF2B5EF4-FFF2-40B4-BE49-F238E27FC236}">
                <a16:creationId xmlns:a16="http://schemas.microsoft.com/office/drawing/2014/main" id="{28A95462-2C06-41B5-9D00-A9C6FE5B6C0F}"/>
              </a:ext>
            </a:extLst>
          </p:cNvPr>
          <p:cNvSpPr txBox="1"/>
          <p:nvPr/>
        </p:nvSpPr>
        <p:spPr>
          <a:xfrm>
            <a:off x="3128011" y="101203"/>
            <a:ext cx="353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9C2D1C9D-EBF3-4D54-9BDE-AF284A3100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3915" y="3008434"/>
            <a:ext cx="2391328" cy="976699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8E7EFB54-0369-4B69-8A27-3A500A62A2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5824" y="1846622"/>
            <a:ext cx="2280112" cy="972000"/>
          </a:xfrm>
          <a:prstGeom prst="rect">
            <a:avLst/>
          </a:prstGeom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F81A5164-BE9E-4D12-B21C-FF703E1EF82A}"/>
              </a:ext>
            </a:extLst>
          </p:cNvPr>
          <p:cNvSpPr txBox="1"/>
          <p:nvPr/>
        </p:nvSpPr>
        <p:spPr>
          <a:xfrm>
            <a:off x="3197543" y="2849164"/>
            <a:ext cx="353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BC907E46-28B0-4EA0-B0FD-AF05C283DD40}"/>
              </a:ext>
            </a:extLst>
          </p:cNvPr>
          <p:cNvSpPr txBox="1"/>
          <p:nvPr/>
        </p:nvSpPr>
        <p:spPr>
          <a:xfrm>
            <a:off x="3136583" y="1722356"/>
            <a:ext cx="353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" name="图片 70">
            <a:extLst>
              <a:ext uri="{FF2B5EF4-FFF2-40B4-BE49-F238E27FC236}">
                <a16:creationId xmlns:a16="http://schemas.microsoft.com/office/drawing/2014/main" id="{9910AF5D-F8DA-4410-AE52-93F02C9072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36698" y="2909888"/>
            <a:ext cx="1479494" cy="1294557"/>
          </a:xfrm>
          <a:prstGeom prst="rect">
            <a:avLst/>
          </a:prstGeom>
        </p:spPr>
      </p:pic>
      <p:pic>
        <p:nvPicPr>
          <p:cNvPr id="73" name="图片 72">
            <a:extLst>
              <a:ext uri="{FF2B5EF4-FFF2-40B4-BE49-F238E27FC236}">
                <a16:creationId xmlns:a16="http://schemas.microsoft.com/office/drawing/2014/main" id="{B6094A2C-5DEA-4E3E-9DAA-BFE8B562B2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34611" y="1563049"/>
            <a:ext cx="1413828" cy="1310951"/>
          </a:xfrm>
          <a:prstGeom prst="rect">
            <a:avLst/>
          </a:prstGeom>
        </p:spPr>
      </p:pic>
      <p:pic>
        <p:nvPicPr>
          <p:cNvPr id="80" name="图片 79">
            <a:extLst>
              <a:ext uri="{FF2B5EF4-FFF2-40B4-BE49-F238E27FC236}">
                <a16:creationId xmlns:a16="http://schemas.microsoft.com/office/drawing/2014/main" id="{53DEB3B8-874F-4EAC-AD9A-5D05306AD20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2179" y="4080164"/>
            <a:ext cx="3729096" cy="1361786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8D18DF7B-7C54-42DB-A44D-D45E5CF492C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16026" y="3875088"/>
            <a:ext cx="1735449" cy="188689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23CAC86A-757E-4B6E-808B-BABA72CB5F00}"/>
              </a:ext>
            </a:extLst>
          </p:cNvPr>
          <p:cNvSpPr txBox="1"/>
          <p:nvPr/>
        </p:nvSpPr>
        <p:spPr>
          <a:xfrm>
            <a:off x="3548063" y="4233781"/>
            <a:ext cx="353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3">
            <a:extLst>
              <a:ext uri="{FF2B5EF4-FFF2-40B4-BE49-F238E27FC236}">
                <a16:creationId xmlns:a16="http://schemas.microsoft.com/office/drawing/2014/main" id="{1C6513C1-67C6-4590-BA2F-39457DB1096F}"/>
              </a:ext>
            </a:extLst>
          </p:cNvPr>
          <p:cNvSpPr txBox="1"/>
          <p:nvPr/>
        </p:nvSpPr>
        <p:spPr>
          <a:xfrm>
            <a:off x="403225" y="5756910"/>
            <a:ext cx="6115050" cy="3924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Fig. S3</a:t>
            </a:r>
            <a:r>
              <a:rPr lang="en-US" sz="105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 The combined use of </a:t>
            </a:r>
            <a:r>
              <a:rPr lang="en-US" sz="105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PARPi</a:t>
            </a:r>
            <a:r>
              <a:rPr lang="en-US" sz="105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 and CDK4/6i can inhibit the WNT pathway, which is not downregulated by single-agent </a:t>
            </a:r>
            <a:r>
              <a:rPr lang="en-US" sz="105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PARPi</a:t>
            </a:r>
            <a:r>
              <a:rPr lang="en-US" sz="105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 treatment.</a:t>
            </a:r>
            <a:endParaRPr lang="zh-CN" sz="105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a 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Western blot (WB) analysis showing the level of phospho-Rb (Ser807/811) and cleaved PARP (Asp214) over time with drugs as indicated.</a:t>
            </a:r>
            <a:endParaRPr lang="zh-CN" sz="12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>
              <a:tabLst>
                <a:tab pos="457200" algn="l"/>
              </a:tabLst>
            </a:pP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b 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GSEA results in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olaparib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-treated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PARPi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-resistant HCC1937 cells (BO) compared to vehicle-treated cells (BC).</a:t>
            </a:r>
            <a:endParaRPr lang="zh-CN" sz="12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>
              <a:tabLst>
                <a:tab pos="457200" algn="l"/>
              </a:tabLst>
            </a:pP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c 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The Hallmark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WNT_beta_catenin_signaling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gene sets analyzed by GSEA which were upregulated in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olaparib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-treated HCC1937 cells (</a:t>
            </a:r>
            <a:r>
              <a:rPr lang="en-US" sz="1200" i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Left)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but downregulated in combined-treated HCC1937 cells (</a:t>
            </a:r>
            <a:r>
              <a:rPr lang="en-US" sz="1200" i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Right)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.</a:t>
            </a:r>
            <a:endParaRPr lang="zh-CN" sz="12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>
              <a:tabLst>
                <a:tab pos="457200" algn="l"/>
              </a:tabLst>
            </a:pP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WB analysis showing the levels of c-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myc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in CTNNB1-knockdown (CTNNB1 KD) or overexpression (CTNNB1 OE) SUM149 cells.</a:t>
            </a:r>
            <a:endParaRPr lang="zh-CN" sz="12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>
              <a:tabLst>
                <a:tab pos="457200" algn="l"/>
              </a:tabLst>
            </a:pP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e</a:t>
            </a: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WB analysis showing levels of β-catenin in MYC-knockout (MYC KO) or overexpression (MYC OE) SUM149 cells.</a:t>
            </a:r>
            <a:endParaRPr lang="zh-CN" sz="12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>
              <a:tabLst>
                <a:tab pos="457200" algn="l"/>
              </a:tabLst>
            </a:pP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f 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WB analysis showing total levels of β-catenin and c-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myc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in MDA-MB-436 and HCC1937 cells treated with drugs as indicated for 12 h.</a:t>
            </a:r>
            <a:endParaRPr lang="zh-CN" sz="12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>
              <a:tabLst>
                <a:tab pos="457200" algn="l"/>
              </a:tabLst>
            </a:pP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g 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WB analysis showing the levels of β-catenin, phosphorylated β-catenin (pβ-cateninSer552, pβ-cateninSer675, pβ-cateninThr41/Ser45 and pβ-cateninSer33/37/Thr41) and c-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myc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in the primary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PARPi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-sensitive MDA-MB-436 cells and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PARPi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-resistant HCC1937 cells. The phosphorylation of the sites marked in green negatively regulates the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Wnt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signaling pathway, while the sites marked in red promote its nuclear translocation, thereby positively regulating the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Wnt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宋体" panose="02010600030101010101" pitchFamily="2" charset="-122"/>
              </a:rPr>
              <a:t> signaling pathway.</a:t>
            </a:r>
            <a:endParaRPr lang="zh-CN" sz="12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D407D13-9471-4E2F-96BA-45B7F68D256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58958" y="130923"/>
            <a:ext cx="2810504" cy="14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141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F5340CFE-F1B2-4D93-8210-9BB74DD7A0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851723"/>
              </p:ext>
            </p:extLst>
          </p:nvPr>
        </p:nvGraphicFramePr>
        <p:xfrm>
          <a:off x="1104900" y="622300"/>
          <a:ext cx="4838700" cy="259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2" name="Prism 7" r:id="rId4" imgW="5498689" imgH="2944388" progId="Prism7.Document">
                  <p:embed/>
                </p:oleObj>
              </mc:Choice>
              <mc:Fallback>
                <p:oleObj name="Prism 7" r:id="rId4" imgW="5498689" imgH="2944388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4900" y="622300"/>
                        <a:ext cx="4838700" cy="2591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5">
            <a:extLst>
              <a:ext uri="{FF2B5EF4-FFF2-40B4-BE49-F238E27FC236}">
                <a16:creationId xmlns:a16="http://schemas.microsoft.com/office/drawing/2014/main" id="{897377C1-C2FE-41F9-993A-E759C9C38C11}"/>
              </a:ext>
            </a:extLst>
          </p:cNvPr>
          <p:cNvSpPr txBox="1"/>
          <p:nvPr/>
        </p:nvSpPr>
        <p:spPr>
          <a:xfrm>
            <a:off x="330200" y="3630930"/>
            <a:ext cx="6248400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Fig. S4 </a:t>
            </a:r>
            <a:r>
              <a:rPr lang="en-US" sz="12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Cross-resistance of the sensitivity of cells with acquired </a:t>
            </a:r>
            <a:r>
              <a:rPr lang="en-US" sz="1200" b="1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olaparib</a:t>
            </a:r>
            <a:r>
              <a:rPr lang="en-US" sz="12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resistance (HCC1937) to other PARP inhibitors.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Cell proliferation curve of parental HCC1937 and acquired Olaparib-resistant cells with 20 µM </a:t>
            </a:r>
            <a:r>
              <a:rPr lang="en-US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olaparib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or 20 µM veliparib.</a:t>
            </a:r>
            <a:endParaRPr lang="zh-CN" sz="1200" kern="100" dirty="0">
              <a:effectLst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algn="just"/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Student’s t-test; ***p &lt; 0.001, **p &lt; 0.01, *p &lt; 0.05; ns, not significant. The data are presented as the means ± SEMs.</a:t>
            </a:r>
            <a:endParaRPr lang="zh-CN" sz="105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417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37579</TotalTime>
  <Words>768</Words>
  <Application>Microsoft Office PowerPoint</Application>
  <PresentationFormat>A4 纸张(210x297 毫米)</PresentationFormat>
  <Paragraphs>47</Paragraphs>
  <Slides>4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等线</vt:lpstr>
      <vt:lpstr>宋体</vt:lpstr>
      <vt:lpstr>Arial</vt:lpstr>
      <vt:lpstr>Calibri</vt:lpstr>
      <vt:lpstr>Calibri Light</vt:lpstr>
      <vt:lpstr>Office 主题​​</vt:lpstr>
      <vt:lpstr>Prism 7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zhuxiuzhi1024@163.com</dc:creator>
  <cp:lastModifiedBy>朱 秀之</cp:lastModifiedBy>
  <cp:revision>295</cp:revision>
  <cp:lastPrinted>2020-10-09T10:25:42Z</cp:lastPrinted>
  <dcterms:created xsi:type="dcterms:W3CDTF">2020-07-16T04:50:19Z</dcterms:created>
  <dcterms:modified xsi:type="dcterms:W3CDTF">2020-12-01T10:34:00Z</dcterms:modified>
</cp:coreProperties>
</file>