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1308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2B96C-DCA7-4568-9DD4-AB8E38C50D48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B2A2-A2D2-462F-ADE0-9B20D5A8B8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3603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43125" y="685800"/>
            <a:ext cx="25717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39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552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71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97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09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510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981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46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735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047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806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5B7C6-FE22-4E1A-A6FE-58371D0A7D56}" type="datetimeFigureOut">
              <a:rPr kumimoji="1" lang="ja-JP" altLang="en-US" smtClean="0"/>
              <a:t>2022/1/7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B09D3-AC94-4511-81D7-85EC0D60D9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983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34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812571"/>
              </p:ext>
            </p:extLst>
          </p:nvPr>
        </p:nvGraphicFramePr>
        <p:xfrm>
          <a:off x="357187" y="717568"/>
          <a:ext cx="6215084" cy="6926275"/>
        </p:xfrm>
        <a:graphic>
          <a:graphicData uri="http://schemas.openxmlformats.org/drawingml/2006/table">
            <a:tbl>
              <a:tblPr/>
              <a:tblGrid>
                <a:gridCol w="642937"/>
                <a:gridCol w="2500313"/>
                <a:gridCol w="785812"/>
                <a:gridCol w="428625"/>
                <a:gridCol w="714375"/>
                <a:gridCol w="1143022"/>
              </a:tblGrid>
              <a:tr h="538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Clone name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4313" algn="l"/>
                          <a:tab pos="790575" algn="l"/>
                        </a:tabLst>
                      </a:pPr>
                      <a:r>
                        <a:rPr kumimoji="0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Related protein </a:t>
                      </a:r>
                      <a:r>
                        <a:rPr kumimoji="0" lang="en-US" altLang="ja-JP" sz="11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a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Homology </a:t>
                      </a:r>
                      <a:r>
                        <a:rPr kumimoji="0" lang="en-US" altLang="ja-JP" sz="11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a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Size </a:t>
                      </a:r>
                      <a:r>
                        <a:rPr kumimoji="0" lang="en-US" altLang="ja-JP" sz="11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b</a:t>
                      </a:r>
                      <a:r>
                        <a:rPr kumimoji="0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 (kb)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Existence of 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5’ end </a:t>
                      </a:r>
                      <a:r>
                        <a:rPr kumimoji="0" lang="en-US" altLang="ja-JP" sz="11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Position of domain </a:t>
                      </a:r>
                      <a:r>
                        <a:rPr kumimoji="0" lang="en-US" altLang="ja-JP" sz="11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d</a:t>
                      </a:r>
                      <a:endParaRPr kumimoji="0" lang="ja-JP" altLang="ja-JP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Cryptococcus neoformans 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putative uncharacterized protein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129/335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(38 %)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1.2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 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Le-Dd2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Candida albicans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BNI4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24/82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(29 %)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0.9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 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Le-Dd3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Cryptococcus neoformans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DNA-binding protein Ncp 1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80/314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(25 %)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1.4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 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Le-Dd4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Dictyostelium discoideum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ORF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23/57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(40 %)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3.2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Le-Dd5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Cryptococcus neoformans 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putative uncharacterized protein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50/126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(39 %)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1.2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Transmembrane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‥5-27aa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Le-Dd6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Shewanella baltica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glycosyltransferase, group1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24/93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(25 %)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1.4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one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Le-Dd7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Cryptococcus neoformans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NADH-ubiquinone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oxidoreductase 51kDa subunit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392/482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(81 %)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1.5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one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Le-Dd8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hydrophobin 1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127/127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(100 %)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0.6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H</a:t>
                      </a: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YDRO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‥53-122aa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Le-Dd9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Ustilago maydis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40S ribosomal protein S12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108/146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(73 %)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0.6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one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Le-Dd10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Schizosaccharomyces pombe 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non-specific DNA-binding protein Spt2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64/254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(25 %)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1.7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ja-JP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PT2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‥324-440aa</a:t>
                      </a:r>
                      <a:endParaRPr kumimoji="0" lang="ja-JP" altLang="ja-JP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33352" marR="33352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57189" y="7720014"/>
            <a:ext cx="60721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790575" algn="l"/>
              </a:tabLst>
            </a:pPr>
            <a:r>
              <a:rPr lang="en-US" altLang="ja-JP" sz="1200" baseline="30000" dirty="0" smtClean="0">
                <a:latin typeface="Century" pitchFamily="18" charset="0"/>
                <a:cs typeface="Times New Roman" pitchFamily="18" charset="0"/>
              </a:rPr>
              <a:t>a</a:t>
            </a:r>
            <a:r>
              <a:rPr lang="en-US" altLang="ja-JP" sz="1200" dirty="0" smtClean="0">
                <a:latin typeface="Century" pitchFamily="18" charset="0"/>
                <a:cs typeface="Times New Roman" pitchFamily="18" charset="0"/>
              </a:rPr>
              <a:t> </a:t>
            </a:r>
            <a:r>
              <a:rPr lang="en-US" altLang="ja-JP" sz="1200" dirty="0">
                <a:latin typeface="Century" pitchFamily="18" charset="0"/>
                <a:cs typeface="Times New Roman" pitchFamily="18" charset="0"/>
              </a:rPr>
              <a:t>Homology search was performed using BLASTX  program on </a:t>
            </a:r>
            <a:r>
              <a:rPr lang="en-US" altLang="ja-JP" sz="1200" dirty="0" smtClean="0">
                <a:latin typeface="Century" pitchFamily="18" charset="0"/>
                <a:cs typeface="Times New Roman" pitchFamily="18" charset="0"/>
              </a:rPr>
              <a:t>DDBJ </a:t>
            </a:r>
            <a:r>
              <a:rPr lang="en-US" altLang="ja-JP" sz="1200" dirty="0">
                <a:latin typeface="Century" pitchFamily="18" charset="0"/>
                <a:cs typeface="Times New Roman" pitchFamily="18" charset="0"/>
              </a:rPr>
              <a:t>server.</a:t>
            </a:r>
            <a:endParaRPr lang="ja-JP" altLang="en-US" sz="1200" dirty="0">
              <a:latin typeface="Calibri" pitchFamily="34" charset="0"/>
              <a:cs typeface="Times New Roman" pitchFamily="18" charset="0"/>
            </a:endParaRPr>
          </a:p>
          <a:p>
            <a:pPr>
              <a:tabLst>
                <a:tab pos="790575" algn="l"/>
              </a:tabLst>
            </a:pPr>
            <a:r>
              <a:rPr lang="en-US" altLang="ja-JP" sz="1200" baseline="30000" dirty="0">
                <a:latin typeface="Century" pitchFamily="18" charset="0"/>
                <a:cs typeface="Times New Roman" pitchFamily="18" charset="0"/>
              </a:rPr>
              <a:t>b</a:t>
            </a:r>
            <a:r>
              <a:rPr lang="en-US" altLang="ja-JP" sz="1200" dirty="0">
                <a:latin typeface="Century" pitchFamily="18" charset="0"/>
                <a:cs typeface="Times New Roman" pitchFamily="18" charset="0"/>
              </a:rPr>
              <a:t> cDNA size was </a:t>
            </a:r>
            <a:r>
              <a:rPr lang="en-US" altLang="ja-JP" sz="1200" dirty="0" smtClean="0">
                <a:latin typeface="Century" pitchFamily="18" charset="0"/>
                <a:cs typeface="Times New Roman" pitchFamily="18" charset="0"/>
              </a:rPr>
              <a:t>calculated from </a:t>
            </a:r>
            <a:r>
              <a:rPr lang="en-US" altLang="ja-JP" sz="1200" dirty="0">
                <a:latin typeface="Century" pitchFamily="18" charset="0"/>
                <a:cs typeface="Times New Roman" pitchFamily="18" charset="0"/>
              </a:rPr>
              <a:t>nucleotide sequences.</a:t>
            </a:r>
          </a:p>
          <a:p>
            <a:pPr>
              <a:tabLst>
                <a:tab pos="790575" algn="l"/>
              </a:tabLst>
            </a:pPr>
            <a:r>
              <a:rPr lang="en-US" altLang="ja-JP" sz="1200" baseline="30000" dirty="0">
                <a:latin typeface="Century" pitchFamily="18" charset="0"/>
                <a:cs typeface="Times New Roman" pitchFamily="18" charset="0"/>
              </a:rPr>
              <a:t>c</a:t>
            </a:r>
            <a:r>
              <a:rPr lang="en-US" altLang="ja-JP" sz="12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</a:rPr>
              <a:t>Existence of 5’ end was </a:t>
            </a:r>
            <a:r>
              <a:rPr lang="en-US" altLang="ja-JP" sz="1200" dirty="0" smtClean="0">
                <a:latin typeface="Century" pitchFamily="18" charset="0"/>
                <a:ea typeface="ＭＳ 明朝" pitchFamily="17" charset="-128"/>
              </a:rPr>
              <a:t>predicted from 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</a:rPr>
              <a:t>nucleotide sequences.</a:t>
            </a:r>
          </a:p>
          <a:p>
            <a:pPr>
              <a:tabLst>
                <a:tab pos="790575" algn="l"/>
              </a:tabLst>
            </a:pPr>
            <a:r>
              <a:rPr lang="en-US" altLang="ja-JP" sz="1200" baseline="30000" dirty="0">
                <a:latin typeface="Century" pitchFamily="18" charset="0"/>
                <a:ea typeface="ＭＳ 明朝" pitchFamily="17" charset="-128"/>
              </a:rPr>
              <a:t>d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</a:rPr>
              <a:t> Domain </a:t>
            </a:r>
            <a:r>
              <a:rPr lang="en-US" altLang="ja-JP" sz="1200" dirty="0" smtClean="0">
                <a:latin typeface="Century" pitchFamily="18" charset="0"/>
                <a:ea typeface="ＭＳ 明朝" pitchFamily="17" charset="-128"/>
              </a:rPr>
              <a:t>in full 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</a:rPr>
              <a:t>length cDNA </a:t>
            </a:r>
            <a:r>
              <a:rPr lang="en-US" altLang="ja-JP" sz="1200" dirty="0" smtClean="0">
                <a:latin typeface="Century" pitchFamily="18" charset="0"/>
                <a:ea typeface="ＭＳ 明朝" pitchFamily="17" charset="-128"/>
              </a:rPr>
              <a:t>genes was </a:t>
            </a:r>
            <a:r>
              <a:rPr lang="en-US" altLang="ja-JP" sz="1200">
                <a:latin typeface="Century" pitchFamily="18" charset="0"/>
                <a:ea typeface="ＭＳ 明朝" pitchFamily="17" charset="-128"/>
              </a:rPr>
              <a:t>predicted </a:t>
            </a:r>
            <a:r>
              <a:rPr lang="en-US" altLang="ja-JP" sz="1200" smtClean="0">
                <a:latin typeface="Century" pitchFamily="18" charset="0"/>
                <a:ea typeface="ＭＳ 明朝" pitchFamily="17" charset="-128"/>
              </a:rPr>
              <a:t>with 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</a:rPr>
              <a:t>SMART </a:t>
            </a:r>
            <a:r>
              <a:rPr lang="en-US" altLang="ja-JP" sz="1200" dirty="0">
                <a:latin typeface="Century" pitchFamily="18" charset="0"/>
              </a:rPr>
              <a:t>program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</a:rPr>
              <a:t>.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57166" y="437350"/>
            <a:ext cx="6072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Table 2  </a:t>
            </a:r>
            <a:r>
              <a:rPr lang="en-US" altLang="ja-JP" sz="1200" dirty="0" err="1" smtClean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cDNA</a:t>
            </a:r>
            <a:r>
              <a:rPr lang="en-US" altLang="ja-JP" sz="1200" dirty="0" smtClean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 clones isolated from the </a:t>
            </a:r>
            <a:r>
              <a:rPr lang="en-US" altLang="ja-JP" sz="1200" i="1" dirty="0" smtClean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L. </a:t>
            </a:r>
            <a:r>
              <a:rPr lang="en-US" altLang="ja-JP" sz="1200" i="1" dirty="0" err="1" smtClean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edodes</a:t>
            </a:r>
            <a:r>
              <a:rPr lang="en-US" altLang="ja-JP" sz="1200" dirty="0" smtClean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 primordial </a:t>
            </a:r>
            <a:r>
              <a:rPr lang="en-US" altLang="ja-JP" sz="1200" dirty="0" err="1" smtClean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cDNA</a:t>
            </a:r>
            <a:r>
              <a:rPr lang="en-US" altLang="ja-JP" sz="1200" dirty="0" smtClean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 library</a:t>
            </a:r>
            <a:endParaRPr lang="en-US" altLang="ja-JP" sz="1200" i="1" dirty="0" smtClean="0">
              <a:latin typeface="Century" pitchFamily="18" charset="0"/>
              <a:ea typeface="ＭＳ 明朝" pitchFamily="17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96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75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150945"/>
              </p:ext>
            </p:extLst>
          </p:nvPr>
        </p:nvGraphicFramePr>
        <p:xfrm>
          <a:off x="357188" y="735894"/>
          <a:ext cx="6215062" cy="7032625"/>
        </p:xfrm>
        <a:graphic>
          <a:graphicData uri="http://schemas.openxmlformats.org/drawingml/2006/table">
            <a:tbl>
              <a:tblPr/>
              <a:tblGrid>
                <a:gridCol w="642937"/>
                <a:gridCol w="2428875"/>
                <a:gridCol w="792163"/>
                <a:gridCol w="503237"/>
                <a:gridCol w="720725"/>
                <a:gridCol w="1127125"/>
              </a:tblGrid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clone name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14313" algn="l"/>
                          <a:tab pos="790575" algn="l"/>
                        </a:tabLst>
                      </a:pPr>
                      <a:r>
                        <a:rPr kumimoji="0" lang="en-US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Related protein </a:t>
                      </a:r>
                      <a:r>
                        <a:rPr kumimoji="0" lang="en-US" altLang="ja-JP" sz="1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a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Homology </a:t>
                      </a:r>
                      <a:r>
                        <a:rPr kumimoji="0" lang="en-US" altLang="ja-JP" sz="1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a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Size </a:t>
                      </a:r>
                      <a:r>
                        <a:rPr kumimoji="0" lang="en-US" altLang="ja-JP" sz="1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b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(kb)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Existence of 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5’ end </a:t>
                      </a:r>
                      <a:r>
                        <a:rPr kumimoji="0" lang="en-US" altLang="ja-JP" sz="1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Position of domain </a:t>
                      </a:r>
                      <a:r>
                        <a:rPr kumimoji="0" lang="en-US" altLang="ja-JP" sz="1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d</a:t>
                      </a:r>
                      <a:endParaRPr kumimoji="0" lang="ja-JP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Le-Dd11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Schizosaccharomyces pombe </a:t>
                      </a:r>
                      <a:endParaRPr kumimoji="0" lang="ja-JP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pre-mRNA-splicing factor srp2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77/167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(46 %)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1.1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R</a:t>
                      </a: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RM ‥4-69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                 ,98-166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Le-Dd12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Cryptococcus neoformans</a:t>
                      </a:r>
                      <a:endParaRPr kumimoji="0" lang="ja-JP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putative uncharacterized protein</a:t>
                      </a:r>
                      <a:endParaRPr kumimoji="0" lang="ja-JP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138/432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(31 %)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1.6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one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Le-Dd13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hydrophobin 1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127/127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(100 %)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0.6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H</a:t>
                      </a: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YDRO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‥53-122aa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Le-Dd14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Neosartorya fischeri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high-affinity methionine permease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151/322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(46 %)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2.0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Ｐゴシック" charset="-128"/>
                        </a:rPr>
                        <a:t>Transmembrane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Ｐゴシック" charset="-128"/>
                        </a:rPr>
                        <a:t>‥30-52,73-95,110-132,144-166 aa</a:t>
                      </a:r>
                      <a:r>
                        <a:rPr kumimoji="0" lang="en-US" altLang="ja-JP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 </a:t>
                      </a:r>
                      <a:endParaRPr kumimoji="0" lang="ja-JP" altLang="ja-JP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charset="-128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Le-Dd15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Cryptococcus neoformans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aspartokinase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110/266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(41 %)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2.0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 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Le-Dd16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Coprinus cinereus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subtilisin-like serine protease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231/483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(47 %)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1.7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 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Le-Dd17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Cryptosporidium hominis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ATP-dependent RNA helicase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41/62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(66 %)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0.9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 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Le-Dd18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Neosartorya fischeri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yipee zinc-binding protein</a:t>
                      </a:r>
                      <a:endParaRPr kumimoji="0" lang="ja-JP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66/106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(62 %)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1.2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Yes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one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Le-Dd19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Cryptococcus neoformans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heat shock protein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212/286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(74 %)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2.0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 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Le-Dd20</a:t>
                      </a: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Salinibacter ruber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putative uncharacterized protein</a:t>
                      </a:r>
                      <a:endParaRPr kumimoji="0" lang="ja-JP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15/35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(42 %)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0.6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 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Le-Dd21</a:t>
                      </a:r>
                    </a:p>
                  </a:txBody>
                  <a:tcPr marL="51195" marR="51195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Cryptococcus neoformans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cyclophilin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51/115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(44 %)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0.8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en-US" altLang="ja-JP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No</a:t>
                      </a:r>
                      <a:endParaRPr kumimoji="0" lang="ja-JP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90575" algn="l"/>
                        </a:tabLst>
                      </a:pPr>
                      <a:r>
                        <a:rPr kumimoji="0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R</a:t>
                      </a: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" pitchFamily="18" charset="0"/>
                          <a:ea typeface="ＭＳ 明朝" pitchFamily="17" charset="-128"/>
                          <a:cs typeface="Times New Roman" pitchFamily="18" charset="0"/>
                        </a:rPr>
                        <a:t>RM‥10-89</a:t>
                      </a:r>
                      <a:endParaRPr kumimoji="0" lang="ja-JP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" pitchFamily="18" charset="0"/>
                        <a:ea typeface="ＭＳ 明朝" pitchFamily="17" charset="-128"/>
                        <a:cs typeface="Times New Roman" pitchFamily="18" charset="0"/>
                      </a:endParaRPr>
                    </a:p>
                  </a:txBody>
                  <a:tcPr marL="51195" marR="51195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7188" y="7884407"/>
            <a:ext cx="60721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790575" algn="l"/>
              </a:tabLst>
            </a:pPr>
            <a:r>
              <a:rPr lang="en-US" altLang="ja-JP" sz="1200" baseline="30000" dirty="0" smtClean="0">
                <a:latin typeface="Century" pitchFamily="18" charset="0"/>
                <a:cs typeface="Times New Roman" pitchFamily="18" charset="0"/>
              </a:rPr>
              <a:t>a</a:t>
            </a:r>
            <a:r>
              <a:rPr lang="en-US" altLang="ja-JP" sz="1200" dirty="0" smtClean="0">
                <a:latin typeface="Century" pitchFamily="18" charset="0"/>
                <a:cs typeface="Times New Roman" pitchFamily="18" charset="0"/>
              </a:rPr>
              <a:t> </a:t>
            </a:r>
            <a:r>
              <a:rPr lang="en-US" altLang="ja-JP" sz="1200" dirty="0">
                <a:latin typeface="Century" pitchFamily="18" charset="0"/>
                <a:cs typeface="Times New Roman" pitchFamily="18" charset="0"/>
              </a:rPr>
              <a:t>Homology search was performed using BLASTX  program on </a:t>
            </a:r>
            <a:r>
              <a:rPr lang="en-US" altLang="ja-JP" sz="1200" dirty="0" smtClean="0">
                <a:latin typeface="Century" pitchFamily="18" charset="0"/>
                <a:cs typeface="Times New Roman" pitchFamily="18" charset="0"/>
              </a:rPr>
              <a:t>DDBJ </a:t>
            </a:r>
            <a:r>
              <a:rPr lang="en-US" altLang="ja-JP" sz="1200" dirty="0">
                <a:latin typeface="Century" pitchFamily="18" charset="0"/>
                <a:cs typeface="Times New Roman" pitchFamily="18" charset="0"/>
              </a:rPr>
              <a:t>server.</a:t>
            </a:r>
            <a:endParaRPr lang="ja-JP" altLang="en-US" sz="1200" dirty="0">
              <a:latin typeface="Calibri" pitchFamily="34" charset="0"/>
              <a:cs typeface="Times New Roman" pitchFamily="18" charset="0"/>
            </a:endParaRPr>
          </a:p>
          <a:p>
            <a:pPr>
              <a:tabLst>
                <a:tab pos="790575" algn="l"/>
              </a:tabLst>
            </a:pPr>
            <a:r>
              <a:rPr lang="en-US" altLang="ja-JP" sz="1200" baseline="30000" dirty="0">
                <a:latin typeface="Century" pitchFamily="18" charset="0"/>
                <a:cs typeface="Times New Roman" pitchFamily="18" charset="0"/>
              </a:rPr>
              <a:t>b</a:t>
            </a:r>
            <a:r>
              <a:rPr lang="en-US" altLang="ja-JP" sz="1200" dirty="0">
                <a:latin typeface="Century" pitchFamily="18" charset="0"/>
                <a:cs typeface="Times New Roman" pitchFamily="18" charset="0"/>
              </a:rPr>
              <a:t> cDNA size was </a:t>
            </a:r>
            <a:r>
              <a:rPr lang="en-US" altLang="ja-JP" sz="1200" dirty="0" smtClean="0">
                <a:latin typeface="Century" pitchFamily="18" charset="0"/>
                <a:cs typeface="Times New Roman" pitchFamily="18" charset="0"/>
              </a:rPr>
              <a:t>calculated from </a:t>
            </a:r>
            <a:r>
              <a:rPr lang="en-US" altLang="ja-JP" sz="1200" dirty="0">
                <a:latin typeface="Century" pitchFamily="18" charset="0"/>
                <a:cs typeface="Times New Roman" pitchFamily="18" charset="0"/>
              </a:rPr>
              <a:t>nucleotide sequences.</a:t>
            </a:r>
          </a:p>
          <a:p>
            <a:pPr>
              <a:tabLst>
                <a:tab pos="790575" algn="l"/>
              </a:tabLst>
            </a:pPr>
            <a:r>
              <a:rPr lang="en-US" altLang="ja-JP" sz="1200" baseline="30000" dirty="0">
                <a:latin typeface="Century" pitchFamily="18" charset="0"/>
                <a:cs typeface="Times New Roman" pitchFamily="18" charset="0"/>
              </a:rPr>
              <a:t>c</a:t>
            </a:r>
            <a:r>
              <a:rPr lang="en-US" altLang="ja-JP" sz="12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Existence of 5’ end was </a:t>
            </a:r>
            <a:r>
              <a:rPr lang="en-US" altLang="ja-JP" sz="1200" dirty="0">
                <a:latin typeface="Century" pitchFamily="18" charset="0"/>
              </a:rPr>
              <a:t>predicted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</a:rPr>
              <a:t> </a:t>
            </a:r>
            <a:r>
              <a:rPr lang="en-US" altLang="ja-JP" sz="1200" dirty="0" smtClean="0">
                <a:latin typeface="Century" pitchFamily="18" charset="0"/>
                <a:ea typeface="ＭＳ 明朝" pitchFamily="17" charset="-128"/>
              </a:rPr>
              <a:t>from 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</a:rPr>
              <a:t>nucleotide sequences.</a:t>
            </a:r>
          </a:p>
          <a:p>
            <a:pPr>
              <a:tabLst>
                <a:tab pos="790575" algn="l"/>
              </a:tabLst>
            </a:pPr>
            <a:r>
              <a:rPr lang="en-US" altLang="ja-JP" sz="1200" baseline="30000" dirty="0">
                <a:latin typeface="Century" pitchFamily="18" charset="0"/>
                <a:ea typeface="ＭＳ 明朝" pitchFamily="17" charset="-128"/>
              </a:rPr>
              <a:t>d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</a:rPr>
              <a:t> </a:t>
            </a:r>
            <a:r>
              <a:rPr lang="en-US" altLang="ja-JP" sz="1200" dirty="0" smtClean="0">
                <a:latin typeface="Century" pitchFamily="18" charset="0"/>
                <a:ea typeface="ＭＳ 明朝" pitchFamily="17" charset="-128"/>
              </a:rPr>
              <a:t>Domain in full length cDNA genes was predicted with SMART </a:t>
            </a:r>
            <a:r>
              <a:rPr lang="en-US" altLang="ja-JP" sz="1200" dirty="0" smtClean="0">
                <a:latin typeface="Century" pitchFamily="18" charset="0"/>
              </a:rPr>
              <a:t>program</a:t>
            </a:r>
            <a:r>
              <a:rPr lang="en-US" altLang="ja-JP" sz="1200" dirty="0" smtClean="0">
                <a:latin typeface="Century" pitchFamily="18" charset="0"/>
                <a:ea typeface="ＭＳ 明朝" pitchFamily="17" charset="-128"/>
              </a:rPr>
              <a:t>.</a:t>
            </a:r>
            <a:endParaRPr lang="en-US" altLang="ja-JP" sz="1200" dirty="0">
              <a:latin typeface="Century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57166" y="458867"/>
            <a:ext cx="6215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Table </a:t>
            </a:r>
            <a:r>
              <a:rPr lang="en-US" altLang="ja-JP" sz="1200" dirty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2 (continue</a:t>
            </a:r>
            <a:r>
              <a:rPr lang="en-US" altLang="ja-JP" sz="1200" dirty="0" smtClean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)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3143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426</Words>
  <Application>Microsoft Office PowerPoint</Application>
  <PresentationFormat>画面に合わせる (4:3)</PresentationFormat>
  <Paragraphs>189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Motonobu Yoshida</dc:creator>
  <cp:lastModifiedBy>Motonobu Yoshida</cp:lastModifiedBy>
  <cp:revision>10</cp:revision>
  <cp:lastPrinted>2018-11-22T14:44:15Z</cp:lastPrinted>
  <dcterms:created xsi:type="dcterms:W3CDTF">2018-11-13T14:19:38Z</dcterms:created>
  <dcterms:modified xsi:type="dcterms:W3CDTF">2022-01-07T03:34:45Z</dcterms:modified>
</cp:coreProperties>
</file>