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77" r:id="rId2"/>
  </p:sldIdLst>
  <p:sldSz cx="9313863" cy="10817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04"/>
    <p:restoredTop sz="94627"/>
  </p:normalViewPr>
  <p:slideViewPr>
    <p:cSldViewPr snapToGrid="0" snapToObjects="1">
      <p:cViewPr>
        <p:scale>
          <a:sx n="135" d="100"/>
          <a:sy n="135" d="100"/>
        </p:scale>
        <p:origin x="144" y="-4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70B20-8BBC-CA43-A271-5BCE9A5D4D4D}" type="datetimeFigureOut">
              <a:rPr lang="en-LY" smtClean="0"/>
              <a:t>1/2/22</a:t>
            </a:fld>
            <a:endParaRPr lang="en-L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1850" y="1143000"/>
            <a:ext cx="2654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3EAFE-FC2B-8B41-8B59-11EA1ED5AF15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4041436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8540" y="1770320"/>
            <a:ext cx="7916784" cy="3765997"/>
          </a:xfrm>
        </p:spPr>
        <p:txBody>
          <a:bodyPr anchor="b"/>
          <a:lstStyle>
            <a:lvl1pPr algn="ctr">
              <a:defRPr sz="611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4233" y="5681548"/>
            <a:ext cx="6985397" cy="2611658"/>
          </a:xfrm>
        </p:spPr>
        <p:txBody>
          <a:bodyPr/>
          <a:lstStyle>
            <a:lvl1pPr marL="0" indent="0" algn="ctr">
              <a:buNone/>
              <a:defRPr sz="2445"/>
            </a:lvl1pPr>
            <a:lvl2pPr marL="465704" indent="0" algn="ctr">
              <a:buNone/>
              <a:defRPr sz="2037"/>
            </a:lvl2pPr>
            <a:lvl3pPr marL="931408" indent="0" algn="ctr">
              <a:buNone/>
              <a:defRPr sz="1833"/>
            </a:lvl3pPr>
            <a:lvl4pPr marL="1397112" indent="0" algn="ctr">
              <a:buNone/>
              <a:defRPr sz="1630"/>
            </a:lvl4pPr>
            <a:lvl5pPr marL="1862816" indent="0" algn="ctr">
              <a:buNone/>
              <a:defRPr sz="1630"/>
            </a:lvl5pPr>
            <a:lvl6pPr marL="2328520" indent="0" algn="ctr">
              <a:buNone/>
              <a:defRPr sz="1630"/>
            </a:lvl6pPr>
            <a:lvl7pPr marL="2794224" indent="0" algn="ctr">
              <a:buNone/>
              <a:defRPr sz="1630"/>
            </a:lvl7pPr>
            <a:lvl8pPr marL="3259927" indent="0" algn="ctr">
              <a:buNone/>
              <a:defRPr sz="1630"/>
            </a:lvl8pPr>
            <a:lvl9pPr marL="3725631" indent="0" algn="ctr">
              <a:buNone/>
              <a:defRPr sz="163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3706335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423930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5234" y="575917"/>
            <a:ext cx="2008302" cy="916709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329" y="575917"/>
            <a:ext cx="5908482" cy="916709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383535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197051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478" y="2696798"/>
            <a:ext cx="8033207" cy="4499664"/>
          </a:xfrm>
        </p:spPr>
        <p:txBody>
          <a:bodyPr anchor="b"/>
          <a:lstStyle>
            <a:lvl1pPr>
              <a:defRPr sz="611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478" y="7239030"/>
            <a:ext cx="8033207" cy="2366267"/>
          </a:xfrm>
        </p:spPr>
        <p:txBody>
          <a:bodyPr/>
          <a:lstStyle>
            <a:lvl1pPr marL="0" indent="0">
              <a:buNone/>
              <a:defRPr sz="2445">
                <a:solidFill>
                  <a:schemeClr val="tx1"/>
                </a:solidFill>
              </a:defRPr>
            </a:lvl1pPr>
            <a:lvl2pPr marL="465704" indent="0">
              <a:buNone/>
              <a:defRPr sz="2037">
                <a:solidFill>
                  <a:schemeClr val="tx1">
                    <a:tint val="75000"/>
                  </a:schemeClr>
                </a:solidFill>
              </a:defRPr>
            </a:lvl2pPr>
            <a:lvl3pPr marL="931408" indent="0">
              <a:buNone/>
              <a:defRPr sz="1833">
                <a:solidFill>
                  <a:schemeClr val="tx1">
                    <a:tint val="75000"/>
                  </a:schemeClr>
                </a:solidFill>
              </a:defRPr>
            </a:lvl3pPr>
            <a:lvl4pPr marL="1397112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4pPr>
            <a:lvl5pPr marL="1862816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5pPr>
            <a:lvl6pPr marL="2328520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6pPr>
            <a:lvl7pPr marL="2794224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7pPr>
            <a:lvl8pPr marL="3259927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8pPr>
            <a:lvl9pPr marL="3725631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3765749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328" y="2879585"/>
            <a:ext cx="3958392" cy="68634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5143" y="2879585"/>
            <a:ext cx="3958392" cy="68634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25441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541" y="575920"/>
            <a:ext cx="8033207" cy="209083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542" y="2651723"/>
            <a:ext cx="3940200" cy="1299569"/>
          </a:xfrm>
        </p:spPr>
        <p:txBody>
          <a:bodyPr anchor="b"/>
          <a:lstStyle>
            <a:lvl1pPr marL="0" indent="0">
              <a:buNone/>
              <a:defRPr sz="2445" b="1"/>
            </a:lvl1pPr>
            <a:lvl2pPr marL="465704" indent="0">
              <a:buNone/>
              <a:defRPr sz="2037" b="1"/>
            </a:lvl2pPr>
            <a:lvl3pPr marL="931408" indent="0">
              <a:buNone/>
              <a:defRPr sz="1833" b="1"/>
            </a:lvl3pPr>
            <a:lvl4pPr marL="1397112" indent="0">
              <a:buNone/>
              <a:defRPr sz="1630" b="1"/>
            </a:lvl4pPr>
            <a:lvl5pPr marL="1862816" indent="0">
              <a:buNone/>
              <a:defRPr sz="1630" b="1"/>
            </a:lvl5pPr>
            <a:lvl6pPr marL="2328520" indent="0">
              <a:buNone/>
              <a:defRPr sz="1630" b="1"/>
            </a:lvl6pPr>
            <a:lvl7pPr marL="2794224" indent="0">
              <a:buNone/>
              <a:defRPr sz="1630" b="1"/>
            </a:lvl7pPr>
            <a:lvl8pPr marL="3259927" indent="0">
              <a:buNone/>
              <a:defRPr sz="1630" b="1"/>
            </a:lvl8pPr>
            <a:lvl9pPr marL="3725631" indent="0">
              <a:buNone/>
              <a:defRPr sz="163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542" y="3951292"/>
            <a:ext cx="3940200" cy="581175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144" y="2651723"/>
            <a:ext cx="3959605" cy="1299569"/>
          </a:xfrm>
        </p:spPr>
        <p:txBody>
          <a:bodyPr anchor="b"/>
          <a:lstStyle>
            <a:lvl1pPr marL="0" indent="0">
              <a:buNone/>
              <a:defRPr sz="2445" b="1"/>
            </a:lvl1pPr>
            <a:lvl2pPr marL="465704" indent="0">
              <a:buNone/>
              <a:defRPr sz="2037" b="1"/>
            </a:lvl2pPr>
            <a:lvl3pPr marL="931408" indent="0">
              <a:buNone/>
              <a:defRPr sz="1833" b="1"/>
            </a:lvl3pPr>
            <a:lvl4pPr marL="1397112" indent="0">
              <a:buNone/>
              <a:defRPr sz="1630" b="1"/>
            </a:lvl4pPr>
            <a:lvl5pPr marL="1862816" indent="0">
              <a:buNone/>
              <a:defRPr sz="1630" b="1"/>
            </a:lvl5pPr>
            <a:lvl6pPr marL="2328520" indent="0">
              <a:buNone/>
              <a:defRPr sz="1630" b="1"/>
            </a:lvl6pPr>
            <a:lvl7pPr marL="2794224" indent="0">
              <a:buNone/>
              <a:defRPr sz="1630" b="1"/>
            </a:lvl7pPr>
            <a:lvl8pPr marL="3259927" indent="0">
              <a:buNone/>
              <a:defRPr sz="1630" b="1"/>
            </a:lvl8pPr>
            <a:lvl9pPr marL="3725631" indent="0">
              <a:buNone/>
              <a:defRPr sz="163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5144" y="3951292"/>
            <a:ext cx="3959605" cy="581175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179593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414566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55490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541" y="721148"/>
            <a:ext cx="3003963" cy="2524019"/>
          </a:xfrm>
        </p:spPr>
        <p:txBody>
          <a:bodyPr anchor="b"/>
          <a:lstStyle>
            <a:lvl1pPr>
              <a:defRPr sz="32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9605" y="1557482"/>
            <a:ext cx="4715143" cy="7687241"/>
          </a:xfrm>
        </p:spPr>
        <p:txBody>
          <a:bodyPr/>
          <a:lstStyle>
            <a:lvl1pPr>
              <a:defRPr sz="3260"/>
            </a:lvl1pPr>
            <a:lvl2pPr>
              <a:defRPr sz="2852"/>
            </a:lvl2pPr>
            <a:lvl3pPr>
              <a:defRPr sz="2445"/>
            </a:lvl3pPr>
            <a:lvl4pPr>
              <a:defRPr sz="2037"/>
            </a:lvl4pPr>
            <a:lvl5pPr>
              <a:defRPr sz="2037"/>
            </a:lvl5pPr>
            <a:lvl6pPr>
              <a:defRPr sz="2037"/>
            </a:lvl6pPr>
            <a:lvl7pPr>
              <a:defRPr sz="2037"/>
            </a:lvl7pPr>
            <a:lvl8pPr>
              <a:defRPr sz="2037"/>
            </a:lvl8pPr>
            <a:lvl9pPr>
              <a:defRPr sz="203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541" y="3245168"/>
            <a:ext cx="3003963" cy="6012074"/>
          </a:xfrm>
        </p:spPr>
        <p:txBody>
          <a:bodyPr/>
          <a:lstStyle>
            <a:lvl1pPr marL="0" indent="0">
              <a:buNone/>
              <a:defRPr sz="1630"/>
            </a:lvl1pPr>
            <a:lvl2pPr marL="465704" indent="0">
              <a:buNone/>
              <a:defRPr sz="1426"/>
            </a:lvl2pPr>
            <a:lvl3pPr marL="931408" indent="0">
              <a:buNone/>
              <a:defRPr sz="1222"/>
            </a:lvl3pPr>
            <a:lvl4pPr marL="1397112" indent="0">
              <a:buNone/>
              <a:defRPr sz="1019"/>
            </a:lvl4pPr>
            <a:lvl5pPr marL="1862816" indent="0">
              <a:buNone/>
              <a:defRPr sz="1019"/>
            </a:lvl5pPr>
            <a:lvl6pPr marL="2328520" indent="0">
              <a:buNone/>
              <a:defRPr sz="1019"/>
            </a:lvl6pPr>
            <a:lvl7pPr marL="2794224" indent="0">
              <a:buNone/>
              <a:defRPr sz="1019"/>
            </a:lvl7pPr>
            <a:lvl8pPr marL="3259927" indent="0">
              <a:buNone/>
              <a:defRPr sz="1019"/>
            </a:lvl8pPr>
            <a:lvl9pPr marL="3725631" indent="0">
              <a:buNone/>
              <a:defRPr sz="101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3084484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541" y="721148"/>
            <a:ext cx="3003963" cy="2524019"/>
          </a:xfrm>
        </p:spPr>
        <p:txBody>
          <a:bodyPr anchor="b"/>
          <a:lstStyle>
            <a:lvl1pPr>
              <a:defRPr sz="32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59605" y="1557482"/>
            <a:ext cx="4715143" cy="7687241"/>
          </a:xfrm>
        </p:spPr>
        <p:txBody>
          <a:bodyPr anchor="t"/>
          <a:lstStyle>
            <a:lvl1pPr marL="0" indent="0">
              <a:buNone/>
              <a:defRPr sz="3260"/>
            </a:lvl1pPr>
            <a:lvl2pPr marL="465704" indent="0">
              <a:buNone/>
              <a:defRPr sz="2852"/>
            </a:lvl2pPr>
            <a:lvl3pPr marL="931408" indent="0">
              <a:buNone/>
              <a:defRPr sz="2445"/>
            </a:lvl3pPr>
            <a:lvl4pPr marL="1397112" indent="0">
              <a:buNone/>
              <a:defRPr sz="2037"/>
            </a:lvl4pPr>
            <a:lvl5pPr marL="1862816" indent="0">
              <a:buNone/>
              <a:defRPr sz="2037"/>
            </a:lvl5pPr>
            <a:lvl6pPr marL="2328520" indent="0">
              <a:buNone/>
              <a:defRPr sz="2037"/>
            </a:lvl6pPr>
            <a:lvl7pPr marL="2794224" indent="0">
              <a:buNone/>
              <a:defRPr sz="2037"/>
            </a:lvl7pPr>
            <a:lvl8pPr marL="3259927" indent="0">
              <a:buNone/>
              <a:defRPr sz="2037"/>
            </a:lvl8pPr>
            <a:lvl9pPr marL="3725631" indent="0">
              <a:buNone/>
              <a:defRPr sz="203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541" y="3245168"/>
            <a:ext cx="3003963" cy="6012074"/>
          </a:xfrm>
        </p:spPr>
        <p:txBody>
          <a:bodyPr/>
          <a:lstStyle>
            <a:lvl1pPr marL="0" indent="0">
              <a:buNone/>
              <a:defRPr sz="1630"/>
            </a:lvl1pPr>
            <a:lvl2pPr marL="465704" indent="0">
              <a:buNone/>
              <a:defRPr sz="1426"/>
            </a:lvl2pPr>
            <a:lvl3pPr marL="931408" indent="0">
              <a:buNone/>
              <a:defRPr sz="1222"/>
            </a:lvl3pPr>
            <a:lvl4pPr marL="1397112" indent="0">
              <a:buNone/>
              <a:defRPr sz="1019"/>
            </a:lvl4pPr>
            <a:lvl5pPr marL="1862816" indent="0">
              <a:buNone/>
              <a:defRPr sz="1019"/>
            </a:lvl5pPr>
            <a:lvl6pPr marL="2328520" indent="0">
              <a:buNone/>
              <a:defRPr sz="1019"/>
            </a:lvl6pPr>
            <a:lvl7pPr marL="2794224" indent="0">
              <a:buNone/>
              <a:defRPr sz="1019"/>
            </a:lvl7pPr>
            <a:lvl8pPr marL="3259927" indent="0">
              <a:buNone/>
              <a:defRPr sz="1019"/>
            </a:lvl8pPr>
            <a:lvl9pPr marL="3725631" indent="0">
              <a:buNone/>
              <a:defRPr sz="101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263655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328" y="575920"/>
            <a:ext cx="8033207" cy="209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328" y="2879585"/>
            <a:ext cx="8033207" cy="6863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328" y="10025967"/>
            <a:ext cx="209561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6782B-1523-8241-8AA8-599F8C91D124}" type="datetimeFigureOut">
              <a:rPr lang="en-LY" smtClean="0"/>
              <a:t>1/2/22</a:t>
            </a:fld>
            <a:endParaRPr lang="en-L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85217" y="10025967"/>
            <a:ext cx="314342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L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7916" y="10025967"/>
            <a:ext cx="209561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CB7AF-B427-9F4A-81B1-D3D1FF56504E}" type="slidenum">
              <a:rPr lang="en-LY" smtClean="0"/>
              <a:t>‹#›</a:t>
            </a:fld>
            <a:endParaRPr lang="en-LY"/>
          </a:p>
        </p:txBody>
      </p:sp>
    </p:spTree>
    <p:extLst>
      <p:ext uri="{BB962C8B-B14F-4D97-AF65-F5344CB8AC3E}">
        <p14:creationId xmlns:p14="http://schemas.microsoft.com/office/powerpoint/2010/main" val="280345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31408" rtl="0" eaLnBrk="1" latinLnBrk="0" hangingPunct="1">
        <a:lnSpc>
          <a:spcPct val="90000"/>
        </a:lnSpc>
        <a:spcBef>
          <a:spcPct val="0"/>
        </a:spcBef>
        <a:buNone/>
        <a:defRPr sz="44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2852" indent="-232852" algn="l" defTabSz="931408" rtl="0" eaLnBrk="1" latinLnBrk="0" hangingPunct="1">
        <a:lnSpc>
          <a:spcPct val="90000"/>
        </a:lnSpc>
        <a:spcBef>
          <a:spcPts val="1019"/>
        </a:spcBef>
        <a:buFont typeface="Arial" panose="020B0604020202020204" pitchFamily="34" charset="0"/>
        <a:buChar char="•"/>
        <a:defRPr sz="2852" kern="1200">
          <a:solidFill>
            <a:schemeClr val="tx1"/>
          </a:solidFill>
          <a:latin typeface="+mn-lt"/>
          <a:ea typeface="+mn-ea"/>
          <a:cs typeface="+mn-cs"/>
        </a:defRPr>
      </a:lvl1pPr>
      <a:lvl2pPr marL="698556" indent="-232852" algn="l" defTabSz="931408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2445" kern="1200">
          <a:solidFill>
            <a:schemeClr val="tx1"/>
          </a:solidFill>
          <a:latin typeface="+mn-lt"/>
          <a:ea typeface="+mn-ea"/>
          <a:cs typeface="+mn-cs"/>
        </a:defRPr>
      </a:lvl2pPr>
      <a:lvl3pPr marL="1164260" indent="-232852" algn="l" defTabSz="931408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3pPr>
      <a:lvl4pPr marL="1629964" indent="-232852" algn="l" defTabSz="931408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4pPr>
      <a:lvl5pPr marL="2095668" indent="-232852" algn="l" defTabSz="931408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5pPr>
      <a:lvl6pPr marL="2561372" indent="-232852" algn="l" defTabSz="931408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3027075" indent="-232852" algn="l" defTabSz="931408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492779" indent="-232852" algn="l" defTabSz="931408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958483" indent="-232852" algn="l" defTabSz="931408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140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1pPr>
      <a:lvl2pPr marL="465704" algn="l" defTabSz="93140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2pPr>
      <a:lvl3pPr marL="931408" algn="l" defTabSz="93140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3pPr>
      <a:lvl4pPr marL="1397112" algn="l" defTabSz="93140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4pPr>
      <a:lvl5pPr marL="1862816" algn="l" defTabSz="93140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5pPr>
      <a:lvl6pPr marL="2328520" algn="l" defTabSz="93140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2794224" algn="l" defTabSz="93140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259927" algn="l" defTabSz="93140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725631" algn="l" defTabSz="93140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E94979-490D-6842-808B-0E562B9B3E76}"/>
              </a:ext>
            </a:extLst>
          </p:cNvPr>
          <p:cNvSpPr txBox="1"/>
          <p:nvPr/>
        </p:nvSpPr>
        <p:spPr>
          <a:xfrm>
            <a:off x="444500" y="2560638"/>
            <a:ext cx="4843463" cy="8604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>
                <a:latin typeface="+mn-lt"/>
              </a:rPr>
              <a:t>Stimulation of the expression of FOXO target genes associated with stress resistance. </a:t>
            </a:r>
          </a:p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>
                <a:latin typeface="+mn-lt"/>
              </a:rPr>
              <a:t>Decrease in the transcription of genes associated with apoptosis</a:t>
            </a:r>
          </a:p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>
                <a:latin typeface="+mn-lt"/>
              </a:rPr>
              <a:t>Promotion of upiquitination and degradation of FoxO3a and FOXP3</a:t>
            </a:r>
          </a:p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>
                <a:latin typeface="+mn-lt"/>
              </a:rPr>
              <a:t>Inhibition of STAT3 and </a:t>
            </a:r>
            <a:r>
              <a:rPr lang="en-GB" sz="1000" dirty="0">
                <a:latin typeface="+mn-lt"/>
              </a:rPr>
              <a:t>AP-1.</a:t>
            </a:r>
          </a:p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000" dirty="0">
                <a:latin typeface="+mn-lt"/>
              </a:rPr>
              <a:t>Inhibit JNK and IKK inflammatory pathways and TNF-</a:t>
            </a:r>
            <a:r>
              <a:rPr lang="el-GR" sz="1000" dirty="0">
                <a:latin typeface="+mn-lt"/>
              </a:rPr>
              <a:t>α </a:t>
            </a:r>
            <a:r>
              <a:rPr lang="en-GB" sz="1000" dirty="0">
                <a:latin typeface="+mn-lt"/>
              </a:rPr>
              <a:t>secretion in </a:t>
            </a:r>
            <a:r>
              <a:rPr lang="en-GB" sz="1000" dirty="0"/>
              <a:t>macrophages</a:t>
            </a:r>
            <a:endParaRPr lang="en-LY" sz="1000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15CD37-2DF7-7344-81C2-C0A9282F8D0B}"/>
              </a:ext>
            </a:extLst>
          </p:cNvPr>
          <p:cNvSpPr txBox="1"/>
          <p:nvPr/>
        </p:nvSpPr>
        <p:spPr>
          <a:xfrm>
            <a:off x="4910138" y="3497263"/>
            <a:ext cx="3851275" cy="708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>
                <a:latin typeface="+mn-lt"/>
              </a:rPr>
              <a:t>Regulator of the metabolism of fatty acids, cholesterol and glucose.</a:t>
            </a:r>
          </a:p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>
                <a:latin typeface="+mn-lt"/>
              </a:rPr>
              <a:t>Interacts with transcription factors including PPAR-</a:t>
            </a:r>
            <a:r>
              <a:rPr lang="el-GR" sz="1000" dirty="0">
                <a:latin typeface="+mn-lt"/>
              </a:rPr>
              <a:t>γ</a:t>
            </a:r>
            <a:r>
              <a:rPr lang="en-LY" sz="1000" dirty="0">
                <a:latin typeface="+mn-lt"/>
              </a:rPr>
              <a:t>, and PGC-1</a:t>
            </a:r>
            <a:r>
              <a:rPr lang="el-GR" sz="1000" dirty="0">
                <a:latin typeface="+mn-lt"/>
              </a:rPr>
              <a:t>α</a:t>
            </a:r>
            <a:r>
              <a:rPr lang="en-LY" sz="1000" dirty="0">
                <a:latin typeface="+mn-lt"/>
              </a:rPr>
              <a:t>.</a:t>
            </a:r>
          </a:p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/>
              <a:t>Positive regulator of the LXR proteins. </a:t>
            </a:r>
            <a:r>
              <a:rPr lang="en-LY" sz="1000" dirty="0">
                <a:latin typeface="+mn-lt"/>
              </a:rPr>
              <a:t>Contribute to activation of LXR in cells via the NF-</a:t>
            </a:r>
            <a:r>
              <a:rPr lang="el-GR" sz="1000" dirty="0">
                <a:latin typeface="+mn-lt"/>
              </a:rPr>
              <a:t>κ</a:t>
            </a:r>
            <a:r>
              <a:rPr lang="en-LY" sz="1000" dirty="0">
                <a:latin typeface="+mn-lt"/>
              </a:rPr>
              <a:t>B pathway.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41A98E-8F8E-8A4B-8AFA-4105A84C6ED5}"/>
              </a:ext>
            </a:extLst>
          </p:cNvPr>
          <p:cNvSpPr txBox="1"/>
          <p:nvPr/>
        </p:nvSpPr>
        <p:spPr>
          <a:xfrm>
            <a:off x="6397625" y="4576763"/>
            <a:ext cx="2732088" cy="5540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>
                <a:latin typeface="+mn-lt"/>
              </a:rPr>
              <a:t>Reduction of the expression of the scavenger receptor Lox-1 in macrophages </a:t>
            </a:r>
            <a:r>
              <a:rPr lang="en-GB" sz="1000" dirty="0">
                <a:latin typeface="+mn-lt"/>
              </a:rPr>
              <a:t>and increase the expression of ABCA1 and ABCG1.</a:t>
            </a:r>
            <a:endParaRPr lang="en-LY" sz="10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342AD4-B5FE-824A-8B86-FEB011E6E3B2}"/>
              </a:ext>
            </a:extLst>
          </p:cNvPr>
          <p:cNvSpPr txBox="1"/>
          <p:nvPr/>
        </p:nvSpPr>
        <p:spPr>
          <a:xfrm>
            <a:off x="6162675" y="5295900"/>
            <a:ext cx="2967038" cy="5540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>
                <a:latin typeface="+mn-lt"/>
              </a:rPr>
              <a:t>Stabilization of existing atherosclerotic plaques via </a:t>
            </a:r>
            <a:r>
              <a:rPr lang="en-GB" sz="1000" dirty="0">
                <a:latin typeface="+mn-lt"/>
              </a:rPr>
              <a:t>inhibition of MMP-3 in VSMCs and  ox-LDL uptake by CD36.</a:t>
            </a:r>
            <a:endParaRPr lang="en-LY" sz="1000" dirty="0"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994445-EE04-8A46-93E9-E14F852EB958}"/>
              </a:ext>
            </a:extLst>
          </p:cNvPr>
          <p:cNvSpPr txBox="1"/>
          <p:nvPr/>
        </p:nvSpPr>
        <p:spPr>
          <a:xfrm>
            <a:off x="5661025" y="5997575"/>
            <a:ext cx="3478213" cy="5524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b="1" dirty="0">
                <a:latin typeface="+mn-lt"/>
              </a:rPr>
              <a:t>SIRT6</a:t>
            </a:r>
            <a:r>
              <a:rPr lang="en-LY" sz="1000" dirty="0">
                <a:latin typeface="+mn-lt"/>
              </a:rPr>
              <a:t> reduces the up-regulation of genes involved in inflammation. </a:t>
            </a:r>
            <a:r>
              <a:rPr lang="en-GB" sz="1000" dirty="0">
                <a:latin typeface="+mn-lt"/>
              </a:rPr>
              <a:t>V</a:t>
            </a:r>
            <a:r>
              <a:rPr lang="en-LY" sz="1000" dirty="0">
                <a:latin typeface="+mn-lt"/>
              </a:rPr>
              <a:t>ascular remodelling , oxidative stress and angiogenesis including IL-1</a:t>
            </a:r>
            <a:r>
              <a:rPr lang="en-GB" sz="1000" dirty="0">
                <a:latin typeface="Symbol" pitchFamily="2" charset="2"/>
                <a:ea typeface="Times New Roman" panose="02020603050405020304" pitchFamily="18" charset="0"/>
                <a:cs typeface="Times New Roman" panose="02020603050405020304" pitchFamily="18" charset="0"/>
              </a:rPr>
              <a:t>b, TN</a:t>
            </a:r>
            <a:r>
              <a:rPr lang="en-GB" sz="1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family.</a:t>
            </a:r>
            <a:r>
              <a:rPr lang="en-LY" sz="1000" dirty="0">
                <a:latin typeface="+mn-lt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9FADB8-A48D-864D-945D-3C23525BDCD9}"/>
              </a:ext>
            </a:extLst>
          </p:cNvPr>
          <p:cNvSpPr txBox="1"/>
          <p:nvPr/>
        </p:nvSpPr>
        <p:spPr>
          <a:xfrm>
            <a:off x="603250" y="6038850"/>
            <a:ext cx="3276600" cy="400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>
                <a:latin typeface="+mn-lt"/>
              </a:rPr>
              <a:t>Reduces intracellular activity of ROS.</a:t>
            </a:r>
          </a:p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/>
              <a:t>Deacetylation and stimulation of mitochondrial SOD2.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8F00EC-D11E-AB41-AD2F-16235E24955C}"/>
              </a:ext>
            </a:extLst>
          </p:cNvPr>
          <p:cNvSpPr txBox="1"/>
          <p:nvPr/>
        </p:nvSpPr>
        <p:spPr>
          <a:xfrm>
            <a:off x="1143000" y="7069138"/>
            <a:ext cx="2976563" cy="2460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000" dirty="0">
                <a:latin typeface="+mn-lt"/>
              </a:rPr>
              <a:t>Inhibit IL-1</a:t>
            </a:r>
            <a:r>
              <a:rPr lang="el-GR" sz="1000" dirty="0">
                <a:latin typeface="+mn-lt"/>
              </a:rPr>
              <a:t>β-</a:t>
            </a:r>
            <a:r>
              <a:rPr lang="en-GB" sz="1000" dirty="0">
                <a:latin typeface="+mn-lt"/>
              </a:rPr>
              <a:t>induced PI3K/Akt signalling pathway</a:t>
            </a:r>
            <a:endParaRPr lang="en-LY" sz="1000" dirty="0">
              <a:latin typeface="+mn-lt"/>
            </a:endParaRPr>
          </a:p>
        </p:txBody>
      </p:sp>
      <p:sp>
        <p:nvSpPr>
          <p:cNvPr id="12" name="TextBox 78">
            <a:extLst>
              <a:ext uri="{FF2B5EF4-FFF2-40B4-BE49-F238E27FC236}">
                <a16:creationId xmlns:a16="http://schemas.microsoft.com/office/drawing/2014/main" id="{06831786-B35B-DD45-A7B8-E3A4DE4BA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7034213"/>
            <a:ext cx="631825" cy="277812"/>
          </a:xfrm>
          <a:prstGeom prst="rect">
            <a:avLst/>
          </a:prstGeom>
          <a:solidFill>
            <a:srgbClr val="92D05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LY" altLang="en-LY" sz="1200" b="1"/>
              <a:t>  SIRT6</a:t>
            </a:r>
          </a:p>
        </p:txBody>
      </p:sp>
      <p:sp>
        <p:nvSpPr>
          <p:cNvPr id="13" name="TextBox 79">
            <a:extLst>
              <a:ext uri="{FF2B5EF4-FFF2-40B4-BE49-F238E27FC236}">
                <a16:creationId xmlns:a16="http://schemas.microsoft.com/office/drawing/2014/main" id="{D14867C4-7DB5-144B-9AF9-6615FC87B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7539038"/>
            <a:ext cx="633413" cy="277812"/>
          </a:xfrm>
          <a:prstGeom prst="rect">
            <a:avLst/>
          </a:prstGeom>
          <a:solidFill>
            <a:srgbClr val="92D05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LY" altLang="en-LY" sz="1100" b="1"/>
              <a:t>  </a:t>
            </a:r>
            <a:r>
              <a:rPr lang="en-LY" altLang="en-LY" sz="1200" b="1"/>
              <a:t>SIRT3</a:t>
            </a:r>
            <a:endParaRPr lang="en-LY" altLang="en-LY" sz="1100" b="1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7411AF-5610-0C45-8123-70FF575F05F8}"/>
              </a:ext>
            </a:extLst>
          </p:cNvPr>
          <p:cNvSpPr txBox="1"/>
          <p:nvPr/>
        </p:nvSpPr>
        <p:spPr>
          <a:xfrm>
            <a:off x="3602038" y="4445000"/>
            <a:ext cx="2205037" cy="2460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LY" sz="1000" b="1" dirty="0">
                <a:latin typeface="+mn-lt"/>
              </a:rPr>
              <a:t>Regukation of cholestrol biosynthesis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D2DA6D-DDEC-844E-9E2E-AE6939EE6F4F}"/>
              </a:ext>
            </a:extLst>
          </p:cNvPr>
          <p:cNvSpPr txBox="1"/>
          <p:nvPr/>
        </p:nvSpPr>
        <p:spPr>
          <a:xfrm>
            <a:off x="3313113" y="4949825"/>
            <a:ext cx="2557462" cy="2460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LY" sz="1000" b="1" dirty="0">
                <a:latin typeface="+mn-lt"/>
              </a:rPr>
              <a:t>Impact on the deposition of oxidized lipidis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D7F1E9-4F23-9449-8AA7-875C550B926A}"/>
              </a:ext>
            </a:extLst>
          </p:cNvPr>
          <p:cNvSpPr txBox="1"/>
          <p:nvPr/>
        </p:nvSpPr>
        <p:spPr>
          <a:xfrm>
            <a:off x="3617913" y="5402263"/>
            <a:ext cx="200183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LY" sz="1000" b="1" dirty="0">
                <a:latin typeface="+mn-lt"/>
              </a:rPr>
              <a:t>Regulation of inflammatory state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53FF18-39B7-C946-9DCA-926AC8858754}"/>
              </a:ext>
            </a:extLst>
          </p:cNvPr>
          <p:cNvSpPr txBox="1"/>
          <p:nvPr/>
        </p:nvSpPr>
        <p:spPr>
          <a:xfrm>
            <a:off x="952500" y="5708650"/>
            <a:ext cx="2557463" cy="2460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LY" sz="1000" b="1" dirty="0">
                <a:latin typeface="+mn-lt"/>
              </a:rPr>
              <a:t>Cytokines, chemokines, inflammatory cells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F2BAC0B-17DA-804E-BADE-5EB1A782EDB5}"/>
              </a:ext>
            </a:extLst>
          </p:cNvPr>
          <p:cNvCxnSpPr>
            <a:cxnSpLocks/>
          </p:cNvCxnSpPr>
          <p:nvPr/>
        </p:nvCxnSpPr>
        <p:spPr>
          <a:xfrm>
            <a:off x="8853488" y="3189288"/>
            <a:ext cx="0" cy="134937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36F1A8A-D239-5C49-A6E5-DCCF1883FEC2}"/>
              </a:ext>
            </a:extLst>
          </p:cNvPr>
          <p:cNvCxnSpPr>
            <a:cxnSpLocks/>
          </p:cNvCxnSpPr>
          <p:nvPr/>
        </p:nvCxnSpPr>
        <p:spPr>
          <a:xfrm flipH="1">
            <a:off x="5281613" y="3189288"/>
            <a:ext cx="357187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" name="TextBox 86">
            <a:extLst>
              <a:ext uri="{FF2B5EF4-FFF2-40B4-BE49-F238E27FC236}">
                <a16:creationId xmlns:a16="http://schemas.microsoft.com/office/drawing/2014/main" id="{BCDA89D6-2E12-8943-BD92-0AB3F1512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875" y="3025775"/>
            <a:ext cx="633413" cy="277813"/>
          </a:xfrm>
          <a:prstGeom prst="rect">
            <a:avLst/>
          </a:prstGeom>
          <a:solidFill>
            <a:srgbClr val="92D05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LY" altLang="en-LY" sz="1200" b="1"/>
              <a:t>  SIRT1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074ED81-5397-5B4E-B4CA-53E390C065DA}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7826375" y="3303588"/>
            <a:ext cx="0" cy="182562"/>
          </a:xfrm>
          <a:prstGeom prst="straightConnector1">
            <a:avLst/>
          </a:prstGeom>
          <a:ln w="19050">
            <a:solidFill>
              <a:schemeClr val="accent6"/>
            </a:solidFill>
            <a:headEnd w="lg" len="lg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D2DFE29-B54D-374B-8E30-387BD14D9614}"/>
              </a:ext>
            </a:extLst>
          </p:cNvPr>
          <p:cNvCxnSpPr>
            <a:cxnSpLocks/>
          </p:cNvCxnSpPr>
          <p:nvPr/>
        </p:nvCxnSpPr>
        <p:spPr>
          <a:xfrm>
            <a:off x="5281613" y="4203700"/>
            <a:ext cx="0" cy="223838"/>
          </a:xfrm>
          <a:prstGeom prst="straightConnector1">
            <a:avLst/>
          </a:prstGeom>
          <a:ln w="19050">
            <a:headEnd w="lg" len="lg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026200E-BCE6-3F4E-8F8F-F957C53EB4FB}"/>
              </a:ext>
            </a:extLst>
          </p:cNvPr>
          <p:cNvCxnSpPr>
            <a:cxnSpLocks/>
          </p:cNvCxnSpPr>
          <p:nvPr/>
        </p:nvCxnSpPr>
        <p:spPr>
          <a:xfrm>
            <a:off x="5281613" y="4691063"/>
            <a:ext cx="0" cy="222250"/>
          </a:xfrm>
          <a:prstGeom prst="straightConnector1">
            <a:avLst/>
          </a:prstGeom>
          <a:ln w="19050">
            <a:solidFill>
              <a:srgbClr val="FF0000"/>
            </a:solidFill>
            <a:headEnd w="med" len="lg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CA18388-DC9E-0A49-B2E5-F6B6A6B2914F}"/>
              </a:ext>
            </a:extLst>
          </p:cNvPr>
          <p:cNvCxnSpPr>
            <a:cxnSpLocks/>
          </p:cNvCxnSpPr>
          <p:nvPr/>
        </p:nvCxnSpPr>
        <p:spPr>
          <a:xfrm flipH="1">
            <a:off x="5865813" y="4657725"/>
            <a:ext cx="504825" cy="234950"/>
          </a:xfrm>
          <a:prstGeom prst="straightConnector1">
            <a:avLst/>
          </a:prstGeom>
          <a:ln w="19050">
            <a:solidFill>
              <a:srgbClr val="FF0000"/>
            </a:solidFill>
            <a:headEnd w="med" len="lg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0CA1006-27CF-4A40-93A6-3624045529B3}"/>
              </a:ext>
            </a:extLst>
          </p:cNvPr>
          <p:cNvCxnSpPr>
            <a:cxnSpLocks/>
          </p:cNvCxnSpPr>
          <p:nvPr/>
        </p:nvCxnSpPr>
        <p:spPr>
          <a:xfrm flipV="1">
            <a:off x="5807075" y="6535738"/>
            <a:ext cx="0" cy="527050"/>
          </a:xfrm>
          <a:prstGeom prst="straightConnector1">
            <a:avLst/>
          </a:prstGeom>
          <a:ln w="19050">
            <a:solidFill>
              <a:schemeClr val="accent6"/>
            </a:solidFill>
            <a:headEnd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26" name="Picture 93">
            <a:extLst>
              <a:ext uri="{FF2B5EF4-FFF2-40B4-BE49-F238E27FC236}">
                <a16:creationId xmlns:a16="http://schemas.microsoft.com/office/drawing/2014/main" id="{6CD9E8C5-E41E-064A-A33A-6D04D8988A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5" t="3777" r="2225" b="2132"/>
          <a:stretch>
            <a:fillRect/>
          </a:stretch>
        </p:blipFill>
        <p:spPr bwMode="auto">
          <a:xfrm>
            <a:off x="1450975" y="3968750"/>
            <a:ext cx="1754188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A641DA09-829D-2342-8F6E-F30AA4229281}"/>
              </a:ext>
            </a:extLst>
          </p:cNvPr>
          <p:cNvSpPr txBox="1"/>
          <p:nvPr/>
        </p:nvSpPr>
        <p:spPr>
          <a:xfrm>
            <a:off x="1265238" y="3995738"/>
            <a:ext cx="2206625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LY" sz="1000" b="1" dirty="0">
                <a:latin typeface="+mn-lt"/>
              </a:rPr>
              <a:t>Antioxidant and anti-apoptotic effects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574E76F-43FD-024D-9B6D-310902C66AF8}"/>
              </a:ext>
            </a:extLst>
          </p:cNvPr>
          <p:cNvCxnSpPr>
            <a:cxnSpLocks/>
          </p:cNvCxnSpPr>
          <p:nvPr/>
        </p:nvCxnSpPr>
        <p:spPr>
          <a:xfrm>
            <a:off x="2441575" y="3421063"/>
            <a:ext cx="0" cy="582612"/>
          </a:xfrm>
          <a:prstGeom prst="straightConnector1">
            <a:avLst/>
          </a:prstGeom>
          <a:ln w="19050">
            <a:headEnd w="lg" len="lg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285B63F-D281-4D4D-9022-810B404DB0C3}"/>
              </a:ext>
            </a:extLst>
          </p:cNvPr>
          <p:cNvCxnSpPr>
            <a:cxnSpLocks/>
            <a:stCxn id="16" idx="1"/>
          </p:cNvCxnSpPr>
          <p:nvPr/>
        </p:nvCxnSpPr>
        <p:spPr>
          <a:xfrm flipH="1" flipV="1">
            <a:off x="2608263" y="5380038"/>
            <a:ext cx="1009650" cy="144462"/>
          </a:xfrm>
          <a:prstGeom prst="straightConnector1">
            <a:avLst/>
          </a:prstGeom>
          <a:ln w="19050">
            <a:solidFill>
              <a:srgbClr val="FF0000"/>
            </a:solidFill>
            <a:headEnd w="med" len="lg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2F83B2F-19EE-3E48-B0D3-CDA5C3C43151}"/>
              </a:ext>
            </a:extLst>
          </p:cNvPr>
          <p:cNvCxnSpPr>
            <a:cxnSpLocks/>
          </p:cNvCxnSpPr>
          <p:nvPr/>
        </p:nvCxnSpPr>
        <p:spPr>
          <a:xfrm flipH="1">
            <a:off x="2717800" y="5118100"/>
            <a:ext cx="598488" cy="200025"/>
          </a:xfrm>
          <a:prstGeom prst="straightConnector1">
            <a:avLst/>
          </a:prstGeom>
          <a:ln w="19050">
            <a:solidFill>
              <a:srgbClr val="FF0000"/>
            </a:solidFill>
            <a:headEnd w="med" len="lg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61677EB-D64F-3547-94E7-472E993352E3}"/>
              </a:ext>
            </a:extLst>
          </p:cNvPr>
          <p:cNvCxnSpPr>
            <a:cxnSpLocks/>
          </p:cNvCxnSpPr>
          <p:nvPr/>
        </p:nvCxnSpPr>
        <p:spPr>
          <a:xfrm flipV="1">
            <a:off x="822325" y="6443663"/>
            <a:ext cx="0" cy="285750"/>
          </a:xfrm>
          <a:prstGeom prst="straightConnector1">
            <a:avLst/>
          </a:prstGeom>
          <a:ln w="19050">
            <a:solidFill>
              <a:schemeClr val="accent6"/>
            </a:solidFill>
            <a:headEnd w="med" len="lg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710EF5C-9E97-AD40-8782-1E3F1EFF7311}"/>
              </a:ext>
            </a:extLst>
          </p:cNvPr>
          <p:cNvCxnSpPr>
            <a:cxnSpLocks/>
          </p:cNvCxnSpPr>
          <p:nvPr/>
        </p:nvCxnSpPr>
        <p:spPr>
          <a:xfrm flipV="1">
            <a:off x="1477963" y="5343525"/>
            <a:ext cx="498475" cy="338138"/>
          </a:xfrm>
          <a:prstGeom prst="straightConnector1">
            <a:avLst/>
          </a:prstGeom>
          <a:ln w="19050">
            <a:solidFill>
              <a:srgbClr val="FF0000"/>
            </a:solidFill>
            <a:headEnd w="med" len="lg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998B895-14E1-0B40-8245-927CB08B1A4B}"/>
              </a:ext>
            </a:extLst>
          </p:cNvPr>
          <p:cNvCxnSpPr>
            <a:cxnSpLocks/>
          </p:cNvCxnSpPr>
          <p:nvPr/>
        </p:nvCxnSpPr>
        <p:spPr>
          <a:xfrm>
            <a:off x="646113" y="4117975"/>
            <a:ext cx="619125" cy="0"/>
          </a:xfrm>
          <a:prstGeom prst="straightConnector1">
            <a:avLst/>
          </a:prstGeom>
          <a:ln w="19050">
            <a:solidFill>
              <a:schemeClr val="accent6"/>
            </a:solidFill>
            <a:headEnd w="med" len="lg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7516918-25D8-614C-91EB-6941B886997A}"/>
              </a:ext>
            </a:extLst>
          </p:cNvPr>
          <p:cNvCxnSpPr>
            <a:cxnSpLocks/>
          </p:cNvCxnSpPr>
          <p:nvPr/>
        </p:nvCxnSpPr>
        <p:spPr>
          <a:xfrm>
            <a:off x="636588" y="4117975"/>
            <a:ext cx="0" cy="1909763"/>
          </a:xfrm>
          <a:prstGeom prst="line">
            <a:avLst/>
          </a:prstGeom>
          <a:ln w="190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A9F8F34-984B-664E-947F-4B037B781B2B}"/>
              </a:ext>
            </a:extLst>
          </p:cNvPr>
          <p:cNvCxnSpPr>
            <a:cxnSpLocks/>
          </p:cNvCxnSpPr>
          <p:nvPr/>
        </p:nvCxnSpPr>
        <p:spPr>
          <a:xfrm flipV="1">
            <a:off x="1173163" y="7334250"/>
            <a:ext cx="4762" cy="274638"/>
          </a:xfrm>
          <a:prstGeom prst="straightConnector1">
            <a:avLst/>
          </a:prstGeom>
          <a:ln w="19050">
            <a:solidFill>
              <a:schemeClr val="accent6"/>
            </a:solidFill>
            <a:headEnd w="lg" len="lg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19AD8B7-973E-4748-B578-585D17B316A0}"/>
              </a:ext>
            </a:extLst>
          </p:cNvPr>
          <p:cNvSpPr txBox="1"/>
          <p:nvPr/>
        </p:nvSpPr>
        <p:spPr>
          <a:xfrm>
            <a:off x="6407150" y="6729413"/>
            <a:ext cx="2732088" cy="5540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>
                <a:latin typeface="+mn-lt"/>
              </a:rPr>
              <a:t>Reduces atherosclerotic lesion formation, </a:t>
            </a:r>
            <a:r>
              <a:rPr lang="en-LY" sz="1000" dirty="0"/>
              <a:t> </a:t>
            </a:r>
            <a:r>
              <a:rPr lang="en-GB" sz="1000" dirty="0"/>
              <a:t>increase the expression of ABCA1 and ABCG1 and lower mir33.</a:t>
            </a:r>
            <a:endParaRPr lang="en-LY" sz="1000" dirty="0">
              <a:latin typeface="+mn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6434FC1-3BE9-334D-A920-DD4F3E0D63ED}"/>
              </a:ext>
            </a:extLst>
          </p:cNvPr>
          <p:cNvSpPr txBox="1"/>
          <p:nvPr/>
        </p:nvSpPr>
        <p:spPr>
          <a:xfrm>
            <a:off x="1450975" y="7437438"/>
            <a:ext cx="2828925" cy="5540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000" dirty="0">
                <a:latin typeface="+mn-lt"/>
              </a:rPr>
              <a:t>Reduce lipid droplet size and lipid accumulation via activating AMP-activated protein kinase (AMPK)-unc-51-like kinase 1 (ULK1) pathway. </a:t>
            </a:r>
            <a:endParaRPr lang="en-LY" sz="1000" dirty="0">
              <a:latin typeface="+mn-lt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DD2139-E622-1A42-A5CF-324214593532}"/>
              </a:ext>
            </a:extLst>
          </p:cNvPr>
          <p:cNvSpPr txBox="1"/>
          <p:nvPr/>
        </p:nvSpPr>
        <p:spPr>
          <a:xfrm>
            <a:off x="6665913" y="7375525"/>
            <a:ext cx="2473325" cy="400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LY" sz="1000" dirty="0">
                <a:latin typeface="+mn-lt"/>
              </a:rPr>
              <a:t>Lowers LDL cholestrtol via PCSK9 and SREBP2 regulation.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EE284D0-C614-4E4A-AFCB-1FBFF8EBCE05}"/>
              </a:ext>
            </a:extLst>
          </p:cNvPr>
          <p:cNvSpPr txBox="1"/>
          <p:nvPr/>
        </p:nvSpPr>
        <p:spPr>
          <a:xfrm>
            <a:off x="536575" y="6691313"/>
            <a:ext cx="3657600" cy="2460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1450" indent="-1714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000" dirty="0">
                <a:latin typeface="+mn-lt"/>
              </a:rPr>
              <a:t>regulates mitochondrial functions and maintaining homeostasis</a:t>
            </a:r>
            <a:endParaRPr lang="en-LY" sz="1000" dirty="0">
              <a:latin typeface="+mn-lt"/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71E46F8-B89E-9443-95AD-6E705B5234D5}"/>
              </a:ext>
            </a:extLst>
          </p:cNvPr>
          <p:cNvCxnSpPr>
            <a:cxnSpLocks/>
          </p:cNvCxnSpPr>
          <p:nvPr/>
        </p:nvCxnSpPr>
        <p:spPr>
          <a:xfrm flipH="1" flipV="1">
            <a:off x="822325" y="6959600"/>
            <a:ext cx="0" cy="550863"/>
          </a:xfrm>
          <a:prstGeom prst="straightConnector1">
            <a:avLst/>
          </a:prstGeom>
          <a:ln w="19050">
            <a:solidFill>
              <a:schemeClr val="accent6"/>
            </a:solidFill>
            <a:headEnd w="med" len="lg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684B090-5CCA-4940-BE24-23160B1E53EC}"/>
              </a:ext>
            </a:extLst>
          </p:cNvPr>
          <p:cNvCxnSpPr>
            <a:cxnSpLocks/>
          </p:cNvCxnSpPr>
          <p:nvPr/>
        </p:nvCxnSpPr>
        <p:spPr>
          <a:xfrm flipV="1">
            <a:off x="1163638" y="7759700"/>
            <a:ext cx="314325" cy="0"/>
          </a:xfrm>
          <a:prstGeom prst="straightConnector1">
            <a:avLst/>
          </a:prstGeom>
          <a:ln w="19050">
            <a:solidFill>
              <a:schemeClr val="accent6"/>
            </a:solidFill>
            <a:headEnd w="med" len="lg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2" name="Rectangle 129">
            <a:extLst>
              <a:ext uri="{FF2B5EF4-FFF2-40B4-BE49-F238E27FC236}">
                <a16:creationId xmlns:a16="http://schemas.microsoft.com/office/drawing/2014/main" id="{C9F571AF-44AD-294D-AA73-88DC0EC65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" y="8390730"/>
            <a:ext cx="8485188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n-GB" altLang="en-LY" sz="1100" b="1" dirty="0">
                <a:solidFill>
                  <a:srgbClr val="3232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Figure.5. An overview of potential interactions of SIRTs with pathophysiological processes in </a:t>
            </a:r>
            <a:r>
              <a:rPr lang="en-GB" altLang="en-LY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atherosclerosis. </a:t>
            </a:r>
            <a:r>
              <a:rPr lang="en-GB" altLang="en-LY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SIRT1: sirtuin1; LXR: liver X receptor; ROS: reactive oxygen species;SOD2: superoxide dismutase; LOX1: (lectin-like oxidized low-density lipoprotein receptor-1); FOXO: Fork head Box O; FoxO3a; factor forkhead box O-3; IL-1b: interleukin-1beta, TNF: tumour necrosis factor; PCSK9: Proprotein convertase subtilisin/kexin type 9; SREBP2: Sterol regulatory element binding transcription factor 2. VSMC: vascular smooth muscle cells; ABCA1, G1: ATP binding cassette family A1, G1; FOXP3; Fork head box P3; PI3K/Akt: PI3K:phosphatidylinositol 3-kinase/protein kinase B; ox-LDL: oxidised low-density lipoprotein; STAT3: signal transducer and activator of transcription-3; AP-1: activator protein 1. Adapted from (Sosnowska et al. 2017). </a:t>
            </a:r>
          </a:p>
          <a:p>
            <a:pPr algn="just" eaLnBrk="1" hangingPunct="1"/>
            <a:endParaRPr lang="en-GB" altLang="en-LY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GB" altLang="en-LY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LY" altLang="en-LY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5166835-6B1D-A642-B1ED-64F4B56D9AB0}"/>
              </a:ext>
            </a:extLst>
          </p:cNvPr>
          <p:cNvCxnSpPr>
            <a:cxnSpLocks/>
          </p:cNvCxnSpPr>
          <p:nvPr/>
        </p:nvCxnSpPr>
        <p:spPr>
          <a:xfrm>
            <a:off x="7824788" y="4194175"/>
            <a:ext cx="0" cy="409575"/>
          </a:xfrm>
          <a:prstGeom prst="straightConnector1">
            <a:avLst/>
          </a:prstGeom>
          <a:ln w="19050">
            <a:headEnd w="lg" len="lg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33D39CB-3EB6-1941-B534-7A96A33053BB}"/>
              </a:ext>
            </a:extLst>
          </p:cNvPr>
          <p:cNvCxnSpPr>
            <a:cxnSpLocks/>
          </p:cNvCxnSpPr>
          <p:nvPr/>
        </p:nvCxnSpPr>
        <p:spPr>
          <a:xfrm>
            <a:off x="7827963" y="5094288"/>
            <a:ext cx="0" cy="223837"/>
          </a:xfrm>
          <a:prstGeom prst="straightConnector1">
            <a:avLst/>
          </a:prstGeom>
          <a:ln w="19050">
            <a:headEnd w="lg" len="lg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1182771-C935-5D45-89DC-9C0583512CC9}"/>
              </a:ext>
            </a:extLst>
          </p:cNvPr>
          <p:cNvCxnSpPr>
            <a:cxnSpLocks/>
          </p:cNvCxnSpPr>
          <p:nvPr/>
        </p:nvCxnSpPr>
        <p:spPr>
          <a:xfrm>
            <a:off x="6188075" y="7032625"/>
            <a:ext cx="230188" cy="0"/>
          </a:xfrm>
          <a:prstGeom prst="straightConnector1">
            <a:avLst/>
          </a:prstGeom>
          <a:ln w="19050">
            <a:solidFill>
              <a:schemeClr val="accent6"/>
            </a:solidFill>
            <a:headEnd w="med" len="lg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2774AF31-167A-6847-84A7-5A5E69BAE2F2}"/>
              </a:ext>
            </a:extLst>
          </p:cNvPr>
          <p:cNvCxnSpPr>
            <a:cxnSpLocks/>
          </p:cNvCxnSpPr>
          <p:nvPr/>
        </p:nvCxnSpPr>
        <p:spPr>
          <a:xfrm>
            <a:off x="6088063" y="7529513"/>
            <a:ext cx="577850" cy="7937"/>
          </a:xfrm>
          <a:prstGeom prst="straightConnector1">
            <a:avLst/>
          </a:prstGeom>
          <a:ln w="19050">
            <a:solidFill>
              <a:schemeClr val="accent6"/>
            </a:solidFill>
            <a:headEnd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9FD2AF3-067D-C24D-B4A8-FD2E3B77AEBA}"/>
              </a:ext>
            </a:extLst>
          </p:cNvPr>
          <p:cNvCxnSpPr/>
          <p:nvPr/>
        </p:nvCxnSpPr>
        <p:spPr>
          <a:xfrm>
            <a:off x="6088063" y="7312025"/>
            <a:ext cx="0" cy="227013"/>
          </a:xfrm>
          <a:prstGeom prst="line">
            <a:avLst/>
          </a:prstGeom>
          <a:ln w="190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B927EAB5-A96F-8649-A59D-B524600886EC}"/>
              </a:ext>
            </a:extLst>
          </p:cNvPr>
          <p:cNvSpPr txBox="1"/>
          <p:nvPr/>
        </p:nvSpPr>
        <p:spPr>
          <a:xfrm>
            <a:off x="412773" y="1201423"/>
            <a:ext cx="2452664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Y" sz="1488" b="1" dirty="0"/>
              <a:t>Supplementary </a:t>
            </a:r>
            <a:r>
              <a:rPr lang="en-LY" sz="1488" b="1"/>
              <a:t>Figure.</a:t>
            </a:r>
            <a:r>
              <a:rPr lang="en-GB" sz="1488" b="1" dirty="0"/>
              <a:t>S</a:t>
            </a:r>
            <a:r>
              <a:rPr lang="en-LY" sz="1488" b="1"/>
              <a:t>5</a:t>
            </a:r>
            <a:endParaRPr lang="en-LY" sz="1488" b="1" dirty="0"/>
          </a:p>
        </p:txBody>
      </p:sp>
    </p:spTree>
    <p:extLst>
      <p:ext uri="{BB962C8B-B14F-4D97-AF65-F5344CB8AC3E}">
        <p14:creationId xmlns:p14="http://schemas.microsoft.com/office/powerpoint/2010/main" val="3420577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3661</TotalTime>
  <Words>430</Words>
  <Application>Microsoft Macintosh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Rabaa Takala</dc:creator>
  <cp:lastModifiedBy>Rabaa Takala</cp:lastModifiedBy>
  <cp:revision>36</cp:revision>
  <dcterms:created xsi:type="dcterms:W3CDTF">2021-08-24T18:22:40Z</dcterms:created>
  <dcterms:modified xsi:type="dcterms:W3CDTF">2022-01-02T20:22:24Z</dcterms:modified>
</cp:coreProperties>
</file>