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9" r:id="rId2"/>
  </p:sldIdLst>
  <p:sldSz cx="9313863" cy="10817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2"/>
    <p:restoredTop sz="94714"/>
  </p:normalViewPr>
  <p:slideViewPr>
    <p:cSldViewPr snapToGrid="0" snapToObjects="1">
      <p:cViewPr varScale="1">
        <p:scale>
          <a:sx n="59" d="100"/>
          <a:sy n="59" d="100"/>
        </p:scale>
        <p:origin x="2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70B20-8BBC-CA43-A271-5BCE9A5D4D4D}" type="datetimeFigureOut">
              <a:rPr lang="en-LY" smtClean="0"/>
              <a:t>1/1/22</a:t>
            </a:fld>
            <a:endParaRPr lang="en-L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1850" y="1143000"/>
            <a:ext cx="2654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3EAFE-FC2B-8B41-8B59-11EA1ED5AF15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404143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40" y="1770320"/>
            <a:ext cx="7916784" cy="3765997"/>
          </a:xfrm>
        </p:spPr>
        <p:txBody>
          <a:bodyPr anchor="b"/>
          <a:lstStyle>
            <a:lvl1pPr algn="ctr">
              <a:defRPr sz="611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233" y="5681548"/>
            <a:ext cx="6985397" cy="2611658"/>
          </a:xfrm>
        </p:spPr>
        <p:txBody>
          <a:bodyPr/>
          <a:lstStyle>
            <a:lvl1pPr marL="0" indent="0" algn="ctr">
              <a:buNone/>
              <a:defRPr sz="2445"/>
            </a:lvl1pPr>
            <a:lvl2pPr marL="465704" indent="0" algn="ctr">
              <a:buNone/>
              <a:defRPr sz="2037"/>
            </a:lvl2pPr>
            <a:lvl3pPr marL="931408" indent="0" algn="ctr">
              <a:buNone/>
              <a:defRPr sz="1833"/>
            </a:lvl3pPr>
            <a:lvl4pPr marL="1397112" indent="0" algn="ctr">
              <a:buNone/>
              <a:defRPr sz="1630"/>
            </a:lvl4pPr>
            <a:lvl5pPr marL="1862816" indent="0" algn="ctr">
              <a:buNone/>
              <a:defRPr sz="1630"/>
            </a:lvl5pPr>
            <a:lvl6pPr marL="2328520" indent="0" algn="ctr">
              <a:buNone/>
              <a:defRPr sz="1630"/>
            </a:lvl6pPr>
            <a:lvl7pPr marL="2794224" indent="0" algn="ctr">
              <a:buNone/>
              <a:defRPr sz="1630"/>
            </a:lvl7pPr>
            <a:lvl8pPr marL="3259927" indent="0" algn="ctr">
              <a:buNone/>
              <a:defRPr sz="1630"/>
            </a:lvl8pPr>
            <a:lvl9pPr marL="3725631" indent="0" algn="ctr">
              <a:buNone/>
              <a:defRPr sz="163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7063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42393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234" y="575917"/>
            <a:ext cx="2008302" cy="91670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329" y="575917"/>
            <a:ext cx="5908482" cy="91670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83535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19705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78" y="2696798"/>
            <a:ext cx="8033207" cy="4499664"/>
          </a:xfrm>
        </p:spPr>
        <p:txBody>
          <a:bodyPr anchor="b"/>
          <a:lstStyle>
            <a:lvl1pPr>
              <a:defRPr sz="611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8" y="7239030"/>
            <a:ext cx="8033207" cy="2366267"/>
          </a:xfrm>
        </p:spPr>
        <p:txBody>
          <a:bodyPr/>
          <a:lstStyle>
            <a:lvl1pPr marL="0" indent="0">
              <a:buNone/>
              <a:defRPr sz="2445">
                <a:solidFill>
                  <a:schemeClr val="tx1"/>
                </a:solidFill>
              </a:defRPr>
            </a:lvl1pPr>
            <a:lvl2pPr marL="465704" indent="0">
              <a:buNone/>
              <a:defRPr sz="2037">
                <a:solidFill>
                  <a:schemeClr val="tx1">
                    <a:tint val="75000"/>
                  </a:schemeClr>
                </a:solidFill>
              </a:defRPr>
            </a:lvl2pPr>
            <a:lvl3pPr marL="93140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3pPr>
            <a:lvl4pPr marL="1397112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4pPr>
            <a:lvl5pPr marL="1862816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5pPr>
            <a:lvl6pPr marL="232852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6pPr>
            <a:lvl7pPr marL="2794224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7pPr>
            <a:lvl8pPr marL="3259927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8pPr>
            <a:lvl9pPr marL="372563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7657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328" y="2879585"/>
            <a:ext cx="3958392" cy="68634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143" y="2879585"/>
            <a:ext cx="3958392" cy="68634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2544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41" y="575920"/>
            <a:ext cx="8033207" cy="20908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542" y="2651723"/>
            <a:ext cx="3940200" cy="1299569"/>
          </a:xfrm>
        </p:spPr>
        <p:txBody>
          <a:bodyPr anchor="b"/>
          <a:lstStyle>
            <a:lvl1pPr marL="0" indent="0">
              <a:buNone/>
              <a:defRPr sz="2445" b="1"/>
            </a:lvl1pPr>
            <a:lvl2pPr marL="465704" indent="0">
              <a:buNone/>
              <a:defRPr sz="2037" b="1"/>
            </a:lvl2pPr>
            <a:lvl3pPr marL="931408" indent="0">
              <a:buNone/>
              <a:defRPr sz="1833" b="1"/>
            </a:lvl3pPr>
            <a:lvl4pPr marL="1397112" indent="0">
              <a:buNone/>
              <a:defRPr sz="1630" b="1"/>
            </a:lvl4pPr>
            <a:lvl5pPr marL="1862816" indent="0">
              <a:buNone/>
              <a:defRPr sz="1630" b="1"/>
            </a:lvl5pPr>
            <a:lvl6pPr marL="2328520" indent="0">
              <a:buNone/>
              <a:defRPr sz="1630" b="1"/>
            </a:lvl6pPr>
            <a:lvl7pPr marL="2794224" indent="0">
              <a:buNone/>
              <a:defRPr sz="1630" b="1"/>
            </a:lvl7pPr>
            <a:lvl8pPr marL="3259927" indent="0">
              <a:buNone/>
              <a:defRPr sz="1630" b="1"/>
            </a:lvl8pPr>
            <a:lvl9pPr marL="3725631" indent="0">
              <a:buNone/>
              <a:defRPr sz="16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42" y="3951292"/>
            <a:ext cx="3940200" cy="58117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144" y="2651723"/>
            <a:ext cx="3959605" cy="1299569"/>
          </a:xfrm>
        </p:spPr>
        <p:txBody>
          <a:bodyPr anchor="b"/>
          <a:lstStyle>
            <a:lvl1pPr marL="0" indent="0">
              <a:buNone/>
              <a:defRPr sz="2445" b="1"/>
            </a:lvl1pPr>
            <a:lvl2pPr marL="465704" indent="0">
              <a:buNone/>
              <a:defRPr sz="2037" b="1"/>
            </a:lvl2pPr>
            <a:lvl3pPr marL="931408" indent="0">
              <a:buNone/>
              <a:defRPr sz="1833" b="1"/>
            </a:lvl3pPr>
            <a:lvl4pPr marL="1397112" indent="0">
              <a:buNone/>
              <a:defRPr sz="1630" b="1"/>
            </a:lvl4pPr>
            <a:lvl5pPr marL="1862816" indent="0">
              <a:buNone/>
              <a:defRPr sz="1630" b="1"/>
            </a:lvl5pPr>
            <a:lvl6pPr marL="2328520" indent="0">
              <a:buNone/>
              <a:defRPr sz="1630" b="1"/>
            </a:lvl6pPr>
            <a:lvl7pPr marL="2794224" indent="0">
              <a:buNone/>
              <a:defRPr sz="1630" b="1"/>
            </a:lvl7pPr>
            <a:lvl8pPr marL="3259927" indent="0">
              <a:buNone/>
              <a:defRPr sz="1630" b="1"/>
            </a:lvl8pPr>
            <a:lvl9pPr marL="3725631" indent="0">
              <a:buNone/>
              <a:defRPr sz="163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144" y="3951292"/>
            <a:ext cx="3959605" cy="58117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179593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41456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55490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41" y="721148"/>
            <a:ext cx="3003963" cy="2524019"/>
          </a:xfrm>
        </p:spPr>
        <p:txBody>
          <a:bodyPr anchor="b"/>
          <a:lstStyle>
            <a:lvl1pPr>
              <a:defRPr sz="3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605" y="1557482"/>
            <a:ext cx="4715143" cy="7687241"/>
          </a:xfrm>
        </p:spPr>
        <p:txBody>
          <a:bodyPr/>
          <a:lstStyle>
            <a:lvl1pPr>
              <a:defRPr sz="3260"/>
            </a:lvl1pPr>
            <a:lvl2pPr>
              <a:defRPr sz="2852"/>
            </a:lvl2pPr>
            <a:lvl3pPr>
              <a:defRPr sz="2445"/>
            </a:lvl3pPr>
            <a:lvl4pPr>
              <a:defRPr sz="2037"/>
            </a:lvl4pPr>
            <a:lvl5pPr>
              <a:defRPr sz="2037"/>
            </a:lvl5pPr>
            <a:lvl6pPr>
              <a:defRPr sz="2037"/>
            </a:lvl6pPr>
            <a:lvl7pPr>
              <a:defRPr sz="2037"/>
            </a:lvl7pPr>
            <a:lvl8pPr>
              <a:defRPr sz="2037"/>
            </a:lvl8pPr>
            <a:lvl9pPr>
              <a:defRPr sz="203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41" y="3245168"/>
            <a:ext cx="3003963" cy="6012074"/>
          </a:xfrm>
        </p:spPr>
        <p:txBody>
          <a:bodyPr/>
          <a:lstStyle>
            <a:lvl1pPr marL="0" indent="0">
              <a:buNone/>
              <a:defRPr sz="1630"/>
            </a:lvl1pPr>
            <a:lvl2pPr marL="465704" indent="0">
              <a:buNone/>
              <a:defRPr sz="1426"/>
            </a:lvl2pPr>
            <a:lvl3pPr marL="931408" indent="0">
              <a:buNone/>
              <a:defRPr sz="1222"/>
            </a:lvl3pPr>
            <a:lvl4pPr marL="1397112" indent="0">
              <a:buNone/>
              <a:defRPr sz="1019"/>
            </a:lvl4pPr>
            <a:lvl5pPr marL="1862816" indent="0">
              <a:buNone/>
              <a:defRPr sz="1019"/>
            </a:lvl5pPr>
            <a:lvl6pPr marL="2328520" indent="0">
              <a:buNone/>
              <a:defRPr sz="1019"/>
            </a:lvl6pPr>
            <a:lvl7pPr marL="2794224" indent="0">
              <a:buNone/>
              <a:defRPr sz="1019"/>
            </a:lvl7pPr>
            <a:lvl8pPr marL="3259927" indent="0">
              <a:buNone/>
              <a:defRPr sz="1019"/>
            </a:lvl8pPr>
            <a:lvl9pPr marL="3725631" indent="0">
              <a:buNone/>
              <a:defRPr sz="101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308448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41" y="721148"/>
            <a:ext cx="3003963" cy="2524019"/>
          </a:xfrm>
        </p:spPr>
        <p:txBody>
          <a:bodyPr anchor="b"/>
          <a:lstStyle>
            <a:lvl1pPr>
              <a:defRPr sz="32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59605" y="1557482"/>
            <a:ext cx="4715143" cy="7687241"/>
          </a:xfrm>
        </p:spPr>
        <p:txBody>
          <a:bodyPr anchor="t"/>
          <a:lstStyle>
            <a:lvl1pPr marL="0" indent="0">
              <a:buNone/>
              <a:defRPr sz="3260"/>
            </a:lvl1pPr>
            <a:lvl2pPr marL="465704" indent="0">
              <a:buNone/>
              <a:defRPr sz="2852"/>
            </a:lvl2pPr>
            <a:lvl3pPr marL="931408" indent="0">
              <a:buNone/>
              <a:defRPr sz="2445"/>
            </a:lvl3pPr>
            <a:lvl4pPr marL="1397112" indent="0">
              <a:buNone/>
              <a:defRPr sz="2037"/>
            </a:lvl4pPr>
            <a:lvl5pPr marL="1862816" indent="0">
              <a:buNone/>
              <a:defRPr sz="2037"/>
            </a:lvl5pPr>
            <a:lvl6pPr marL="2328520" indent="0">
              <a:buNone/>
              <a:defRPr sz="2037"/>
            </a:lvl6pPr>
            <a:lvl7pPr marL="2794224" indent="0">
              <a:buNone/>
              <a:defRPr sz="2037"/>
            </a:lvl7pPr>
            <a:lvl8pPr marL="3259927" indent="0">
              <a:buNone/>
              <a:defRPr sz="2037"/>
            </a:lvl8pPr>
            <a:lvl9pPr marL="3725631" indent="0">
              <a:buNone/>
              <a:defRPr sz="203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541" y="3245168"/>
            <a:ext cx="3003963" cy="6012074"/>
          </a:xfrm>
        </p:spPr>
        <p:txBody>
          <a:bodyPr/>
          <a:lstStyle>
            <a:lvl1pPr marL="0" indent="0">
              <a:buNone/>
              <a:defRPr sz="1630"/>
            </a:lvl1pPr>
            <a:lvl2pPr marL="465704" indent="0">
              <a:buNone/>
              <a:defRPr sz="1426"/>
            </a:lvl2pPr>
            <a:lvl3pPr marL="931408" indent="0">
              <a:buNone/>
              <a:defRPr sz="1222"/>
            </a:lvl3pPr>
            <a:lvl4pPr marL="1397112" indent="0">
              <a:buNone/>
              <a:defRPr sz="1019"/>
            </a:lvl4pPr>
            <a:lvl5pPr marL="1862816" indent="0">
              <a:buNone/>
              <a:defRPr sz="1019"/>
            </a:lvl5pPr>
            <a:lvl6pPr marL="2328520" indent="0">
              <a:buNone/>
              <a:defRPr sz="1019"/>
            </a:lvl6pPr>
            <a:lvl7pPr marL="2794224" indent="0">
              <a:buNone/>
              <a:defRPr sz="1019"/>
            </a:lvl7pPr>
            <a:lvl8pPr marL="3259927" indent="0">
              <a:buNone/>
              <a:defRPr sz="1019"/>
            </a:lvl8pPr>
            <a:lvl9pPr marL="3725631" indent="0">
              <a:buNone/>
              <a:defRPr sz="101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263655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328" y="575920"/>
            <a:ext cx="8033207" cy="209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328" y="2879585"/>
            <a:ext cx="8033207" cy="686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328" y="10025967"/>
            <a:ext cx="2095619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782B-1523-8241-8AA8-599F8C91D124}" type="datetimeFigureOut">
              <a:rPr lang="en-LY" smtClean="0"/>
              <a:t>1/1/22</a:t>
            </a:fld>
            <a:endParaRPr lang="en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5217" y="10025967"/>
            <a:ext cx="3143429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7916" y="10025967"/>
            <a:ext cx="2095619" cy="57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B7AF-B427-9F4A-81B1-D3D1FF56504E}" type="slidenum">
              <a:rPr lang="en-LY" smtClean="0"/>
              <a:t>‹#›</a:t>
            </a:fld>
            <a:endParaRPr lang="en-LY"/>
          </a:p>
        </p:txBody>
      </p:sp>
    </p:spTree>
    <p:extLst>
      <p:ext uri="{BB962C8B-B14F-4D97-AF65-F5344CB8AC3E}">
        <p14:creationId xmlns:p14="http://schemas.microsoft.com/office/powerpoint/2010/main" val="28034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31408" rtl="0" eaLnBrk="1" latinLnBrk="0" hangingPunct="1">
        <a:lnSpc>
          <a:spcPct val="90000"/>
        </a:lnSpc>
        <a:spcBef>
          <a:spcPct val="0"/>
        </a:spcBef>
        <a:buNone/>
        <a:defRPr sz="44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52" indent="-232852" algn="l" defTabSz="931408" rtl="0" eaLnBrk="1" latinLnBrk="0" hangingPunct="1">
        <a:lnSpc>
          <a:spcPct val="90000"/>
        </a:lnSpc>
        <a:spcBef>
          <a:spcPts val="1019"/>
        </a:spcBef>
        <a:buFont typeface="Arial" panose="020B0604020202020204" pitchFamily="34" charset="0"/>
        <a:buChar char="•"/>
        <a:defRPr sz="2852" kern="1200">
          <a:solidFill>
            <a:schemeClr val="tx1"/>
          </a:solidFill>
          <a:latin typeface="+mn-lt"/>
          <a:ea typeface="+mn-ea"/>
          <a:cs typeface="+mn-cs"/>
        </a:defRPr>
      </a:lvl1pPr>
      <a:lvl2pPr marL="698556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445" kern="1200">
          <a:solidFill>
            <a:schemeClr val="tx1"/>
          </a:solidFill>
          <a:latin typeface="+mn-lt"/>
          <a:ea typeface="+mn-ea"/>
          <a:cs typeface="+mn-cs"/>
        </a:defRPr>
      </a:lvl2pPr>
      <a:lvl3pPr marL="1164260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629964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2095668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561372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27075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492779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958483" indent="-232852" algn="l" defTabSz="93140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65704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31408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97112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62816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28520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94224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59927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25631" algn="l" defTabSz="93140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C3184-2185-2D44-9C4A-E1AE6E0A1A45}"/>
              </a:ext>
            </a:extLst>
          </p:cNvPr>
          <p:cNvSpPr txBox="1"/>
          <p:nvPr/>
        </p:nvSpPr>
        <p:spPr>
          <a:xfrm>
            <a:off x="476479" y="791316"/>
            <a:ext cx="245266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Y" sz="1488" b="1" dirty="0"/>
              <a:t>Supplementary </a:t>
            </a:r>
            <a:r>
              <a:rPr lang="en-LY" sz="1488" b="1"/>
              <a:t>Figure.</a:t>
            </a:r>
            <a:r>
              <a:rPr lang="en-GB" sz="1488" b="1" dirty="0"/>
              <a:t>S</a:t>
            </a:r>
            <a:r>
              <a:rPr lang="en-LY" sz="1488" b="1"/>
              <a:t>1</a:t>
            </a:r>
            <a:endParaRPr lang="en-LY" sz="1488" b="1" dirty="0"/>
          </a:p>
        </p:txBody>
      </p:sp>
      <p:pic>
        <p:nvPicPr>
          <p:cNvPr id="5" name="Picture 2045973304" descr="Diagram&#10;&#10;Description automatically generated">
            <a:extLst>
              <a:ext uri="{FF2B5EF4-FFF2-40B4-BE49-F238E27FC236}">
                <a16:creationId xmlns:a16="http://schemas.microsoft.com/office/drawing/2014/main" id="{29F3539B-AF41-594B-A93F-87BB1F78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81" y="1384256"/>
            <a:ext cx="5143500" cy="38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ED810E1-101F-5F4C-B5AB-B796E0382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9" y="5280896"/>
            <a:ext cx="794266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LY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GB" sz="10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Figure.1</a:t>
            </a:r>
            <a:r>
              <a:rPr kumimoji="0" lang="en-GB" altLang="en-LY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GB" altLang="en-LY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Gating strategy for sorting of CD14</a:t>
            </a:r>
            <a:r>
              <a:rPr kumimoji="0" lang="en-GB" altLang="en-LY" sz="1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GB" altLang="en-LY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CD16</a:t>
            </a:r>
            <a:r>
              <a:rPr kumimoji="0" lang="en-GB" altLang="en-LY" sz="10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GB" altLang="en-LY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monocytes on FACS Sort Aria III.</a:t>
            </a:r>
            <a:endParaRPr kumimoji="0" lang="en-GB" altLang="en-LY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LY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Monocytes were first identified based on their forward scatter (FSC-A) and side scatter profiles (SSC-A)</a:t>
            </a:r>
            <a:r>
              <a:rPr kumimoji="0" lang="en-GB" altLang="en-LY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GB" altLang="en-LY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Single events were then selected based on the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LY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forward scatter area (FSC-A)</a:t>
            </a:r>
            <a:r>
              <a:rPr kumimoji="0" lang="en-GB" altLang="en-LY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LY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height profiles (FSC-H). A disproportionate ratio between the area and height indicates multiple cells being acquired at the same time; following this the cells determined by FSC-H and FSC-W. Monocytes were then identified as CD14hiCD16hi after exclusion of dead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LY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events using L/D dye. A representative sample of (n=8) RA patients.</a:t>
            </a:r>
            <a:endParaRPr kumimoji="0" lang="en-GB" altLang="en-L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1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4235</TotalTime>
  <Words>124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Rabaa Takala</dc:creator>
  <cp:lastModifiedBy>Rabaa Takala</cp:lastModifiedBy>
  <cp:revision>38</cp:revision>
  <dcterms:created xsi:type="dcterms:W3CDTF">2021-08-24T18:22:40Z</dcterms:created>
  <dcterms:modified xsi:type="dcterms:W3CDTF">2022-01-01T17:50:33Z</dcterms:modified>
</cp:coreProperties>
</file>