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60" r:id="rId2"/>
  </p:sldIdLst>
  <p:sldSz cx="9313863" cy="10817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22"/>
    <p:restoredTop sz="94714"/>
  </p:normalViewPr>
  <p:slideViewPr>
    <p:cSldViewPr snapToGrid="0" snapToObjects="1">
      <p:cViewPr>
        <p:scale>
          <a:sx n="106" d="100"/>
          <a:sy n="106" d="100"/>
        </p:scale>
        <p:origin x="680" y="-2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70B20-8BBC-CA43-A271-5BCE9A5D4D4D}" type="datetimeFigureOut">
              <a:rPr lang="en-LY" smtClean="0"/>
              <a:t>1/2/22</a:t>
            </a:fld>
            <a:endParaRPr lang="en-L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1850" y="1143000"/>
            <a:ext cx="2654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3EAFE-FC2B-8B41-8B59-11EA1ED5AF15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404143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40" y="1770320"/>
            <a:ext cx="7916784" cy="3765997"/>
          </a:xfrm>
        </p:spPr>
        <p:txBody>
          <a:bodyPr anchor="b"/>
          <a:lstStyle>
            <a:lvl1pPr algn="ctr">
              <a:defRPr sz="611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4233" y="5681548"/>
            <a:ext cx="6985397" cy="2611658"/>
          </a:xfrm>
        </p:spPr>
        <p:txBody>
          <a:bodyPr/>
          <a:lstStyle>
            <a:lvl1pPr marL="0" indent="0" algn="ctr">
              <a:buNone/>
              <a:defRPr sz="2445"/>
            </a:lvl1pPr>
            <a:lvl2pPr marL="465704" indent="0" algn="ctr">
              <a:buNone/>
              <a:defRPr sz="2037"/>
            </a:lvl2pPr>
            <a:lvl3pPr marL="931408" indent="0" algn="ctr">
              <a:buNone/>
              <a:defRPr sz="1833"/>
            </a:lvl3pPr>
            <a:lvl4pPr marL="1397112" indent="0" algn="ctr">
              <a:buNone/>
              <a:defRPr sz="1630"/>
            </a:lvl4pPr>
            <a:lvl5pPr marL="1862816" indent="0" algn="ctr">
              <a:buNone/>
              <a:defRPr sz="1630"/>
            </a:lvl5pPr>
            <a:lvl6pPr marL="2328520" indent="0" algn="ctr">
              <a:buNone/>
              <a:defRPr sz="1630"/>
            </a:lvl6pPr>
            <a:lvl7pPr marL="2794224" indent="0" algn="ctr">
              <a:buNone/>
              <a:defRPr sz="1630"/>
            </a:lvl7pPr>
            <a:lvl8pPr marL="3259927" indent="0" algn="ctr">
              <a:buNone/>
              <a:defRPr sz="1630"/>
            </a:lvl8pPr>
            <a:lvl9pPr marL="3725631" indent="0" algn="ctr">
              <a:buNone/>
              <a:defRPr sz="163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1/2/22</a:t>
            </a:fld>
            <a:endParaRPr lang="en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370633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1/2/22</a:t>
            </a:fld>
            <a:endParaRPr lang="en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423930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234" y="575917"/>
            <a:ext cx="2008302" cy="91670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329" y="575917"/>
            <a:ext cx="5908482" cy="916709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1/2/22</a:t>
            </a:fld>
            <a:endParaRPr lang="en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383535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1/2/22</a:t>
            </a:fld>
            <a:endParaRPr lang="en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197051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478" y="2696798"/>
            <a:ext cx="8033207" cy="4499664"/>
          </a:xfrm>
        </p:spPr>
        <p:txBody>
          <a:bodyPr anchor="b"/>
          <a:lstStyle>
            <a:lvl1pPr>
              <a:defRPr sz="611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478" y="7239030"/>
            <a:ext cx="8033207" cy="2366267"/>
          </a:xfrm>
        </p:spPr>
        <p:txBody>
          <a:bodyPr/>
          <a:lstStyle>
            <a:lvl1pPr marL="0" indent="0">
              <a:buNone/>
              <a:defRPr sz="2445">
                <a:solidFill>
                  <a:schemeClr val="tx1"/>
                </a:solidFill>
              </a:defRPr>
            </a:lvl1pPr>
            <a:lvl2pPr marL="465704" indent="0">
              <a:buNone/>
              <a:defRPr sz="2037">
                <a:solidFill>
                  <a:schemeClr val="tx1">
                    <a:tint val="75000"/>
                  </a:schemeClr>
                </a:solidFill>
              </a:defRPr>
            </a:lvl2pPr>
            <a:lvl3pPr marL="931408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3pPr>
            <a:lvl4pPr marL="1397112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4pPr>
            <a:lvl5pPr marL="1862816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5pPr>
            <a:lvl6pPr marL="2328520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6pPr>
            <a:lvl7pPr marL="2794224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7pPr>
            <a:lvl8pPr marL="3259927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8pPr>
            <a:lvl9pPr marL="372563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1/2/22</a:t>
            </a:fld>
            <a:endParaRPr lang="en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376574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328" y="2879585"/>
            <a:ext cx="3958392" cy="686343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143" y="2879585"/>
            <a:ext cx="3958392" cy="686343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1/2/22</a:t>
            </a:fld>
            <a:endParaRPr lang="en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25441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41" y="575920"/>
            <a:ext cx="8033207" cy="209083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542" y="2651723"/>
            <a:ext cx="3940200" cy="1299569"/>
          </a:xfrm>
        </p:spPr>
        <p:txBody>
          <a:bodyPr anchor="b"/>
          <a:lstStyle>
            <a:lvl1pPr marL="0" indent="0">
              <a:buNone/>
              <a:defRPr sz="2445" b="1"/>
            </a:lvl1pPr>
            <a:lvl2pPr marL="465704" indent="0">
              <a:buNone/>
              <a:defRPr sz="2037" b="1"/>
            </a:lvl2pPr>
            <a:lvl3pPr marL="931408" indent="0">
              <a:buNone/>
              <a:defRPr sz="1833" b="1"/>
            </a:lvl3pPr>
            <a:lvl4pPr marL="1397112" indent="0">
              <a:buNone/>
              <a:defRPr sz="1630" b="1"/>
            </a:lvl4pPr>
            <a:lvl5pPr marL="1862816" indent="0">
              <a:buNone/>
              <a:defRPr sz="1630" b="1"/>
            </a:lvl5pPr>
            <a:lvl6pPr marL="2328520" indent="0">
              <a:buNone/>
              <a:defRPr sz="1630" b="1"/>
            </a:lvl6pPr>
            <a:lvl7pPr marL="2794224" indent="0">
              <a:buNone/>
              <a:defRPr sz="1630" b="1"/>
            </a:lvl7pPr>
            <a:lvl8pPr marL="3259927" indent="0">
              <a:buNone/>
              <a:defRPr sz="1630" b="1"/>
            </a:lvl8pPr>
            <a:lvl9pPr marL="3725631" indent="0">
              <a:buNone/>
              <a:defRPr sz="163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42" y="3951292"/>
            <a:ext cx="3940200" cy="58117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144" y="2651723"/>
            <a:ext cx="3959605" cy="1299569"/>
          </a:xfrm>
        </p:spPr>
        <p:txBody>
          <a:bodyPr anchor="b"/>
          <a:lstStyle>
            <a:lvl1pPr marL="0" indent="0">
              <a:buNone/>
              <a:defRPr sz="2445" b="1"/>
            </a:lvl1pPr>
            <a:lvl2pPr marL="465704" indent="0">
              <a:buNone/>
              <a:defRPr sz="2037" b="1"/>
            </a:lvl2pPr>
            <a:lvl3pPr marL="931408" indent="0">
              <a:buNone/>
              <a:defRPr sz="1833" b="1"/>
            </a:lvl3pPr>
            <a:lvl4pPr marL="1397112" indent="0">
              <a:buNone/>
              <a:defRPr sz="1630" b="1"/>
            </a:lvl4pPr>
            <a:lvl5pPr marL="1862816" indent="0">
              <a:buNone/>
              <a:defRPr sz="1630" b="1"/>
            </a:lvl5pPr>
            <a:lvl6pPr marL="2328520" indent="0">
              <a:buNone/>
              <a:defRPr sz="1630" b="1"/>
            </a:lvl6pPr>
            <a:lvl7pPr marL="2794224" indent="0">
              <a:buNone/>
              <a:defRPr sz="1630" b="1"/>
            </a:lvl7pPr>
            <a:lvl8pPr marL="3259927" indent="0">
              <a:buNone/>
              <a:defRPr sz="1630" b="1"/>
            </a:lvl8pPr>
            <a:lvl9pPr marL="3725631" indent="0">
              <a:buNone/>
              <a:defRPr sz="163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144" y="3951292"/>
            <a:ext cx="3959605" cy="58117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1/2/22</a:t>
            </a:fld>
            <a:endParaRPr lang="en-L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179593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1/2/22</a:t>
            </a:fld>
            <a:endParaRPr lang="en-L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41456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1/2/22</a:t>
            </a:fld>
            <a:endParaRPr lang="en-L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55490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41" y="721148"/>
            <a:ext cx="3003963" cy="2524019"/>
          </a:xfrm>
        </p:spPr>
        <p:txBody>
          <a:bodyPr anchor="b"/>
          <a:lstStyle>
            <a:lvl1pPr>
              <a:defRPr sz="32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605" y="1557482"/>
            <a:ext cx="4715143" cy="7687241"/>
          </a:xfrm>
        </p:spPr>
        <p:txBody>
          <a:bodyPr/>
          <a:lstStyle>
            <a:lvl1pPr>
              <a:defRPr sz="3260"/>
            </a:lvl1pPr>
            <a:lvl2pPr>
              <a:defRPr sz="2852"/>
            </a:lvl2pPr>
            <a:lvl3pPr>
              <a:defRPr sz="2445"/>
            </a:lvl3pPr>
            <a:lvl4pPr>
              <a:defRPr sz="2037"/>
            </a:lvl4pPr>
            <a:lvl5pPr>
              <a:defRPr sz="2037"/>
            </a:lvl5pPr>
            <a:lvl6pPr>
              <a:defRPr sz="2037"/>
            </a:lvl6pPr>
            <a:lvl7pPr>
              <a:defRPr sz="2037"/>
            </a:lvl7pPr>
            <a:lvl8pPr>
              <a:defRPr sz="2037"/>
            </a:lvl8pPr>
            <a:lvl9pPr>
              <a:defRPr sz="203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541" y="3245168"/>
            <a:ext cx="3003963" cy="6012074"/>
          </a:xfrm>
        </p:spPr>
        <p:txBody>
          <a:bodyPr/>
          <a:lstStyle>
            <a:lvl1pPr marL="0" indent="0">
              <a:buNone/>
              <a:defRPr sz="1630"/>
            </a:lvl1pPr>
            <a:lvl2pPr marL="465704" indent="0">
              <a:buNone/>
              <a:defRPr sz="1426"/>
            </a:lvl2pPr>
            <a:lvl3pPr marL="931408" indent="0">
              <a:buNone/>
              <a:defRPr sz="1222"/>
            </a:lvl3pPr>
            <a:lvl4pPr marL="1397112" indent="0">
              <a:buNone/>
              <a:defRPr sz="1019"/>
            </a:lvl4pPr>
            <a:lvl5pPr marL="1862816" indent="0">
              <a:buNone/>
              <a:defRPr sz="1019"/>
            </a:lvl5pPr>
            <a:lvl6pPr marL="2328520" indent="0">
              <a:buNone/>
              <a:defRPr sz="1019"/>
            </a:lvl6pPr>
            <a:lvl7pPr marL="2794224" indent="0">
              <a:buNone/>
              <a:defRPr sz="1019"/>
            </a:lvl7pPr>
            <a:lvl8pPr marL="3259927" indent="0">
              <a:buNone/>
              <a:defRPr sz="1019"/>
            </a:lvl8pPr>
            <a:lvl9pPr marL="3725631" indent="0">
              <a:buNone/>
              <a:defRPr sz="101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1/2/22</a:t>
            </a:fld>
            <a:endParaRPr lang="en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308448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41" y="721148"/>
            <a:ext cx="3003963" cy="2524019"/>
          </a:xfrm>
        </p:spPr>
        <p:txBody>
          <a:bodyPr anchor="b"/>
          <a:lstStyle>
            <a:lvl1pPr>
              <a:defRPr sz="32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59605" y="1557482"/>
            <a:ext cx="4715143" cy="7687241"/>
          </a:xfrm>
        </p:spPr>
        <p:txBody>
          <a:bodyPr anchor="t"/>
          <a:lstStyle>
            <a:lvl1pPr marL="0" indent="0">
              <a:buNone/>
              <a:defRPr sz="3260"/>
            </a:lvl1pPr>
            <a:lvl2pPr marL="465704" indent="0">
              <a:buNone/>
              <a:defRPr sz="2852"/>
            </a:lvl2pPr>
            <a:lvl3pPr marL="931408" indent="0">
              <a:buNone/>
              <a:defRPr sz="2445"/>
            </a:lvl3pPr>
            <a:lvl4pPr marL="1397112" indent="0">
              <a:buNone/>
              <a:defRPr sz="2037"/>
            </a:lvl4pPr>
            <a:lvl5pPr marL="1862816" indent="0">
              <a:buNone/>
              <a:defRPr sz="2037"/>
            </a:lvl5pPr>
            <a:lvl6pPr marL="2328520" indent="0">
              <a:buNone/>
              <a:defRPr sz="2037"/>
            </a:lvl6pPr>
            <a:lvl7pPr marL="2794224" indent="0">
              <a:buNone/>
              <a:defRPr sz="2037"/>
            </a:lvl7pPr>
            <a:lvl8pPr marL="3259927" indent="0">
              <a:buNone/>
              <a:defRPr sz="2037"/>
            </a:lvl8pPr>
            <a:lvl9pPr marL="3725631" indent="0">
              <a:buNone/>
              <a:defRPr sz="203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541" y="3245168"/>
            <a:ext cx="3003963" cy="6012074"/>
          </a:xfrm>
        </p:spPr>
        <p:txBody>
          <a:bodyPr/>
          <a:lstStyle>
            <a:lvl1pPr marL="0" indent="0">
              <a:buNone/>
              <a:defRPr sz="1630"/>
            </a:lvl1pPr>
            <a:lvl2pPr marL="465704" indent="0">
              <a:buNone/>
              <a:defRPr sz="1426"/>
            </a:lvl2pPr>
            <a:lvl3pPr marL="931408" indent="0">
              <a:buNone/>
              <a:defRPr sz="1222"/>
            </a:lvl3pPr>
            <a:lvl4pPr marL="1397112" indent="0">
              <a:buNone/>
              <a:defRPr sz="1019"/>
            </a:lvl4pPr>
            <a:lvl5pPr marL="1862816" indent="0">
              <a:buNone/>
              <a:defRPr sz="1019"/>
            </a:lvl5pPr>
            <a:lvl6pPr marL="2328520" indent="0">
              <a:buNone/>
              <a:defRPr sz="1019"/>
            </a:lvl6pPr>
            <a:lvl7pPr marL="2794224" indent="0">
              <a:buNone/>
              <a:defRPr sz="1019"/>
            </a:lvl7pPr>
            <a:lvl8pPr marL="3259927" indent="0">
              <a:buNone/>
              <a:defRPr sz="1019"/>
            </a:lvl8pPr>
            <a:lvl9pPr marL="3725631" indent="0">
              <a:buNone/>
              <a:defRPr sz="101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1/2/22</a:t>
            </a:fld>
            <a:endParaRPr lang="en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263655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328" y="575920"/>
            <a:ext cx="8033207" cy="209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328" y="2879585"/>
            <a:ext cx="8033207" cy="6863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328" y="10025967"/>
            <a:ext cx="2095619" cy="57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6782B-1523-8241-8AA8-599F8C91D124}" type="datetimeFigureOut">
              <a:rPr lang="en-LY" smtClean="0"/>
              <a:t>1/2/22</a:t>
            </a:fld>
            <a:endParaRPr lang="en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5217" y="10025967"/>
            <a:ext cx="3143429" cy="57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7916" y="10025967"/>
            <a:ext cx="2095619" cy="57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280345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31408" rtl="0" eaLnBrk="1" latinLnBrk="0" hangingPunct="1">
        <a:lnSpc>
          <a:spcPct val="90000"/>
        </a:lnSpc>
        <a:spcBef>
          <a:spcPct val="0"/>
        </a:spcBef>
        <a:buNone/>
        <a:defRPr sz="44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852" indent="-232852" algn="l" defTabSz="931408" rtl="0" eaLnBrk="1" latinLnBrk="0" hangingPunct="1">
        <a:lnSpc>
          <a:spcPct val="90000"/>
        </a:lnSpc>
        <a:spcBef>
          <a:spcPts val="1019"/>
        </a:spcBef>
        <a:buFont typeface="Arial" panose="020B0604020202020204" pitchFamily="34" charset="0"/>
        <a:buChar char="•"/>
        <a:defRPr sz="2852" kern="1200">
          <a:solidFill>
            <a:schemeClr val="tx1"/>
          </a:solidFill>
          <a:latin typeface="+mn-lt"/>
          <a:ea typeface="+mn-ea"/>
          <a:cs typeface="+mn-cs"/>
        </a:defRPr>
      </a:lvl1pPr>
      <a:lvl2pPr marL="698556" indent="-232852" algn="l" defTabSz="93140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445" kern="1200">
          <a:solidFill>
            <a:schemeClr val="tx1"/>
          </a:solidFill>
          <a:latin typeface="+mn-lt"/>
          <a:ea typeface="+mn-ea"/>
          <a:cs typeface="+mn-cs"/>
        </a:defRPr>
      </a:lvl2pPr>
      <a:lvl3pPr marL="1164260" indent="-232852" algn="l" defTabSz="93140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3pPr>
      <a:lvl4pPr marL="1629964" indent="-232852" algn="l" defTabSz="93140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2095668" indent="-232852" algn="l" defTabSz="93140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561372" indent="-232852" algn="l" defTabSz="93140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3027075" indent="-232852" algn="l" defTabSz="93140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492779" indent="-232852" algn="l" defTabSz="93140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958483" indent="-232852" algn="l" defTabSz="93140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140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65704" algn="l" defTabSz="93140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31408" algn="l" defTabSz="93140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97112" algn="l" defTabSz="93140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62816" algn="l" defTabSz="93140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28520" algn="l" defTabSz="93140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94224" algn="l" defTabSz="93140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259927" algn="l" defTabSz="93140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725631" algn="l" defTabSz="93140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C9A7713-4CA9-5648-B99E-08717D008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801" y="1246046"/>
            <a:ext cx="185937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LY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LY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Unstimulated purified    monocytes</a:t>
            </a:r>
            <a:endParaRPr kumimoji="0" lang="en-GB" altLang="en-LY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D2DC0CA9-C96A-9948-9F7E-27A489B872E6}"/>
              </a:ext>
            </a:extLst>
          </p:cNvPr>
          <p:cNvPicPr/>
          <p:nvPr/>
        </p:nvPicPr>
        <p:blipFill rotWithShape="1">
          <a:blip r:embed="rId2"/>
          <a:srcRect t="13478"/>
          <a:stretch/>
        </p:blipFill>
        <p:spPr bwMode="auto">
          <a:xfrm>
            <a:off x="634404" y="1721224"/>
            <a:ext cx="7675553" cy="6398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13327">
            <a:extLst>
              <a:ext uri="{FF2B5EF4-FFF2-40B4-BE49-F238E27FC236}">
                <a16:creationId xmlns:a16="http://schemas.microsoft.com/office/drawing/2014/main" id="{015300F1-73B9-B648-9E5F-97CAE1792736}"/>
              </a:ext>
            </a:extLst>
          </p:cNvPr>
          <p:cNvSpPr txBox="1"/>
          <p:nvPr/>
        </p:nvSpPr>
        <p:spPr>
          <a:xfrm>
            <a:off x="1509047" y="8017022"/>
            <a:ext cx="6800910" cy="13932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13349" tIns="56674" rIns="113349" bIns="5667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LY" sz="124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</a:t>
            </a:r>
            <a:r>
              <a:rPr lang="en-GB" sz="124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Figure.2</a:t>
            </a:r>
            <a:r>
              <a:rPr lang="en-GB" sz="124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Heatmap for whole genomic transcriptome of significantly expressed genes. </a:t>
            </a:r>
            <a:r>
              <a:rPr lang="en-GB" sz="1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GB" sz="12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main clusters of 24 samples from (n=8) active RA patients with 3 conditions/ participant; condition 1. for the unstimulated CD14</a:t>
            </a:r>
            <a:r>
              <a:rPr lang="en-GB" sz="124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GB" sz="12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CD16</a:t>
            </a:r>
            <a:r>
              <a:rPr lang="en-GB" sz="124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GB" sz="12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condition 2. LPS stimulated and vehicle treated and condition 3. PNLA treated and LPS stimulated CD14</a:t>
            </a:r>
            <a:r>
              <a:rPr lang="en-GB" sz="124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GB" sz="12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CD16</a:t>
            </a:r>
            <a:r>
              <a:rPr lang="en-GB" sz="124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GB" sz="12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The map was following FPKM reading=5 using broad Morpheus software.</a:t>
            </a:r>
            <a:r>
              <a:rPr lang="en-GB" sz="12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Heatmap visualisations used log2 fold change (log2FC). </a:t>
            </a:r>
            <a:r>
              <a:rPr lang="en-GB" sz="12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sets were hierarchically clustered using one minus Pearson correlation coefficient. FPKM; Fragments Per Kilobase Million.</a:t>
            </a:r>
            <a:endParaRPr lang="en-LY" sz="1488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LY" sz="1488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2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LY" sz="1488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F4B84-FF61-CD41-848B-981865F7EA3E}"/>
              </a:ext>
            </a:extLst>
          </p:cNvPr>
          <p:cNvSpPr txBox="1"/>
          <p:nvPr/>
        </p:nvSpPr>
        <p:spPr>
          <a:xfrm>
            <a:off x="304800" y="549132"/>
            <a:ext cx="2452664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Y" sz="1488" b="1" dirty="0"/>
              <a:t>Supplementary </a:t>
            </a:r>
            <a:r>
              <a:rPr lang="en-LY" sz="1488" b="1"/>
              <a:t>Figure.</a:t>
            </a:r>
            <a:r>
              <a:rPr lang="en-GB" sz="1488" b="1" dirty="0"/>
              <a:t>S</a:t>
            </a:r>
            <a:r>
              <a:rPr lang="en-LY" sz="1488" b="1"/>
              <a:t>2</a:t>
            </a:r>
            <a:endParaRPr lang="en-LY" sz="1488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BEBF0B-D073-0645-8E7B-11D91D7ED31A}"/>
              </a:ext>
            </a:extLst>
          </p:cNvPr>
          <p:cNvSpPr txBox="1"/>
          <p:nvPr/>
        </p:nvSpPr>
        <p:spPr>
          <a:xfrm>
            <a:off x="2629171" y="870438"/>
            <a:ext cx="546763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LY" dirty="0"/>
              <a:t>                                        </a:t>
            </a:r>
            <a:r>
              <a:rPr lang="en-LY" sz="1600" dirty="0"/>
              <a:t>RA patients n=8</a:t>
            </a:r>
            <a:endParaRPr lang="en-LY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6828925-68BF-C241-BFF0-F86BAA4CB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180" y="1259558"/>
            <a:ext cx="1859379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LY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LPS stimulated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LY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monocytes</a:t>
            </a:r>
            <a:endParaRPr kumimoji="0" lang="en-GB" altLang="en-LY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D51B926-CA21-994A-B291-99D5B5B7D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429" y="1259558"/>
            <a:ext cx="185937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LY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LPS </a:t>
            </a:r>
            <a:r>
              <a:rPr kumimoji="0" lang="en-GB" altLang="en-LY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stimulated/PNLA </a:t>
            </a:r>
            <a:r>
              <a:rPr lang="en-GB" altLang="en-LY" sz="1200" b="1" dirty="0">
                <a:latin typeface="Calibri" panose="020F0502020204030204" pitchFamily="34" charset="0"/>
                <a:cs typeface="Arial" panose="020B0604020202020204" pitchFamily="34" charset="0"/>
              </a:rPr>
              <a:t>monocytes</a:t>
            </a:r>
            <a:endParaRPr kumimoji="0" lang="en-GB" altLang="en-LY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59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4238</TotalTime>
  <Words>134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Rabaa Takala</dc:creator>
  <cp:lastModifiedBy>Rabaa Takala</cp:lastModifiedBy>
  <cp:revision>38</cp:revision>
  <dcterms:created xsi:type="dcterms:W3CDTF">2021-08-24T18:22:40Z</dcterms:created>
  <dcterms:modified xsi:type="dcterms:W3CDTF">2022-01-02T20:20:47Z</dcterms:modified>
</cp:coreProperties>
</file>