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9D9D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3155315" y="1108075"/>
            <a:ext cx="690816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algn="l"/>
            <a:r>
              <a:rPr lang="en-US" altLang="zh-CN" sz="1600" b="0">
                <a:ea typeface="黑体" panose="02010609060101010101" charset="-122"/>
              </a:rPr>
              <a:t>Table</a:t>
            </a:r>
            <a:r>
              <a:rPr lang="en-US" sz="1600" b="0">
                <a:latin typeface="Arial" panose="020B0604020202020204" pitchFamily="34" charset="0"/>
                <a:ea typeface="黑体" panose="02010609060101010101" charset="-122"/>
                <a:cs typeface="Times New Roman" panose="02020603050405020304" charset="0"/>
              </a:rPr>
              <a:t> 1 </a:t>
            </a:r>
            <a:r>
              <a:rPr lang="zh-CN" sz="1600" b="0">
                <a:latin typeface="Arial" panose="020B0604020202020204" pitchFamily="34" charset="0"/>
                <a:ea typeface="黑体" panose="02010609060101010101" charset="-122"/>
              </a:rPr>
              <a:t>Characteristics of baseline data and laboratory results in the entire population</a:t>
            </a:r>
            <a:endParaRPr lang="zh-CN" sz="1600" b="0">
              <a:latin typeface="Arial" panose="020B0604020202020204" pitchFamily="34" charset="0"/>
              <a:ea typeface="黑体" panose="02010609060101010101" charset="-122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3084195" y="1691640"/>
          <a:ext cx="6979285" cy="41611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34285"/>
                <a:gridCol w="1746885"/>
                <a:gridCol w="1939925"/>
                <a:gridCol w="758190"/>
              </a:tblGrid>
              <a:tr h="2857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non-AMI(n=6558)</a:t>
                      </a:r>
                      <a:endParaRPr lang="en-US" altLang="en-US" sz="14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AMI(n=3386)</a:t>
                      </a:r>
                      <a:endParaRPr lang="en-US" altLang="en-US" sz="14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</a:t>
                      </a:r>
                      <a:endParaRPr lang="en-US" altLang="en-US" sz="1400" b="0" i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63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Age（years）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62.21±9.90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66.55±11.92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 anchorCtr="0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63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Male，n（%）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3086（47.06%）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2571（75.93%）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63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BMI（kg/m</a:t>
                      </a:r>
                      <a:r>
                        <a:rPr lang="en-US" sz="1400" b="0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23.56±2.83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24.49±2.53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63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Cigarette Smoking，n（%）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2031（30.97%）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1850（54.64%）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63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Diabetes，n（%）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634（9.67%）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857（25.31%）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75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Hypertension，n（%）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2380（36.29%）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1407（41.55%）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11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Laboratory profle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TG（mmol/L）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1.58±0.78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1.76±1.24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75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TC（mmol/L）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4.25±0.98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4.48±1.16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HDL-C（mmol/L）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1.30±0.36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1.21±0.35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LDL-C（mmol/L）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2.33±0.83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2.60±0.97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75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Non-HDL-C（mmol/L）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2.95±0.90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3.27±1.06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3084195" y="5852795"/>
            <a:ext cx="6554470" cy="4775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279400"/>
            <a:endParaRPr lang="en-US" sz="1100" b="0" baseline="300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279400"/>
            <a:r>
              <a:rPr lang="en-US" baseline="30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*</a:t>
            </a:r>
            <a:r>
              <a:rPr lang="en-US" b="0">
                <a:ea typeface="宋体" panose="02010600030101010101" pitchFamily="2" charset="-122"/>
              </a:rPr>
              <a:t> </a:t>
            </a:r>
            <a:r>
              <a:rPr lang="en-US" sz="1600" b="0">
                <a:ea typeface="宋体" panose="02010600030101010101" pitchFamily="2" charset="-122"/>
              </a:rPr>
              <a:t>Italic</a:t>
            </a:r>
            <a:r>
              <a:rPr sz="1600" b="0">
                <a:ea typeface="宋体" panose="02010600030101010101" pitchFamily="2" charset="-122"/>
              </a:rPr>
              <a:t> values indicate signifcance of </a:t>
            </a:r>
            <a:r>
              <a:rPr sz="1600" b="0" i="1">
                <a:ea typeface="宋体" panose="02010600030101010101" pitchFamily="2" charset="-122"/>
              </a:rPr>
              <a:t>P</a:t>
            </a:r>
            <a:r>
              <a:rPr sz="1600" b="0">
                <a:ea typeface="宋体" panose="02010600030101010101" pitchFamily="2" charset="-122"/>
              </a:rPr>
              <a:t> value (</a:t>
            </a:r>
            <a:r>
              <a:rPr sz="1600" b="0" i="1">
                <a:ea typeface="宋体" panose="02010600030101010101" pitchFamily="2" charset="-122"/>
              </a:rPr>
              <a:t>P</a:t>
            </a:r>
            <a:r>
              <a:rPr sz="1600" b="0">
                <a:ea typeface="宋体" panose="02010600030101010101" pitchFamily="2" charset="-122"/>
              </a:rPr>
              <a:t> &lt; 0.05)</a:t>
            </a:r>
            <a:endParaRPr sz="1600" b="0">
              <a:ea typeface="宋体" panose="02010600030101010101" pitchFamily="2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3312795" y="893445"/>
            <a:ext cx="672655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algn="l"/>
            <a:r>
              <a:rPr lang="en-US" altLang="zh-CN" sz="1600" b="0">
                <a:latin typeface="Arial" panose="020B0604020202020204" pitchFamily="34" charset="0"/>
                <a:ea typeface="黑体" panose="02010609060101010101" charset="-122"/>
              </a:rPr>
              <a:t>Table</a:t>
            </a:r>
            <a:r>
              <a:rPr lang="zh-CN" sz="1600" b="0">
                <a:latin typeface="Arial" panose="020B0604020202020204" pitchFamily="34" charset="0"/>
                <a:ea typeface="黑体" panose="02010609060101010101" charset="-122"/>
              </a:rPr>
              <a:t> 2 Characteristics of baseline data and laboratory results in diabetic patients</a:t>
            </a:r>
            <a:endParaRPr lang="zh-CN" sz="1600" b="0">
              <a:latin typeface="Arial" panose="020B0604020202020204" pitchFamily="34" charset="0"/>
              <a:ea typeface="黑体" panose="02010609060101010101" charset="-122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3312795" y="1497330"/>
          <a:ext cx="6797040" cy="4500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5190"/>
                <a:gridCol w="2298065"/>
                <a:gridCol w="1494155"/>
                <a:gridCol w="849630"/>
              </a:tblGrid>
              <a:tr h="31813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non-AMI(n=634)</a:t>
                      </a:r>
                      <a:endParaRPr lang="en-US" altLang="en-US" sz="14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AMI(n=857)</a:t>
                      </a:r>
                      <a:endParaRPr lang="en-US" altLang="en-US" sz="14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</a:t>
                      </a:r>
                      <a:endParaRPr lang="en-US" altLang="en-US" sz="1400" b="0" i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672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Age（years）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63.61±9.57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65.85±10.96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 anchorCtr="0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672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Male，n（%）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269（42.43%）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607（70.83%）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1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BMI（kg/m</a:t>
                      </a:r>
                      <a:r>
                        <a:rPr lang="en-US" sz="1400" b="0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24.53±2.81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24.58±2.42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0.692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115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Cigarette Smoking，n（%）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375（59.15%）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565（64.57%）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0.008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672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Hypertension，n（%）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397（62.62%）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371（43.29%）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68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Laboratory profle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1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TG（mmol/L）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1.85±0.89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2.04±1.48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0.005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672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TC（mmol/L）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4.20±1.04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4.50±1.27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1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HDL-C（mmol/L）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1.20±0.34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1.15±0.33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0.021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672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LDL-C（mmol/L）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2.32±0.86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2.60±1.06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672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Non-HDL-C（mmol/L）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3.00±0.96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3.34±1.16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3398520" y="6012815"/>
            <a:ext cx="6554470" cy="4775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279400"/>
            <a:endParaRPr lang="en-US" sz="1100" b="0" baseline="300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279400"/>
            <a:r>
              <a:rPr lang="en-US" baseline="30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*</a:t>
            </a:r>
            <a:r>
              <a:rPr lang="en-US" b="0">
                <a:ea typeface="宋体" panose="02010600030101010101" pitchFamily="2" charset="-122"/>
              </a:rPr>
              <a:t> </a:t>
            </a:r>
            <a:r>
              <a:rPr lang="en-US" sz="1600" b="0">
                <a:ea typeface="宋体" panose="02010600030101010101" pitchFamily="2" charset="-122"/>
              </a:rPr>
              <a:t>Italic</a:t>
            </a:r>
            <a:r>
              <a:rPr sz="1600" b="0">
                <a:ea typeface="宋体" panose="02010600030101010101" pitchFamily="2" charset="-122"/>
              </a:rPr>
              <a:t> values indicate signifcance of </a:t>
            </a:r>
            <a:r>
              <a:rPr sz="1600" b="0" i="1">
                <a:ea typeface="宋体" panose="02010600030101010101" pitchFamily="2" charset="-122"/>
              </a:rPr>
              <a:t>P</a:t>
            </a:r>
            <a:r>
              <a:rPr sz="1600" b="0">
                <a:ea typeface="宋体" panose="02010600030101010101" pitchFamily="2" charset="-122"/>
              </a:rPr>
              <a:t> value (</a:t>
            </a:r>
            <a:r>
              <a:rPr sz="1600" b="0" i="1">
                <a:ea typeface="宋体" panose="02010600030101010101" pitchFamily="2" charset="-122"/>
              </a:rPr>
              <a:t>P</a:t>
            </a:r>
            <a:r>
              <a:rPr sz="1600" b="0">
                <a:ea typeface="宋体" panose="02010600030101010101" pitchFamily="2" charset="-122"/>
              </a:rPr>
              <a:t> &lt; 0.05)</a:t>
            </a:r>
            <a:endParaRPr sz="1600" b="0">
              <a:ea typeface="宋体" panose="02010600030101010101" pitchFamily="2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3556000" y="563245"/>
            <a:ext cx="611378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algn="l"/>
            <a:r>
              <a:rPr lang="zh-CN" sz="16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Table </a:t>
            </a:r>
            <a:r>
              <a:rPr lang="en-US" altLang="zh-CN" sz="16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3</a:t>
            </a:r>
            <a:r>
              <a:rPr lang="zh-CN" sz="16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 Characteristics of baseline data and laboratory results in </a:t>
            </a:r>
            <a:r>
              <a:rPr lang="en-US" altLang="zh-CN" sz="16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non-</a:t>
            </a:r>
            <a:r>
              <a:rPr lang="zh-CN" sz="16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diabetic patients</a:t>
            </a:r>
            <a:endParaRPr lang="zh-CN" altLang="en-US"/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3556000" y="1146810"/>
          <a:ext cx="6033770" cy="44621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22830"/>
                <a:gridCol w="1590675"/>
                <a:gridCol w="1372870"/>
                <a:gridCol w="747395"/>
              </a:tblGrid>
              <a:tr h="304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non-AMI(n=5924)</a:t>
                      </a:r>
                      <a:endParaRPr lang="en-US" sz="1400" b="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AMI(n=2529)</a:t>
                      </a:r>
                      <a:endParaRPr lang="en-US" sz="1400" b="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</a:t>
                      </a:r>
                      <a:endParaRPr lang="en-US" altLang="en-US" sz="1400" b="0" i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Age（years）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62.06±9.93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66.78±12.21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 anchorCtr="0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4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Male，n（%）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2817（47.55%）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1964（77.66%）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4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BMI（kg/m</a:t>
                      </a:r>
                      <a:r>
                        <a:rPr lang="en-US" sz="1400" b="0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23.</a:t>
                      </a: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</a:t>
                      </a: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±2.81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24.45</a:t>
                      </a: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±2.5</a:t>
                      </a: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4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Cigarette Smoking，n（%）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1656（27.95%）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1285（50.81%）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4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Hypertension，n（%）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1983（33.47%）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1036（40.96%）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01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Laboratory profle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4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TG（mmol/L）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1.55±0.76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1.66±1.13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4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TC（mmol/L）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4.26±0.98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4.47±1.12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HDL-C（mmol/L）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1.31±0.37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1.23±0.35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4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LDL-C（mmol/L）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2.24±0.83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2.60±0.94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4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Non-HDL-C（mmol/L）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2.95±0.90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3.24±1.02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 i="1">
                          <a:latin typeface="Times New Roman" panose="02020603050405020304" charset="0"/>
                          <a:cs typeface="Times New Roman" panose="02020603050405020304" charset="0"/>
                        </a:rPr>
                        <a:t>&lt;0.001</a:t>
                      </a:r>
                      <a:r>
                        <a:rPr lang="en-US" sz="1400" b="0" i="1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*</a:t>
                      </a:r>
                      <a:endParaRPr lang="en-US" altLang="en-US" sz="1400" b="0" i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3556000" y="5759450"/>
            <a:ext cx="6554470" cy="4775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279400"/>
            <a:endParaRPr lang="en-US" sz="1100" b="0" baseline="300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279400"/>
            <a:r>
              <a:rPr lang="en-US" baseline="30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*</a:t>
            </a:r>
            <a:r>
              <a:rPr lang="en-US" b="0">
                <a:ea typeface="宋体" panose="02010600030101010101" pitchFamily="2" charset="-122"/>
              </a:rPr>
              <a:t> </a:t>
            </a:r>
            <a:r>
              <a:rPr lang="en-US" sz="1600" b="0">
                <a:ea typeface="宋体" panose="02010600030101010101" pitchFamily="2" charset="-122"/>
              </a:rPr>
              <a:t>Italic</a:t>
            </a:r>
            <a:r>
              <a:rPr sz="1600" b="0">
                <a:ea typeface="宋体" panose="02010600030101010101" pitchFamily="2" charset="-122"/>
              </a:rPr>
              <a:t> values indicate signifcance of </a:t>
            </a:r>
            <a:r>
              <a:rPr sz="1600" b="0" i="1">
                <a:ea typeface="宋体" panose="02010600030101010101" pitchFamily="2" charset="-122"/>
              </a:rPr>
              <a:t>P</a:t>
            </a:r>
            <a:r>
              <a:rPr sz="1600" b="0">
                <a:ea typeface="宋体" panose="02010600030101010101" pitchFamily="2" charset="-122"/>
              </a:rPr>
              <a:t> value (</a:t>
            </a:r>
            <a:r>
              <a:rPr sz="1600" b="0" i="1">
                <a:ea typeface="宋体" panose="02010600030101010101" pitchFamily="2" charset="-122"/>
              </a:rPr>
              <a:t>P</a:t>
            </a:r>
            <a:r>
              <a:rPr sz="1600" b="0">
                <a:ea typeface="宋体" panose="02010600030101010101" pitchFamily="2" charset="-122"/>
              </a:rPr>
              <a:t> &lt; 0.05)</a:t>
            </a:r>
            <a:endParaRPr sz="1600" b="0">
              <a:ea typeface="宋体" panose="02010600030101010101" pitchFamily="2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TABLE_BEAUTIFY" val="smartTable{d9b23810-cfa7-40f2-b146-eff9c8b3db90}"/>
  <p:tag name="TABLE_ENDDRAG_ORIGIN_RECT" val="549*327"/>
  <p:tag name="TABLE_ENDDRAG_RECT" val="242*133*549*327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5.xml><?xml version="1.0" encoding="utf-8"?>
<p:tagLst xmlns:p="http://schemas.openxmlformats.org/presentationml/2006/main">
  <p:tag name="KSO_WM_UNIT_TABLE_BEAUTIFY" val="smartTable{4f4790c3-0ced-4397-bee3-725d092f9e5d}"/>
  <p:tag name="TABLE_ENDDRAG_ORIGIN_RECT" val="535*353"/>
  <p:tag name="TABLE_ENDDRAG_RECT" val="260*118*535*353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7.xml><?xml version="1.0" encoding="utf-8"?>
<p:tagLst xmlns:p="http://schemas.openxmlformats.org/presentationml/2006/main">
  <p:tag name="KSO_WM_UNIT_TABLE_BEAUTIFY" val="smartTable{c34aaa74-afce-4dba-91c2-ea3b521433d3}"/>
  <p:tag name="TABLE_ENDDRAG_ORIGIN_RECT" val="475*351"/>
  <p:tag name="TABLE_ENDDRAG_RECT" val="280*90*475*35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1821</Words>
  <Application>WPS 演示</Application>
  <PresentationFormat>宽屏</PresentationFormat>
  <Paragraphs>308</Paragraphs>
  <Slides>3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Wingdings</vt:lpstr>
      <vt:lpstr>Arial Unicode MS</vt:lpstr>
      <vt:lpstr>Calibri</vt:lpstr>
      <vt:lpstr>黑体</vt:lpstr>
      <vt:lpstr>Times New Roman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C.chen</cp:lastModifiedBy>
  <cp:revision>172</cp:revision>
  <dcterms:created xsi:type="dcterms:W3CDTF">2019-06-19T02:08:00Z</dcterms:created>
  <dcterms:modified xsi:type="dcterms:W3CDTF">2021-12-12T14:01:08Z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2052-11.1.0.11115</vt:lpwstr>
  </property>
  <property fmtid="{D5CDD505-2E9C-101B-9397-08002B2CF9AE}" pid="3" name="ICV">
    <vt:lpwstr>2FEDF85C79D040E0AF782EAFBD2AD27A</vt:lpwstr>
  </property>
</Properties>
</file>