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6" r:id="rId4"/>
    <p:sldId id="257" r:id="rId5"/>
    <p:sldId id="265" r:id="rId6"/>
    <p:sldId id="259" r:id="rId7"/>
    <p:sldId id="264" r:id="rId8"/>
    <p:sldId id="270" r:id="rId9"/>
    <p:sldId id="276" r:id="rId10"/>
    <p:sldId id="271" r:id="rId11"/>
    <p:sldId id="266" r:id="rId12"/>
    <p:sldId id="263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470660" y="5353050"/>
            <a:ext cx="1031684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zh-CN" sz="2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Fig. </a:t>
            </a:r>
            <a:r>
              <a:rPr lang="en-US" sz="2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S1</a:t>
            </a:r>
            <a:r>
              <a:rPr lang="en-US" sz="20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0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Interspersed repetitive sequence histogramof the </a:t>
            </a:r>
            <a:r>
              <a:rPr lang="zh-CN" altLang="en-US" sz="2000" i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B. altitudinis</a:t>
            </a:r>
            <a:r>
              <a:rPr lang="zh-CN" altLang="en-US" sz="20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D30202,</a:t>
            </a:r>
            <a:r>
              <a:rPr lang="en-US" altLang="zh-CN" sz="20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2000">
                <a:highlight>
                  <a:srgbClr val="FFFF00"/>
                </a:highlight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The horizontal axis represents the number of interspersed repeats,  and the vertical axis represents the </a:t>
            </a:r>
            <a:r>
              <a:rPr lang="en-US" altLang="zh-CN" sz="2000">
                <a:highlight>
                  <a:srgbClr val="FFFF00"/>
                </a:highlight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type of interspersed repeats</a:t>
            </a:r>
            <a:r>
              <a:rPr lang="en-US" altLang="zh-CN" sz="2000">
                <a:highlight>
                  <a:srgbClr val="FFFF00"/>
                </a:highlight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.The number on the bar graph represents the </a:t>
            </a:r>
            <a:r>
              <a:rPr lang="en-US" altLang="zh-CN" sz="2000">
                <a:highlight>
                  <a:srgbClr val="FFFF00"/>
                </a:highlight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number of interspersed repeats</a:t>
            </a:r>
            <a:r>
              <a:rPr lang="en-US" altLang="zh-CN" sz="2000">
                <a:highlight>
                  <a:srgbClr val="FFFF00"/>
                </a:highlight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.</a:t>
            </a:r>
            <a:endParaRPr lang="en-US" altLang="zh-CN" sz="2000">
              <a:highlight>
                <a:srgbClr val="FFFF00"/>
              </a:highlight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pic>
        <p:nvPicPr>
          <p:cNvPr id="4" name="图片 3" descr="D30202.Interspersed_Repeat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0165" y="781050"/>
            <a:ext cx="64008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686435" y="6115685"/>
            <a:ext cx="985964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1371600" algn="r"/>
            <a:r>
              <a:rPr sz="2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Fig.</a:t>
            </a:r>
            <a:r>
              <a:rPr lang="zh-CN" sz="2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</a:t>
            </a:r>
            <a:r>
              <a:rPr lang="en-US" sz="2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S2</a:t>
            </a:r>
            <a:r>
              <a:rPr lang="zh-CN" sz="20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Annotated venn </a:t>
            </a:r>
            <a:r>
              <a:rPr lang="en-US" altLang="zh-CN" sz="20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map</a:t>
            </a:r>
            <a:r>
              <a:rPr lang="zh-CN" sz="20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of four major databases</a:t>
            </a:r>
            <a:r>
              <a:rPr lang="en-US" altLang="zh-CN" sz="20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.  </a:t>
            </a:r>
            <a:r>
              <a:rPr lang="en-US" altLang="zh-CN" sz="2000">
                <a:highlight>
                  <a:srgbClr val="FFFF00"/>
                </a:highlight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Each ellipse represents a    database, the number above each region represents the number of gene annotated.</a:t>
            </a:r>
            <a:endParaRPr lang="en-US" altLang="zh-CN" sz="2000">
              <a:highlight>
                <a:srgbClr val="FFFF00"/>
              </a:highlight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pic>
        <p:nvPicPr>
          <p:cNvPr id="3" name="图片 2" descr="D30202.4_database_ven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3490" y="29845"/>
            <a:ext cx="9773920" cy="60858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1" descr="circular_kary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7080" y="900430"/>
            <a:ext cx="7319010" cy="4018280"/>
          </a:xfrm>
          <a:prstGeom prst="rect">
            <a:avLst/>
          </a:prstGeom>
        </p:spPr>
      </p:pic>
      <p:pic>
        <p:nvPicPr>
          <p:cNvPr id="2" name="图片 1" descr="circular_kary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630" y="146050"/>
            <a:ext cx="9679940" cy="51962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5260" y="5342255"/>
            <a:ext cx="118414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b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Fig. </a:t>
            </a:r>
            <a:r>
              <a:rPr lang="en-US" b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S3</a:t>
            </a:r>
            <a:r>
              <a:rPr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Circular map of the </a:t>
            </a:r>
            <a:r>
              <a:rPr i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B. altitudinis</a:t>
            </a:r>
            <a:r>
              <a:rPr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D30202 genome</a:t>
            </a:r>
            <a:r>
              <a:rPr lang="en-US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.The outermost circle is the position coordinates of the genome sequence. From the outer circle to the inner circle are: positive strand gene, negative strand gene, ncRNA (black means tRNA, red means rRNA), GC content (red means greater than the mean, blue means less than the mean) , GC skew (GC skew, used to measure the relative content of G and C, used to mark the start and end points in the circular chromosome; GC skew=(GC)/(G+C); purple means greater than 0, orange means less than 0)</a:t>
            </a:r>
            <a:endParaRPr lang="zh-CN" altLang="en-US"/>
          </a:p>
          <a:p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圆角矩形 14"/>
          <p:cNvSpPr/>
          <p:nvPr/>
        </p:nvSpPr>
        <p:spPr>
          <a:xfrm>
            <a:off x="4118610" y="191135"/>
            <a:ext cx="3484880" cy="60388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Tryptophan</a:t>
            </a:r>
            <a:endParaRPr lang="zh-CN" altLang="en-US" sz="20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323465" y="1550035"/>
            <a:ext cx="3153410" cy="40703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3-(2-Aminoethyl)indole</a:t>
            </a:r>
            <a:endParaRPr lang="zh-CN" altLang="en-US" sz="20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699250" y="4927600"/>
            <a:ext cx="2792730" cy="3486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Indoleacetic acid</a:t>
            </a:r>
            <a:endParaRPr lang="zh-CN" altLang="en-US" sz="20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6065520" y="855345"/>
            <a:ext cx="2030095" cy="550545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endCxn id="18" idx="0"/>
          </p:cNvCxnSpPr>
          <p:nvPr/>
        </p:nvCxnSpPr>
        <p:spPr>
          <a:xfrm flipH="1">
            <a:off x="8095615" y="2006600"/>
            <a:ext cx="21590" cy="29210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H="1">
            <a:off x="4013200" y="870585"/>
            <a:ext cx="1795780" cy="55816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>
            <a:off x="5507355" y="5140960"/>
            <a:ext cx="1085850" cy="2984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>
            <a:off x="5786120" y="795020"/>
            <a:ext cx="1214755" cy="239458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604125" y="536575"/>
            <a:ext cx="152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[EC:1.4.3.2]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[EC:2.6.1.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27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192770" y="1165860"/>
            <a:ext cx="1674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[EC:2.6.1.99]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328660" y="2082165"/>
            <a:ext cx="24447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[EC:1.14.13.168]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4862830" y="1111885"/>
            <a:ext cx="644525" cy="316865"/>
          </a:xfrm>
          <a:custGeom>
            <a:avLst/>
            <a:gdLst>
              <a:gd name="connisteX0" fmla="*/ 644455 w 644455"/>
              <a:gd name="connsiteY0" fmla="*/ 0 h 316865"/>
              <a:gd name="connisteX1" fmla="*/ 10725 w 644455"/>
              <a:gd name="connsiteY1" fmla="*/ 106045 h 316865"/>
              <a:gd name="connisteX2" fmla="*/ 297110 w 644455"/>
              <a:gd name="connsiteY2" fmla="*/ 316865 h 3168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644455" h="316865">
                <a:moveTo>
                  <a:pt x="644455" y="0"/>
                </a:moveTo>
                <a:cubicBezTo>
                  <a:pt x="511740" y="17145"/>
                  <a:pt x="79940" y="42545"/>
                  <a:pt x="10725" y="106045"/>
                </a:cubicBezTo>
                <a:cubicBezTo>
                  <a:pt x="-58490" y="169545"/>
                  <a:pt x="227260" y="276860"/>
                  <a:pt x="297110" y="316865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146040" y="1181735"/>
            <a:ext cx="919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CO</a:t>
            </a:r>
            <a:r>
              <a:rPr lang="en-US" altLang="zh-CN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en-US" altLang="zh-CN" baseline="-25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463040" y="2195195"/>
            <a:ext cx="2474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[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EC: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1.14.13.-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]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5492115" y="5275580"/>
            <a:ext cx="965835" cy="242570"/>
          </a:xfrm>
          <a:custGeom>
            <a:avLst/>
            <a:gdLst>
              <a:gd name="connisteX0" fmla="*/ 0 w 965835"/>
              <a:gd name="connsiteY0" fmla="*/ 242433 h 242433"/>
              <a:gd name="connisteX1" fmla="*/ 407035 w 965835"/>
              <a:gd name="connsiteY1" fmla="*/ 1133 h 242433"/>
              <a:gd name="connisteX2" fmla="*/ 965835 w 965835"/>
              <a:gd name="connsiteY2" fmla="*/ 166868 h 24243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965835" h="242433">
                <a:moveTo>
                  <a:pt x="0" y="242433"/>
                </a:moveTo>
                <a:cubicBezTo>
                  <a:pt x="70485" y="190998"/>
                  <a:pt x="213995" y="16373"/>
                  <a:pt x="407035" y="1133"/>
                </a:cubicBezTo>
                <a:cubicBezTo>
                  <a:pt x="600075" y="-14107"/>
                  <a:pt x="862330" y="128768"/>
                  <a:pt x="965835" y="166868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5001895" y="5518150"/>
            <a:ext cx="12071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 H</a:t>
            </a:r>
            <a:r>
              <a:rPr lang="zh-CN" altLang="en-US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O + O</a:t>
            </a:r>
            <a:r>
              <a:rPr lang="zh-CN" altLang="en-US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zh-CN" altLang="en-US" baseline="-25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503035" y="5473065"/>
            <a:ext cx="1267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H</a:t>
            </a:r>
            <a:r>
              <a:rPr lang="zh-CN" altLang="en-US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O</a:t>
            </a:r>
            <a:r>
              <a:rPr lang="zh-CN" altLang="en-US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zh-CN" altLang="en-US" baseline="-25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503035" y="2195195"/>
            <a:ext cx="2459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NADPH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+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2 O</a:t>
            </a:r>
            <a:r>
              <a:rPr lang="zh-CN" alt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endParaRPr lang="zh-CN" altLang="en-US" baseline="-25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8238490" y="2847340"/>
            <a:ext cx="361950" cy="1478915"/>
          </a:xfrm>
          <a:custGeom>
            <a:avLst/>
            <a:gdLst>
              <a:gd name="connisteX0" fmla="*/ 362176 w 362176"/>
              <a:gd name="connsiteY0" fmla="*/ 0 h 1478915"/>
              <a:gd name="connisteX1" fmla="*/ 226 w 362176"/>
              <a:gd name="connsiteY1" fmla="*/ 799465 h 1478915"/>
              <a:gd name="connisteX2" fmla="*/ 317091 w 362176"/>
              <a:gd name="connsiteY2" fmla="*/ 1478915 h 147891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62177" h="1478915">
                <a:moveTo>
                  <a:pt x="362177" y="0"/>
                </a:moveTo>
                <a:cubicBezTo>
                  <a:pt x="283437" y="146050"/>
                  <a:pt x="9117" y="503555"/>
                  <a:pt x="227" y="799465"/>
                </a:cubicBezTo>
                <a:cubicBezTo>
                  <a:pt x="-8663" y="1095375"/>
                  <a:pt x="246607" y="1358900"/>
                  <a:pt x="317092" y="1478915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8600440" y="2753995"/>
            <a:ext cx="2791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NADPH + H</a:t>
            </a:r>
            <a:r>
              <a:rPr lang="zh-CN" altLang="en-US" baseline="30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+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+ O</a:t>
            </a:r>
            <a:r>
              <a:rPr lang="zh-CN" alt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endParaRPr lang="zh-CN" altLang="en-US" baseline="-25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600440" y="4277360"/>
            <a:ext cx="29114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NADP</a:t>
            </a:r>
            <a:r>
              <a:rPr lang="zh-CN" altLang="en-US" baseline="30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+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+ H</a:t>
            </a:r>
            <a:r>
              <a:rPr lang="zh-CN" alt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O + CO</a:t>
            </a:r>
            <a:r>
              <a:rPr lang="zh-CN" alt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endParaRPr lang="zh-CN" altLang="en-US" baseline="-25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1463675" y="183515"/>
            <a:ext cx="10048875" cy="5695315"/>
            <a:chOff x="2305" y="289"/>
            <a:chExt cx="15825" cy="8969"/>
          </a:xfrm>
        </p:grpSpPr>
        <p:sp>
          <p:nvSpPr>
            <p:cNvPr id="24" name="圆角矩形 23"/>
            <p:cNvSpPr/>
            <p:nvPr/>
          </p:nvSpPr>
          <p:spPr>
            <a:xfrm>
              <a:off x="3658" y="4416"/>
              <a:ext cx="4967" cy="69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N-Hydroxyl-tryptamine</a:t>
              </a:r>
              <a:endPara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659" y="5887"/>
              <a:ext cx="5085" cy="6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Indole-3-acetaldoxime</a:t>
              </a:r>
              <a:endPara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3657" y="7785"/>
              <a:ext cx="4968" cy="52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Indoleacetaldehyde</a:t>
              </a:r>
              <a:endPara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25" name="直接箭头连接符 24"/>
            <p:cNvCxnSpPr/>
            <p:nvPr/>
          </p:nvCxnSpPr>
          <p:spPr>
            <a:xfrm>
              <a:off x="6190" y="3056"/>
              <a:ext cx="0" cy="135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箭头连接符 1"/>
            <p:cNvCxnSpPr>
              <a:endCxn id="26" idx="0"/>
            </p:cNvCxnSpPr>
            <p:nvPr/>
          </p:nvCxnSpPr>
          <p:spPr>
            <a:xfrm>
              <a:off x="6200" y="5145"/>
              <a:ext cx="2" cy="74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箭头连接符 2"/>
            <p:cNvCxnSpPr/>
            <p:nvPr/>
          </p:nvCxnSpPr>
          <p:spPr>
            <a:xfrm>
              <a:off x="6200" y="6504"/>
              <a:ext cx="1" cy="123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任意多边形 29"/>
            <p:cNvSpPr/>
            <p:nvPr/>
          </p:nvSpPr>
          <p:spPr>
            <a:xfrm>
              <a:off x="6367" y="3248"/>
              <a:ext cx="476" cy="998"/>
            </a:xfrm>
            <a:custGeom>
              <a:avLst/>
              <a:gdLst>
                <a:gd name="connisteX0" fmla="*/ 302151 w 302151"/>
                <a:gd name="connsiteY0" fmla="*/ 0 h 633730"/>
                <a:gd name="connisteX1" fmla="*/ 526 w 302151"/>
                <a:gd name="connsiteY1" fmla="*/ 332105 h 633730"/>
                <a:gd name="connisteX2" fmla="*/ 241826 w 302151"/>
                <a:gd name="connsiteY2" fmla="*/ 633730 h 63373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302151" h="633730">
                  <a:moveTo>
                    <a:pt x="302151" y="0"/>
                  </a:moveTo>
                  <a:cubicBezTo>
                    <a:pt x="236746" y="60325"/>
                    <a:pt x="12591" y="205105"/>
                    <a:pt x="526" y="332105"/>
                  </a:cubicBezTo>
                  <a:cubicBezTo>
                    <a:pt x="-11539" y="459105"/>
                    <a:pt x="187216" y="579755"/>
                    <a:pt x="241826" y="63373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009" y="3177"/>
              <a:ext cx="323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 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NADPH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+O</a:t>
              </a:r>
              <a:r>
                <a:rPr lang="en-US" altLang="zh-CN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endParaRPr lang="en-US" altLang="zh-CN" baseline="-25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09" y="3757"/>
              <a:ext cx="301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 NADP</a:t>
              </a:r>
              <a:r>
                <a:rPr lang="zh-CN" altLang="en-US" baseline="30000">
                  <a:latin typeface="Times New Roman" panose="02020603050405020304" charset="0"/>
                  <a:cs typeface="Times New Roman" panose="02020603050405020304" charset="0"/>
                </a:rPr>
                <a:t>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H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587" y="5146"/>
              <a:ext cx="249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   [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EC: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2.5.1.-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]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396" y="6737"/>
              <a:ext cx="268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      [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EC: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1.7.3.-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]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320" y="5110"/>
              <a:ext cx="282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[EC:1.14.14.156]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9538" y="3758"/>
              <a:ext cx="844" cy="1968"/>
            </a:xfrm>
            <a:custGeom>
              <a:avLst/>
              <a:gdLst>
                <a:gd name="connisteX0" fmla="*/ 748158 w 748158"/>
                <a:gd name="connsiteY0" fmla="*/ 0 h 1358265"/>
                <a:gd name="connisteX1" fmla="*/ 99188 w 748158"/>
                <a:gd name="connsiteY1" fmla="*/ 452755 h 1358265"/>
                <a:gd name="connisteX2" fmla="*/ 9018 w 748158"/>
                <a:gd name="connsiteY2" fmla="*/ 1358265 h 135826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748158" h="1358265">
                  <a:moveTo>
                    <a:pt x="748158" y="0"/>
                  </a:moveTo>
                  <a:cubicBezTo>
                    <a:pt x="619888" y="72390"/>
                    <a:pt x="247143" y="180975"/>
                    <a:pt x="99188" y="452755"/>
                  </a:cubicBezTo>
                  <a:cubicBezTo>
                    <a:pt x="-48767" y="724535"/>
                    <a:pt x="14098" y="1186180"/>
                    <a:pt x="9018" y="135826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744" y="5698"/>
              <a:ext cx="460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ym typeface="+mn-ea"/>
                </a:rPr>
                <a:t> 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NADP</a:t>
              </a:r>
              <a:r>
                <a:rPr lang="en-US" altLang="zh-CN" baseline="30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+ 3 H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6487" y="289"/>
              <a:ext cx="5488" cy="951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Tryptophan</a:t>
              </a:r>
              <a:endPara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87" name="圆角矩形 86"/>
            <p:cNvSpPr/>
            <p:nvPr/>
          </p:nvSpPr>
          <p:spPr>
            <a:xfrm>
              <a:off x="3660" y="2429"/>
              <a:ext cx="4966" cy="641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3-(2-Aminoethyl)indole</a:t>
              </a:r>
              <a:endPara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88" name="圆角矩形 87"/>
            <p:cNvSpPr/>
            <p:nvPr/>
          </p:nvSpPr>
          <p:spPr>
            <a:xfrm>
              <a:off x="10551" y="7748"/>
              <a:ext cx="4398" cy="54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Indoleacetic acid</a:t>
              </a:r>
              <a:endPara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12903" y="1824"/>
              <a:ext cx="263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[EC:2.6.1.99]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13117" y="3267"/>
              <a:ext cx="38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[EC:1.14.13.168]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2305" y="3445"/>
              <a:ext cx="389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               [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EC: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1.14.13.-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]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7262" y="8678"/>
              <a:ext cx="251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endParaRPr lang="zh-CN" altLang="en-US" baseline="-25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0242" y="8607"/>
              <a:ext cx="199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H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O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endParaRPr lang="zh-CN" altLang="en-US" baseline="-25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01" name="任意多边形 100"/>
            <p:cNvSpPr/>
            <p:nvPr/>
          </p:nvSpPr>
          <p:spPr>
            <a:xfrm>
              <a:off x="12975" y="4472"/>
              <a:ext cx="570" cy="2329"/>
            </a:xfrm>
            <a:custGeom>
              <a:avLst/>
              <a:gdLst>
                <a:gd name="connisteX0" fmla="*/ 362176 w 362176"/>
                <a:gd name="connsiteY0" fmla="*/ 0 h 1478915"/>
                <a:gd name="connisteX1" fmla="*/ 226 w 362176"/>
                <a:gd name="connsiteY1" fmla="*/ 799465 h 1478915"/>
                <a:gd name="connisteX2" fmla="*/ 317091 w 362176"/>
                <a:gd name="connsiteY2" fmla="*/ 1478915 h 147891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362177" h="1478915">
                  <a:moveTo>
                    <a:pt x="362177" y="0"/>
                  </a:moveTo>
                  <a:cubicBezTo>
                    <a:pt x="283437" y="146050"/>
                    <a:pt x="9117" y="503555"/>
                    <a:pt x="227" y="799465"/>
                  </a:cubicBezTo>
                  <a:cubicBezTo>
                    <a:pt x="-8663" y="1095375"/>
                    <a:pt x="246607" y="1358900"/>
                    <a:pt x="317092" y="147891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13545" y="4325"/>
              <a:ext cx="439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ym typeface="+mn-ea"/>
                </a:rPr>
                <a:t> 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NADPH + H</a:t>
              </a:r>
              <a:r>
                <a:rPr lang="zh-CN" altLang="en-US" baseline="30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+ O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endParaRPr lang="zh-CN" alt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3545" y="6724"/>
              <a:ext cx="458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NADP</a:t>
              </a:r>
              <a:r>
                <a:rPr lang="zh-CN" altLang="en-US" baseline="30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+ H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 + CO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endParaRPr lang="zh-CN" alt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241300" y="787400"/>
            <a:ext cx="11270615" cy="5099050"/>
            <a:chOff x="381" y="1228"/>
            <a:chExt cx="17749" cy="8030"/>
          </a:xfrm>
          <a:solidFill>
            <a:schemeClr val="bg1"/>
          </a:solidFill>
        </p:grpSpPr>
        <p:cxnSp>
          <p:nvCxnSpPr>
            <p:cNvPr id="109" name="直接箭头连接符 108"/>
            <p:cNvCxnSpPr/>
            <p:nvPr/>
          </p:nvCxnSpPr>
          <p:spPr>
            <a:xfrm>
              <a:off x="6190" y="3056"/>
              <a:ext cx="0" cy="1359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任意多边形 111"/>
            <p:cNvSpPr/>
            <p:nvPr/>
          </p:nvSpPr>
          <p:spPr>
            <a:xfrm>
              <a:off x="6367" y="3248"/>
              <a:ext cx="476" cy="998"/>
            </a:xfrm>
            <a:custGeom>
              <a:avLst/>
              <a:gdLst>
                <a:gd name="connisteX0" fmla="*/ 302151 w 302151"/>
                <a:gd name="connsiteY0" fmla="*/ 0 h 633730"/>
                <a:gd name="connisteX1" fmla="*/ 526 w 302151"/>
                <a:gd name="connsiteY1" fmla="*/ 332105 h 633730"/>
                <a:gd name="connisteX2" fmla="*/ 241826 w 302151"/>
                <a:gd name="connsiteY2" fmla="*/ 633730 h 63373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302151" h="633730">
                  <a:moveTo>
                    <a:pt x="302151" y="0"/>
                  </a:moveTo>
                  <a:cubicBezTo>
                    <a:pt x="236746" y="60325"/>
                    <a:pt x="12591" y="205105"/>
                    <a:pt x="526" y="332105"/>
                  </a:cubicBezTo>
                  <a:cubicBezTo>
                    <a:pt x="-11539" y="459105"/>
                    <a:pt x="187216" y="579755"/>
                    <a:pt x="241826" y="633730"/>
                  </a:cubicBezTo>
                </a:path>
              </a:pathLst>
            </a:custGeom>
            <a:grpFill/>
            <a:ln w="12700">
              <a:solidFill>
                <a:schemeClr val="tx1"/>
              </a:solidFill>
              <a:headEnd type="none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7009" y="3177"/>
              <a:ext cx="2544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/>
                <a:t> 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NADPH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+O</a:t>
              </a:r>
              <a:r>
                <a:rPr lang="en-US" altLang="zh-CN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endParaRPr lang="en-US" altLang="zh-CN" baseline="-25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6902" y="3733"/>
              <a:ext cx="2529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 NADP</a:t>
              </a:r>
              <a:r>
                <a:rPr lang="zh-CN" altLang="en-US" baseline="30000">
                  <a:latin typeface="Times New Roman" panose="02020603050405020304" charset="0"/>
                  <a:cs typeface="Times New Roman" panose="02020603050405020304" charset="0"/>
                </a:rPr>
                <a:t>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H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3587" y="5146"/>
              <a:ext cx="2495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   [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EC: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2.5.1.-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]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3396" y="6737"/>
              <a:ext cx="2686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      [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EC: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1.7.3.-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]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6320" y="5110"/>
              <a:ext cx="2827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[EC:1.14.14.156]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18" name="任意多边形 117"/>
            <p:cNvSpPr/>
            <p:nvPr/>
          </p:nvSpPr>
          <p:spPr>
            <a:xfrm>
              <a:off x="9538" y="3758"/>
              <a:ext cx="844" cy="1968"/>
            </a:xfrm>
            <a:custGeom>
              <a:avLst/>
              <a:gdLst>
                <a:gd name="connisteX0" fmla="*/ 748158 w 748158"/>
                <a:gd name="connsiteY0" fmla="*/ 0 h 1358265"/>
                <a:gd name="connisteX1" fmla="*/ 99188 w 748158"/>
                <a:gd name="connsiteY1" fmla="*/ 452755 h 1358265"/>
                <a:gd name="connisteX2" fmla="*/ 9018 w 748158"/>
                <a:gd name="connsiteY2" fmla="*/ 1358265 h 135826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748158" h="1358265">
                  <a:moveTo>
                    <a:pt x="748158" y="0"/>
                  </a:moveTo>
                  <a:cubicBezTo>
                    <a:pt x="619888" y="72390"/>
                    <a:pt x="247143" y="180975"/>
                    <a:pt x="99188" y="452755"/>
                  </a:cubicBezTo>
                  <a:cubicBezTo>
                    <a:pt x="-48767" y="724535"/>
                    <a:pt x="14098" y="1186180"/>
                    <a:pt x="9018" y="1358265"/>
                  </a:cubicBezTo>
                </a:path>
              </a:pathLst>
            </a:custGeom>
            <a:grpFill/>
            <a:ln w="12700">
              <a:solidFill>
                <a:schemeClr val="tx1"/>
              </a:solidFill>
              <a:headEnd type="none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8745" y="5714"/>
              <a:ext cx="3812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sym typeface="+mn-ea"/>
                </a:rPr>
                <a:t> 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NADP</a:t>
              </a:r>
              <a:r>
                <a:rPr lang="en-US" altLang="zh-CN" baseline="30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+ 3 H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sp>
          <p:nvSpPr>
            <p:cNvPr id="123" name="圆角矩形 122"/>
            <p:cNvSpPr/>
            <p:nvPr/>
          </p:nvSpPr>
          <p:spPr>
            <a:xfrm>
              <a:off x="10551" y="2496"/>
              <a:ext cx="4397" cy="640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Indolepyruvate</a:t>
              </a:r>
              <a:endPara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12904" y="1849"/>
              <a:ext cx="2637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[EC:2.6.1.99]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13117" y="3267"/>
              <a:ext cx="3850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[EC:1.14.13.168]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381" y="1228"/>
              <a:ext cx="5939" cy="101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/>
                <a:t>                                            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[EC:4.1.1.28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]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                               [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EC: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4.1.1.105]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2185" y="3445"/>
              <a:ext cx="3897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               [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EC: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1.14.13.-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]</a:t>
              </a:r>
              <a:endParaRPr lang="en-US" altLang="zh-CN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7262" y="8678"/>
              <a:ext cx="2517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endParaRPr lang="zh-CN" altLang="en-US" baseline="-25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10242" y="8607"/>
              <a:ext cx="1996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H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O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endParaRPr lang="zh-CN" altLang="en-US" baseline="-25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35" name="任意多边形 134"/>
            <p:cNvSpPr/>
            <p:nvPr/>
          </p:nvSpPr>
          <p:spPr>
            <a:xfrm>
              <a:off x="12975" y="4472"/>
              <a:ext cx="570" cy="2329"/>
            </a:xfrm>
            <a:custGeom>
              <a:avLst/>
              <a:gdLst>
                <a:gd name="connisteX0" fmla="*/ 362176 w 362176"/>
                <a:gd name="connsiteY0" fmla="*/ 0 h 1478915"/>
                <a:gd name="connisteX1" fmla="*/ 226 w 362176"/>
                <a:gd name="connsiteY1" fmla="*/ 799465 h 1478915"/>
                <a:gd name="connisteX2" fmla="*/ 317091 w 362176"/>
                <a:gd name="connsiteY2" fmla="*/ 1478915 h 147891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362177" h="1478915">
                  <a:moveTo>
                    <a:pt x="362177" y="0"/>
                  </a:moveTo>
                  <a:cubicBezTo>
                    <a:pt x="283437" y="146050"/>
                    <a:pt x="9117" y="503555"/>
                    <a:pt x="227" y="799465"/>
                  </a:cubicBezTo>
                  <a:cubicBezTo>
                    <a:pt x="-8663" y="1095375"/>
                    <a:pt x="246607" y="1358900"/>
                    <a:pt x="317092" y="1478915"/>
                  </a:cubicBezTo>
                </a:path>
              </a:pathLst>
            </a:custGeom>
            <a:grpFill/>
            <a:ln w="12700">
              <a:solidFill>
                <a:schemeClr val="tx1"/>
              </a:solidFill>
              <a:headEnd type="none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13545" y="4325"/>
              <a:ext cx="4396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sym typeface="+mn-ea"/>
                </a:rPr>
                <a:t> 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NADPH + H</a:t>
              </a:r>
              <a:r>
                <a:rPr lang="zh-CN" altLang="en-US" baseline="30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+ O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endParaRPr lang="zh-CN" alt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13545" y="6724"/>
              <a:ext cx="4585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NADP</a:t>
              </a:r>
              <a:r>
                <a:rPr lang="zh-CN" altLang="en-US" baseline="30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+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+ H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 + CO</a:t>
              </a:r>
              <a:r>
                <a:rPr lang="zh-CN" altLang="en-US" baseline="-250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2</a:t>
              </a:r>
              <a:endParaRPr lang="zh-CN" altLang="en-US" baseline="-250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sp>
        <p:nvSpPr>
          <p:cNvPr id="138" name="文本框 137"/>
          <p:cNvSpPr txBox="1"/>
          <p:nvPr/>
        </p:nvSpPr>
        <p:spPr>
          <a:xfrm>
            <a:off x="4043045" y="5501640"/>
            <a:ext cx="2035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    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   H</a:t>
            </a:r>
            <a:r>
              <a:rPr lang="en-US" altLang="zh-CN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O+O</a:t>
            </a:r>
            <a:r>
              <a:rPr lang="en-US" altLang="zh-CN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en-US" altLang="zh-CN" baseline="-25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3024505" y="6023610"/>
            <a:ext cx="70586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Fig.</a:t>
            </a:r>
            <a:r>
              <a:rPr lang="en-US" b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S4</a:t>
            </a:r>
            <a:r>
              <a:rPr lang="en-US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Prediction of the metabolic pathway of indole acetic acid</a:t>
            </a:r>
            <a:endParaRPr lang="en-US">
              <a:solidFill>
                <a:srgbClr val="00000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圆角矩形 1"/>
          <p:cNvSpPr/>
          <p:nvPr/>
        </p:nvSpPr>
        <p:spPr>
          <a:xfrm>
            <a:off x="3801745" y="267335"/>
            <a:ext cx="2339340" cy="70866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Phenylalanine</a:t>
            </a:r>
            <a:endParaRPr lang="zh-CN" altLang="en-US" sz="20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511550" y="2520315"/>
            <a:ext cx="3021330" cy="7747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Phenylpyruvate</a:t>
            </a:r>
            <a:endParaRPr lang="zh-CN" altLang="en-US" sz="20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5" name="直接箭头连接符 4"/>
          <p:cNvCxnSpPr>
            <a:stCxn id="2" idx="2"/>
          </p:cNvCxnSpPr>
          <p:nvPr/>
        </p:nvCxnSpPr>
        <p:spPr>
          <a:xfrm flipH="1">
            <a:off x="4956175" y="975995"/>
            <a:ext cx="15240" cy="1463675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4948555" y="3345180"/>
            <a:ext cx="8890" cy="114744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995045" y="975995"/>
            <a:ext cx="3878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                                     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[EC: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.1.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20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84445" y="975995"/>
            <a:ext cx="41344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[EC:2.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6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.1.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4445" y="1523365"/>
            <a:ext cx="4345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[EC:2.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6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.1.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9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34335" y="1506855"/>
            <a:ext cx="2021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[EC:2.6.1.5]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03905" y="2071370"/>
            <a:ext cx="1569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[EC:2.6.1.57]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5084445" y="2071370"/>
            <a:ext cx="1569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[EC:2.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6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.1.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58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934335" y="3756025"/>
            <a:ext cx="1855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   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[EC:1.13.11.27]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5160010" y="3510280"/>
            <a:ext cx="346710" cy="725170"/>
          </a:xfrm>
          <a:custGeom>
            <a:avLst/>
            <a:gdLst>
              <a:gd name="connisteX0" fmla="*/ 211455 w 211455"/>
              <a:gd name="connsiteY0" fmla="*/ 0 h 603250"/>
              <a:gd name="connisteX1" fmla="*/ 0 w 211455"/>
              <a:gd name="connsiteY1" fmla="*/ 377190 h 603250"/>
              <a:gd name="connisteX2" fmla="*/ 211455 w 211455"/>
              <a:gd name="connsiteY2" fmla="*/ 603250 h 6032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11455" h="603250">
                <a:moveTo>
                  <a:pt x="211455" y="0"/>
                </a:moveTo>
                <a:cubicBezTo>
                  <a:pt x="165100" y="71120"/>
                  <a:pt x="0" y="256540"/>
                  <a:pt x="0" y="377190"/>
                </a:cubicBezTo>
                <a:cubicBezTo>
                  <a:pt x="0" y="497840"/>
                  <a:pt x="165100" y="565785"/>
                  <a:pt x="211455" y="603250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582920" y="3295015"/>
            <a:ext cx="1025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O</a:t>
            </a:r>
            <a:r>
              <a:rPr lang="en-US" altLang="zh-CN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en-US" altLang="zh-CN" baseline="-25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507355" y="4124325"/>
            <a:ext cx="1025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CO</a:t>
            </a:r>
            <a:r>
              <a:rPr lang="en-US" altLang="zh-CN" baseline="-25000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en-US" altLang="zh-CN" baseline="-2500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995045" y="991235"/>
            <a:ext cx="5701665" cy="4557395"/>
            <a:chOff x="1567" y="1561"/>
            <a:chExt cx="8979" cy="7177"/>
          </a:xfrm>
          <a:solidFill>
            <a:schemeClr val="bg1"/>
          </a:solidFill>
        </p:grpSpPr>
        <p:sp>
          <p:nvSpPr>
            <p:cNvPr id="27" name="圆角矩形 26"/>
            <p:cNvSpPr/>
            <p:nvPr/>
          </p:nvSpPr>
          <p:spPr>
            <a:xfrm>
              <a:off x="5271" y="7479"/>
              <a:ext cx="5275" cy="1259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2-Hydroxyphenylacetic acid</a:t>
              </a:r>
              <a:endParaRPr lang="zh-CN" altLang="en-US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567" y="1561"/>
              <a:ext cx="6108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/>
                <a:t>                                              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[EC: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.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4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.1.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20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621" y="2397"/>
              <a:ext cx="3184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         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[EC:2.6.1.5]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203" y="3286"/>
              <a:ext cx="2472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  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[EC:2.6.1.57]</a:t>
              </a:r>
              <a:endParaRPr lang="en-US" altLang="zh-CN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007" y="3286"/>
              <a:ext cx="2471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[EC:2.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6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.1.</a:t>
              </a:r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58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621" y="5939"/>
              <a:ext cx="2922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    </a:t>
              </a:r>
              <a:r>
                <a:rPr lang="zh-CN" altLang="en-US">
                  <a:latin typeface="Times New Roman" panose="02020603050405020304" charset="0"/>
                  <a:cs typeface="Times New Roman" panose="02020603050405020304" charset="0"/>
                </a:rPr>
                <a:t>[EC:1.13.11.27]</a:t>
              </a:r>
              <a:endParaRPr lang="zh-CN" altLang="en-US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792" y="5213"/>
              <a:ext cx="1615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O</a:t>
              </a:r>
              <a:r>
                <a:rPr lang="en-US" altLang="zh-CN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endParaRPr lang="en-US" altLang="zh-CN" baseline="-25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73" y="6519"/>
              <a:ext cx="1615" cy="5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r>
                <a:rPr lang="en-US" altLang="zh-CN">
                  <a:latin typeface="Times New Roman" panose="02020603050405020304" charset="0"/>
                  <a:cs typeface="Times New Roman" panose="02020603050405020304" charset="0"/>
                </a:rPr>
                <a:t>CO</a:t>
              </a:r>
              <a:r>
                <a:rPr lang="en-US" altLang="zh-CN" baseline="-25000"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endParaRPr lang="en-US" altLang="zh-CN" baseline="-25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932940" y="5772785"/>
            <a:ext cx="8775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Fig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b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S5</a:t>
            </a:r>
            <a:r>
              <a:rPr lang="en-US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Prediction of the metabolic pathway of 2-hydroxyphenylacetic acid</a:t>
            </a:r>
            <a:r>
              <a:rPr lang="en-US" altLang="zh-CN"/>
              <a:t>    </a:t>
            </a:r>
            <a:endParaRPr lang="en-US">
              <a:solidFill>
                <a:srgbClr val="00000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663575" y="6227445"/>
            <a:ext cx="11356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b="1">
                <a:latin typeface="Times New Roman" panose="02020603050405020304" charset="0"/>
                <a:cs typeface="Times New Roman" panose="02020603050405020304" charset="0"/>
              </a:rPr>
              <a:t>Fig.</a:t>
            </a:r>
            <a:r>
              <a:rPr lang="en-US" b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S6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CAZy classification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map </a:t>
            </a:r>
            <a:r>
              <a:rPr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of the </a:t>
            </a:r>
            <a:r>
              <a:rPr i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B. altitudinis</a:t>
            </a:r>
            <a:r>
              <a:rPr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D30202</a:t>
            </a:r>
            <a:r>
              <a:rPr lang="en-US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.  </a:t>
            </a:r>
            <a:r>
              <a:rPr lang="en-US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The horizontal axis represents the classification of enzymes, and the vertical axis represents the number of genes included in the classification.</a:t>
            </a:r>
            <a:endParaRPr lang="en-US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  <a:p>
            <a:endParaRPr lang="en-US" altLang="zh-CN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图片 4" descr="D30202.CAZy.5class.xls.ba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" name="表格 8"/>
          <p:cNvGraphicFramePr/>
          <p:nvPr>
            <p:custDataLst>
              <p:tags r:id="rId1"/>
            </p:custDataLst>
          </p:nvPr>
        </p:nvGraphicFramePr>
        <p:xfrm>
          <a:off x="1113155" y="1201420"/>
          <a:ext cx="10730230" cy="48202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720"/>
                <a:gridCol w="862965"/>
                <a:gridCol w="930275"/>
                <a:gridCol w="814705"/>
                <a:gridCol w="893445"/>
                <a:gridCol w="746125"/>
                <a:gridCol w="871855"/>
                <a:gridCol w="787400"/>
                <a:gridCol w="931545"/>
                <a:gridCol w="659765"/>
                <a:gridCol w="1138555"/>
                <a:gridCol w="904875"/>
              </a:tblGrid>
              <a:tr h="5289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family</a:t>
                      </a:r>
                      <a:endParaRPr 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count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family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count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family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count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family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count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family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count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family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count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AA1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GH105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GH5_7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CBM6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GH28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GT30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AA3_2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GH109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GH6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CBM63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GT32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AA4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GH65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CBM66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GH30_8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GT35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AA6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GH126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GH72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CBM9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GH32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GT4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65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CBM12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GH73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CE0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GH33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GT47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CBM13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GH133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GH76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GH36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GT5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GH135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GH87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CE11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GH37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GT51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13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CBM22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GH13_11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GH9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CE12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GH38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GT57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CBM23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GH13_29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GH93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CE14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GH39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GT61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GH13_3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GH95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CE4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15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GH4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GT66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CBM32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GH13_30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GH99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CE6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GH42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GT68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351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CBM42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GH13_32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GT0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GH43_11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7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CBM48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GH16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GH43_16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01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CBM5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GT13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CE9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GH43_24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GT9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CBM50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99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GH0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10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GH48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GT96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CBM51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GH19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GT26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GH51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PL0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CBM54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GT27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GH10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GH53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PL1_5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CBM57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GH23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20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GT28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GH101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GH55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PL9_2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003425" y="462915"/>
            <a:ext cx="8949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Table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S1</a:t>
            </a:r>
            <a:r>
              <a:rPr lang="en-US" altLang="zh-CN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i="1">
                <a:latin typeface="Times New Roman" panose="02020603050405020304" charset="0"/>
                <a:cs typeface="Times New Roman" panose="02020603050405020304" charset="0"/>
              </a:rPr>
              <a:t>B.altitudinis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D30202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CAZy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e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nzyme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system family  and quantity annotation results</a:t>
            </a:r>
            <a:endParaRPr lang="zh-CN" altLang="en-US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2326005" y="1064260"/>
          <a:ext cx="8543925" cy="51200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6100"/>
                <a:gridCol w="6727825"/>
              </a:tblGrid>
              <a:tr h="41211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gene number</a:t>
                      </a:r>
                      <a:endParaRPr lang="en-US" altLang="en-US" sz="16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Functional-Categories</a:t>
                      </a:r>
                      <a:endParaRPr lang="en-US" altLang="en-US" sz="1600" b="1">
                        <a:solidFill>
                          <a:srgbClr val="000000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60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7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Signal transduction mechanisms 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4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39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Cell motility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60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Posttranslational modification, protein turnover, chaperones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4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52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Translation, ribosomal structure and biogenesis 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4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9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Amino acid transport and metabolism 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4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6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Coenzyme transport and metabolism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7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8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Inorganic ion transport and metabolism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3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Energy production and conversion 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4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3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Transcription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6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35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Intracellular trafficking, secretion, and vesicular transport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28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Cell wall/membrane/envelope biogenesis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53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Carbohydrate transport and metabolism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0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7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Cell cycle control, cell division, chromosome partitioning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9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1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Lipid transport and metabolism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30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18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Function unknown</a:t>
                      </a:r>
                      <a:endParaRPr lang="en-US" altLang="en-US" sz="1600" b="0"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3256280" y="417830"/>
            <a:ext cx="6634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Table 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S</a:t>
            </a:r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2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</a:rPr>
              <a:t>Functional classification of virulence factor genes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2709227" y="1955165"/>
          <a:ext cx="7537450" cy="41611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68725"/>
                <a:gridCol w="3768725"/>
              </a:tblGrid>
              <a:tr h="6038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Resistance specific genes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Types of antibiotic resistance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3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gyrA、gyrB、parE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fluoroquinolone resistant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3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pncA、rpsA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pyrazinamide resistant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1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EF-Tu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elfamycin resistant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fusA、kasA、fabI、fabG、ndh、gidB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antibiotic resistant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4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pgsA、cls、liaS、mprF、liaR、gshF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daptomycin resistant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1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katG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isoniazid resistant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3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murA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楷体" panose="02010609060101010101" charset="-122"/>
                          <a:cs typeface="Times New Roman" panose="02020603050405020304" charset="0"/>
                        </a:rPr>
                        <a:t>transferase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楷体" panose="02010609060101010101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673225" y="1209675"/>
            <a:ext cx="9919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Table 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S3</a:t>
            </a:r>
            <a:r>
              <a:rPr lang="en-US" altLang="zh-CN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B.altitudinis </a:t>
            </a:r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D30202 </a:t>
            </a:r>
            <a:r>
              <a:rPr>
                <a:latin typeface="Times New Roman" panose="02020603050405020304" charset="0"/>
                <a:cs typeface="Times New Roman" panose="02020603050405020304" charset="0"/>
                <a:sym typeface="+mn-ea"/>
              </a:rPr>
              <a:t>CARD special gene and drug resistance type annotation results</a:t>
            </a:r>
            <a:endParaRPr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28345" y="5154930"/>
            <a:ext cx="1057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    </a:t>
            </a:r>
            <a:r>
              <a:rPr lang="en-US" altLang="zh-CN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</a:t>
            </a:r>
            <a:r>
              <a:rPr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 </a:t>
            </a:r>
            <a:r>
              <a:rPr b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Fig.</a:t>
            </a:r>
            <a:r>
              <a:rPr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</a:t>
            </a:r>
            <a:r>
              <a:rPr lang="en-US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S</a:t>
            </a:r>
            <a:r>
              <a:rPr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7</a:t>
            </a:r>
            <a:r>
              <a:rPr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Display graph of secondary metabolite gene cluster </a:t>
            </a:r>
            <a:r>
              <a:rPr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of the </a:t>
            </a:r>
            <a:r>
              <a:rPr i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B. altitudinis</a:t>
            </a:r>
            <a:r>
              <a:rPr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 D30202</a:t>
            </a:r>
            <a:r>
              <a:rPr lang="en-US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. </a:t>
            </a:r>
            <a:r>
              <a:rPr lang="en-US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Each column represents a different gene cluster type, and different colors represent genes with different functions.</a:t>
            </a:r>
            <a:endParaRPr lang="en-US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图片 2" descr="D30202.gene_cluster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891540"/>
            <a:ext cx="10058400" cy="40843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28065" y="5744210"/>
            <a:ext cx="104368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     </a:t>
            </a:r>
            <a:r>
              <a:rPr b="1">
                <a:solidFill>
                  <a:srgbClr val="00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Fig.</a:t>
            </a:r>
            <a:r>
              <a:rPr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</a:t>
            </a:r>
            <a:r>
              <a:rPr lang="en-US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S</a:t>
            </a:r>
            <a:r>
              <a:rPr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8</a:t>
            </a:r>
            <a:r>
              <a:rPr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Nr database annotated species statistics (top 20 species</a:t>
            </a:r>
            <a:r>
              <a:rPr lang="zh-CN" altLang="en-US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  <a:r>
              <a:rPr lang="en-US" altLang="zh-CN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.</a:t>
            </a:r>
            <a:r>
              <a:rPr lang="en-US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The horizontal axis representsdifferent species, and the vertical axis represents the number of genes included in the classification.</a:t>
            </a:r>
            <a:endParaRPr lang="en-US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  <a:p>
            <a:r>
              <a:rPr lang="en-US" altLang="zh-CN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</a:t>
            </a:r>
            <a:endParaRPr lang="en-US" altLang="zh-CN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pic>
        <p:nvPicPr>
          <p:cNvPr id="3" name="图片 2" descr="D30202.Nr.species.sta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4070" y="873125"/>
            <a:ext cx="7440930" cy="47504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c51a20e9-b81f-4f11-ad88-556834611ecd}"/>
  <p:tag name="TABLE_ENDDRAG_ORIGIN_RECT" val="670*436"/>
  <p:tag name="TABLE_ENDDRAG_RECT" val="111*63*670*436"/>
</p:tagLst>
</file>

<file path=ppt/tags/tag2.xml><?xml version="1.0" encoding="utf-8"?>
<p:tagLst xmlns:p="http://schemas.openxmlformats.org/presentationml/2006/main">
  <p:tag name="KSO_WM_UNIT_TABLE_BEAUTIFY" val="smartTable{54374d28-5c79-4729-a4fb-d15e61555f6f}"/>
  <p:tag name="TABLE_ENDDRAG_ORIGIN_RECT" val="672*403"/>
  <p:tag name="TABLE_ENDDRAG_RECT" val="183*83*672*403"/>
</p:tagLst>
</file>

<file path=ppt/tags/tag3.xml><?xml version="1.0" encoding="utf-8"?>
<p:tagLst xmlns:p="http://schemas.openxmlformats.org/presentationml/2006/main">
  <p:tag name="KSO_WM_UNIT_TABLE_BEAUTIFY" val="smartTable{7338d6f9-6521-4282-b721-38b302963363}"/>
  <p:tag name="TABLE_ENDDRAG_ORIGIN_RECT" val="593*327"/>
  <p:tag name="TABLE_ENDDRAG_RECT" val="213*153*593*32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4694</Words>
  <Application>WPS 演示</Application>
  <PresentationFormat>宽屏</PresentationFormat>
  <Paragraphs>711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宋体</vt:lpstr>
      <vt:lpstr>Wingdings</vt:lpstr>
      <vt:lpstr>Times New Roman</vt:lpstr>
      <vt:lpstr>楷体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当初的我们现在的我们</cp:lastModifiedBy>
  <cp:revision>59</cp:revision>
  <dcterms:created xsi:type="dcterms:W3CDTF">2021-08-17T09:02:00Z</dcterms:created>
  <dcterms:modified xsi:type="dcterms:W3CDTF">2022-01-05T03:53:50Z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>555E41C0F587436BB3CF7451EEE30445</vt:lpwstr>
  </property>
</Properties>
</file>